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6" r:id="rId3"/>
    <p:sldId id="277" r:id="rId4"/>
    <p:sldId id="281" r:id="rId5"/>
    <p:sldId id="286" r:id="rId6"/>
    <p:sldId id="260" r:id="rId7"/>
    <p:sldId id="261" r:id="rId8"/>
    <p:sldId id="265" r:id="rId9"/>
    <p:sldId id="291" r:id="rId10"/>
    <p:sldId id="280" r:id="rId11"/>
    <p:sldId id="283" r:id="rId12"/>
    <p:sldId id="282" r:id="rId13"/>
    <p:sldId id="266" r:id="rId14"/>
    <p:sldId id="267" r:id="rId15"/>
    <p:sldId id="268" r:id="rId16"/>
    <p:sldId id="278" r:id="rId17"/>
    <p:sldId id="279" r:id="rId18"/>
    <p:sldId id="269" r:id="rId19"/>
    <p:sldId id="270" r:id="rId20"/>
    <p:sldId id="292" r:id="rId21"/>
    <p:sldId id="293" r:id="rId22"/>
    <p:sldId id="271" r:id="rId23"/>
    <p:sldId id="287" r:id="rId24"/>
    <p:sldId id="288" r:id="rId25"/>
    <p:sldId id="289" r:id="rId26"/>
    <p:sldId id="274" r:id="rId27"/>
    <p:sldId id="284" r:id="rId28"/>
    <p:sldId id="295" r:id="rId29"/>
    <p:sldId id="273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758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80AB73C-2AF8-48EC-ACC7-7157CC8C59F5}" type="datetimeFigureOut">
              <a:rPr lang="ru-RU"/>
              <a:pPr>
                <a:defRPr/>
              </a:pPr>
              <a:t>13.02.2025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EADDDC8-B932-49AF-B57A-5B7F59F798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80CC46-8D31-49EE-83C8-E2F02DF8366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AC0F7-E39E-4303-9158-EB3964841593}" type="datetimeFigureOut">
              <a:rPr lang="ru-RU"/>
              <a:pPr>
                <a:defRPr/>
              </a:pPr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914B5-0B22-4E4C-B1E0-F6974E6BE8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897F1-8A57-4D06-B219-6F76D1C5281E}" type="datetimeFigureOut">
              <a:rPr lang="ru-RU"/>
              <a:pPr>
                <a:defRPr/>
              </a:pPr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50F5F-5BE2-4B06-9E23-0873C0392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92B1B-C40D-448E-859F-BCDB15D7DA9C}" type="datetimeFigureOut">
              <a:rPr lang="ru-RU"/>
              <a:pPr>
                <a:defRPr/>
              </a:pPr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D41D8-965B-4F3D-A834-B20BAAA690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B4EF5-599B-4203-9974-469621E4F341}" type="datetimeFigureOut">
              <a:rPr lang="ru-RU"/>
              <a:pPr>
                <a:defRPr/>
              </a:pPr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4F185-57D0-4F1E-A65D-F13D1A8333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730F4-071E-43ED-875B-2ECBC144F6F5}" type="datetimeFigureOut">
              <a:rPr lang="ru-RU"/>
              <a:pPr>
                <a:defRPr/>
              </a:pPr>
              <a:t>13.02.2025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56D53-2536-4F80-B6FA-FD536BF2A7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473AE-9E00-44B6-979B-0E4BC0855C1B}" type="datetimeFigureOut">
              <a:rPr lang="ru-RU"/>
              <a:pPr>
                <a:defRPr/>
              </a:pPr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841CB-D8AE-468A-B00B-FB173D670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0A24-9B1B-46D4-A8C1-44C1B067E713}" type="datetimeFigureOut">
              <a:rPr lang="ru-RU"/>
              <a:pPr>
                <a:defRPr/>
              </a:pPr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C8494-8525-4B1B-8FFD-4B75BBF78A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A3B75-3F5A-45DE-A397-94F9DBE3387D}" type="datetimeFigureOut">
              <a:rPr lang="ru-RU"/>
              <a:pPr>
                <a:defRPr/>
              </a:pPr>
              <a:t>13.02.2025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DCC16-C0E8-4DEA-A657-AA1527CC2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1BF31-191B-454C-980E-72ED845E66D2}" type="datetimeFigureOut">
              <a:rPr lang="ru-RU"/>
              <a:pPr>
                <a:defRPr/>
              </a:pPr>
              <a:t>13.02.2025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EA57C-8E6C-4F1B-937E-DC59F0F61C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FD3DF-16F5-48D7-A691-F537B8814C39}" type="datetimeFigureOut">
              <a:rPr lang="ru-RU"/>
              <a:pPr>
                <a:defRPr/>
              </a:pPr>
              <a:t>13.02.2025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97928-931D-4B00-85B2-24E15894C8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6CA6A-ED52-4CF4-82F0-947ABE3EBD29}" type="datetimeFigureOut">
              <a:rPr lang="ru-RU"/>
              <a:pPr>
                <a:defRPr/>
              </a:pPr>
              <a:t>13.02.2025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38FC8-3AB9-421C-A636-2B415E039C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5EE46-41F0-4F9B-B64A-C3BF7FD18396}" type="datetimeFigureOut">
              <a:rPr lang="ru-RU"/>
              <a:pPr>
                <a:defRPr/>
              </a:pPr>
              <a:t>13.02.2025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2CD6D-F7EF-4BEF-9078-0AFF31762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3EA77-1A7C-48F4-BD7A-7EBAA5FA2508}" type="datetimeFigureOut">
              <a:rPr lang="ru-RU"/>
              <a:pPr>
                <a:defRPr/>
              </a:pPr>
              <a:t>13.02.2025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2B8F5-55E4-4241-90A6-44A71D02DF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AAE20E-A3D0-4C44-BB88-58378C1B74F8}" type="datetimeFigureOut">
              <a:rPr lang="ru-RU"/>
              <a:pPr>
                <a:defRPr/>
              </a:pPr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6018A5-9D69-42AE-A82C-DFB2F505E0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0" y="333375"/>
            <a:ext cx="9144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Rectangle 4"/>
          <p:cNvSpPr>
            <a:spLocks noGrp="1"/>
          </p:cNvSpPr>
          <p:nvPr>
            <p:ph type="ctrTitle" idx="4294967295"/>
          </p:nvPr>
        </p:nvSpPr>
        <p:spPr>
          <a:xfrm>
            <a:off x="468313" y="-387350"/>
            <a:ext cx="8347075" cy="3124200"/>
          </a:xfrm>
        </p:spPr>
        <p:txBody>
          <a:bodyPr/>
          <a:lstStyle/>
          <a:p>
            <a:pPr algn="l"/>
            <a:r>
              <a:rPr lang="ru-RU" sz="2400" smtClean="0">
                <a:latin typeface="Georgia" pitchFamily="18" charset="0"/>
              </a:rPr>
              <a:t>Для детей старшего дошкольного возраста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/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Подготовила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Малахова С.В. 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Мбдоу №54 г. Керчь</a:t>
            </a:r>
          </a:p>
        </p:txBody>
      </p:sp>
      <p:sp>
        <p:nvSpPr>
          <p:cNvPr id="14341" name="Rectangle 5"/>
          <p:cNvSpPr>
            <a:spLocks noGrp="1"/>
          </p:cNvSpPr>
          <p:nvPr>
            <p:ph type="subTitle" idx="4294967295"/>
          </p:nvPr>
        </p:nvSpPr>
        <p:spPr>
          <a:xfrm>
            <a:off x="250825" y="3500438"/>
            <a:ext cx="4321175" cy="2138362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4000" b="1" smtClean="0">
                <a:solidFill>
                  <a:srgbClr val="FF0000"/>
                </a:solidFill>
                <a:latin typeface="Georgia" pitchFamily="18" charset="0"/>
              </a:rPr>
              <a:t>Откуда пришёл</a:t>
            </a:r>
          </a:p>
          <a:p>
            <a:pPr marL="0" indent="0" algn="ctr">
              <a:buFont typeface="Arial" charset="0"/>
              <a:buNone/>
            </a:pPr>
            <a:r>
              <a:rPr lang="ru-RU" sz="4000" b="1" smtClean="0">
                <a:solidFill>
                  <a:srgbClr val="FF0000"/>
                </a:solidFill>
                <a:latin typeface="Georgia" pitchFamily="18" charset="0"/>
              </a:rPr>
              <a:t>хлеб</a:t>
            </a:r>
          </a:p>
        </p:txBody>
      </p:sp>
      <p:pic>
        <p:nvPicPr>
          <p:cNvPr id="14343" name="Picture 7" descr="хлеб для детей на прозрачном фоне 27 фот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88913"/>
            <a:ext cx="4360862" cy="6335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/>
          </p:cNvSpPr>
          <p:nvPr>
            <p:ph type="body" sz="half" idx="4294967295"/>
          </p:nvPr>
        </p:nvSpPr>
        <p:spPr>
          <a:xfrm>
            <a:off x="323850" y="3357563"/>
            <a:ext cx="4464050" cy="3240087"/>
          </a:xfrm>
        </p:spPr>
        <p:txBody>
          <a:bodyPr/>
          <a:lstStyle/>
          <a:p>
            <a:r>
              <a:rPr lang="ru-RU" sz="1800" smtClean="0">
                <a:latin typeface="Georgia" pitchFamily="18" charset="0"/>
              </a:rPr>
              <a:t>Посмотрите на эти колоски, давайте их сравним. У ржи колосок длинный, тонкий, у него длинные усики, а у пшеницы колосок короче и толще, а усики у него длиннее. Зерна пшеницы круглые, а зерна ржи – продолговатые.</a:t>
            </a:r>
          </a:p>
          <a:p>
            <a:r>
              <a:rPr lang="ru-RU" sz="1800" smtClean="0">
                <a:latin typeface="Georgia" pitchFamily="18" charset="0"/>
              </a:rPr>
              <a:t>Белый хлеб и булочные изделия выпекаются из пшеничной муки. А черный и серый хлеб – из ржаной.</a:t>
            </a:r>
          </a:p>
        </p:txBody>
      </p:sp>
      <p:pic>
        <p:nvPicPr>
          <p:cNvPr id="52234" name="Picture 10" descr="Колосок ржи - 66 фо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4248150" cy="2843213"/>
          </a:xfrm>
          <a:prstGeom prst="rect">
            <a:avLst/>
          </a:prstGeom>
          <a:noFill/>
        </p:spPr>
      </p:pic>
      <p:pic>
        <p:nvPicPr>
          <p:cNvPr id="52236" name="Picture 12" descr="Пин содержит это изображение: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1325" y="620713"/>
            <a:ext cx="3170238" cy="5938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301750"/>
          </a:xfrm>
        </p:spPr>
        <p:txBody>
          <a:bodyPr/>
          <a:lstStyle/>
          <a:p>
            <a:r>
              <a:rPr lang="ru-RU" sz="2800" smtClean="0">
                <a:latin typeface="Georgia" pitchFamily="18" charset="0"/>
              </a:rPr>
              <a:t>Какие еще зерновые культуры выращивают в России?</a:t>
            </a:r>
          </a:p>
        </p:txBody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>
          <a:xfrm>
            <a:off x="1547813" y="2133600"/>
            <a:ext cx="5832475" cy="39925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3493" name="Picture 5" descr="Картинки пшеница окружающий мир (69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196975"/>
            <a:ext cx="7561262" cy="5661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012825"/>
          </a:xfrm>
        </p:spPr>
        <p:txBody>
          <a:bodyPr/>
          <a:lstStyle/>
          <a:p>
            <a:r>
              <a:rPr lang="ru-RU" sz="2000" b="1" smtClean="0">
                <a:solidFill>
                  <a:srgbClr val="FF0000"/>
                </a:solidFill>
                <a:latin typeface="Georgia" pitchFamily="18" charset="0"/>
              </a:rPr>
              <a:t>Основными зерновыми культурами являются пшеница, ячмень, овёс, кукуруза, рис, гречиха, подсолнечник и горох.</a:t>
            </a:r>
            <a:r>
              <a:rPr lang="ru-RU" sz="4000" smtClean="0"/>
              <a:t> </a:t>
            </a:r>
          </a:p>
        </p:txBody>
      </p:sp>
      <p:sp>
        <p:nvSpPr>
          <p:cNvPr id="61445" name="Rectangle 5"/>
          <p:cNvSpPr>
            <a:spLocks noGrp="1"/>
          </p:cNvSpPr>
          <p:nvPr>
            <p:ph type="body" sz="half" idx="1"/>
          </p:nvPr>
        </p:nvSpPr>
        <p:spPr>
          <a:xfrm>
            <a:off x="2268538" y="2997200"/>
            <a:ext cx="1223962" cy="1800225"/>
          </a:xfrm>
        </p:spPr>
        <p:txBody>
          <a:bodyPr/>
          <a:lstStyle/>
          <a:p>
            <a:endParaRPr lang="ru-RU" sz="2800" smtClean="0"/>
          </a:p>
        </p:txBody>
      </p:sp>
      <p:sp>
        <p:nvSpPr>
          <p:cNvPr id="61446" name="Rectangle 6"/>
          <p:cNvSpPr>
            <a:spLocks noGrp="1"/>
          </p:cNvSpPr>
          <p:nvPr>
            <p:ph sz="half" idx="2"/>
          </p:nvPr>
        </p:nvSpPr>
        <p:spPr>
          <a:xfrm>
            <a:off x="4643438" y="2276475"/>
            <a:ext cx="2089150" cy="3313113"/>
          </a:xfrm>
        </p:spPr>
        <p:txBody>
          <a:bodyPr/>
          <a:lstStyle/>
          <a:p>
            <a:endParaRPr lang="ru-RU" sz="2800" smtClean="0"/>
          </a:p>
        </p:txBody>
      </p:sp>
      <p:pic>
        <p:nvPicPr>
          <p:cNvPr id="61448" name="Picture 8" descr="Зерновые продукты: польза и вред, мнения эксперт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557338"/>
            <a:ext cx="7559675" cy="5300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0" y="18891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УХОД ЗА ЗЕРНОВЫМИ КУЛЬТУРАМИ</a:t>
            </a:r>
          </a:p>
        </p:txBody>
      </p:sp>
      <p:pic>
        <p:nvPicPr>
          <p:cNvPr id="25605" name="Picture 5" descr="Сельхозавиация (89 фото) - красивые картинки и HD фот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014788"/>
            <a:ext cx="5040312" cy="2627312"/>
          </a:xfrm>
          <a:prstGeom prst="rect">
            <a:avLst/>
          </a:prstGeom>
          <a:noFill/>
        </p:spPr>
      </p:pic>
      <p:pic>
        <p:nvPicPr>
          <p:cNvPr id="25607" name="Picture 7" descr="Кукурузник в небе (45 фото) - 45 фот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5850" y="2420938"/>
            <a:ext cx="4248150" cy="2389187"/>
          </a:xfrm>
          <a:prstGeom prst="rect">
            <a:avLst/>
          </a:prstGeom>
          <a:noFill/>
        </p:spPr>
      </p:pic>
      <p:sp>
        <p:nvSpPr>
          <p:cNvPr id="25609" name="AutoShape 9" descr="Сельхозавиация России отметила 100 лет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5611" name="AutoShape 11" descr="Сельхозавиация России отметила 100 лет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5613" name="Rectangle 13"/>
          <p:cNvSpPr>
            <a:spLocks noGrp="1"/>
          </p:cNvSpPr>
          <p:nvPr>
            <p:ph type="body" sz="half" idx="4294967295"/>
          </p:nvPr>
        </p:nvSpPr>
        <p:spPr>
          <a:xfrm>
            <a:off x="0" y="1125538"/>
            <a:ext cx="4932363" cy="3313112"/>
          </a:xfrm>
        </p:spPr>
        <p:txBody>
          <a:bodyPr/>
          <a:lstStyle/>
          <a:p>
            <a:r>
              <a:rPr lang="ru-RU" sz="2000" smtClean="0">
                <a:solidFill>
                  <a:srgbClr val="FF0000"/>
                </a:solidFill>
                <a:latin typeface="Georgia" pitchFamily="18" charset="0"/>
              </a:rPr>
              <a:t>Авиацией </a:t>
            </a:r>
            <a:r>
              <a:rPr lang="ru-RU" sz="2000" smtClean="0">
                <a:latin typeface="Georgia" pitchFamily="18" charset="0"/>
              </a:rPr>
              <a:t>могут выполняться любые</a:t>
            </a:r>
            <a:r>
              <a:rPr lang="ru-RU" sz="2800" smtClean="0">
                <a:latin typeface="Georgia" pitchFamily="18" charset="0"/>
              </a:rPr>
              <a:t> </a:t>
            </a:r>
            <a:r>
              <a:rPr lang="ru-RU" sz="2000" smtClean="0">
                <a:latin typeface="Georgia" pitchFamily="18" charset="0"/>
              </a:rPr>
              <a:t>виды обработок, а промышленное</a:t>
            </a:r>
            <a:r>
              <a:rPr lang="ru-RU" sz="2800" smtClean="0">
                <a:latin typeface="Georgia" pitchFamily="18" charset="0"/>
              </a:rPr>
              <a:t>  </a:t>
            </a:r>
            <a:r>
              <a:rPr lang="ru-RU" sz="2000" smtClean="0">
                <a:latin typeface="Georgia" pitchFamily="18" charset="0"/>
              </a:rPr>
              <a:t>производство риса в стране просто невозможно без самолетов и вертолетов —обрабатывать рисовые поля, заполненные водой, можно только с воздуха.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323850" y="260350"/>
            <a:ext cx="82804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УБОРКА УРОЖАЯ</a:t>
            </a:r>
          </a:p>
          <a:p>
            <a:pPr algn="ctr"/>
            <a:r>
              <a:rPr lang="ru-RU">
                <a:latin typeface="Georgia" pitchFamily="18" charset="0"/>
              </a:rPr>
              <a:t>Что  делает комбайн? Он срезает колосья и вымолачивает из них зерна. Эти зерна по специальному длинному рукаву высыпаются в грузовые машины. </a:t>
            </a:r>
            <a:endParaRPr lang="ru-RU" sz="2800" b="1">
              <a:solidFill>
                <a:srgbClr val="00206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5003800" y="1860550"/>
            <a:ext cx="352901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>
                <a:latin typeface="Georgia" pitchFamily="18" charset="0"/>
              </a:rPr>
              <a:t>Хлеб созрел.</a:t>
            </a:r>
            <a:br>
              <a:rPr lang="ru-RU">
                <a:latin typeface="Georgia" pitchFamily="18" charset="0"/>
              </a:rPr>
            </a:br>
            <a:r>
              <a:rPr lang="ru-RU">
                <a:latin typeface="Georgia" pitchFamily="18" charset="0"/>
              </a:rPr>
              <a:t>В полях моторы</a:t>
            </a:r>
            <a:br>
              <a:rPr lang="ru-RU">
                <a:latin typeface="Georgia" pitchFamily="18" charset="0"/>
              </a:rPr>
            </a:br>
            <a:r>
              <a:rPr lang="ru-RU">
                <a:latin typeface="Georgia" pitchFamily="18" charset="0"/>
              </a:rPr>
              <a:t>Песню жатвы завели.</a:t>
            </a:r>
            <a:br>
              <a:rPr lang="ru-RU">
                <a:latin typeface="Georgia" pitchFamily="18" charset="0"/>
              </a:rPr>
            </a:br>
            <a:r>
              <a:rPr lang="ru-RU">
                <a:latin typeface="Georgia" pitchFamily="18" charset="0"/>
              </a:rPr>
              <a:t>В степь выводят комбайнеры</a:t>
            </a:r>
            <a:br>
              <a:rPr lang="ru-RU">
                <a:latin typeface="Georgia" pitchFamily="18" charset="0"/>
              </a:rPr>
            </a:br>
            <a:r>
              <a:rPr lang="ru-RU">
                <a:latin typeface="Georgia" pitchFamily="18" charset="0"/>
              </a:rPr>
              <a:t>Полевые корабли. </a:t>
            </a:r>
          </a:p>
        </p:txBody>
      </p:sp>
      <p:pic>
        <p:nvPicPr>
          <p:cNvPr id="26631" name="Picture 7" descr="На полях Оренбуржья продолжается уборка урожа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0450" y="3532188"/>
            <a:ext cx="5543550" cy="3325812"/>
          </a:xfrm>
          <a:prstGeom prst="rect">
            <a:avLst/>
          </a:prstGeom>
          <a:noFill/>
        </p:spPr>
      </p:pic>
      <p:pic>
        <p:nvPicPr>
          <p:cNvPr id="26633" name="Picture 9" descr="Уборка урожая | Дагестанская жизн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557338"/>
            <a:ext cx="4176712" cy="3133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684213" y="188913"/>
            <a:ext cx="7848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ЭЛЕВАТОР</a:t>
            </a:r>
          </a:p>
        </p:txBody>
      </p:sp>
      <p:sp>
        <p:nvSpPr>
          <p:cNvPr id="27654" name="AutoShape 6" descr="Более 8 800 работ на тему «зерновой элеватор»: стоковые фото ..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27656" name="Picture 8" descr="Более 8 800 работ на тему «зерновой элеватор»: стоковые фото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692150"/>
            <a:ext cx="4537075" cy="3001963"/>
          </a:xfrm>
          <a:prstGeom prst="rect">
            <a:avLst/>
          </a:prstGeom>
          <a:noFill/>
        </p:spPr>
      </p:pic>
      <p:pic>
        <p:nvPicPr>
          <p:cNvPr id="27658" name="Picture 10" descr="Сохранить зерно. Элеваторные мощности на службе у аграриев — Журнал  «Агротехника и технологии» – Агроинвесто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3581400"/>
            <a:ext cx="4811712" cy="3116263"/>
          </a:xfrm>
          <a:prstGeom prst="rect">
            <a:avLst/>
          </a:prstGeom>
          <a:noFill/>
        </p:spPr>
      </p:pic>
      <p:sp>
        <p:nvSpPr>
          <p:cNvPr id="27661" name="Rectangle 13"/>
          <p:cNvSpPr>
            <a:spLocks noGrp="1"/>
          </p:cNvSpPr>
          <p:nvPr>
            <p:ph type="body" sz="half" idx="4294967295"/>
          </p:nvPr>
        </p:nvSpPr>
        <p:spPr>
          <a:xfrm>
            <a:off x="5148263" y="692150"/>
            <a:ext cx="3671887" cy="2665413"/>
          </a:xfrm>
        </p:spPr>
        <p:txBody>
          <a:bodyPr/>
          <a:lstStyle/>
          <a:p>
            <a:r>
              <a:rPr lang="ru-RU" sz="2000" smtClean="0">
                <a:latin typeface="Georgia" pitchFamily="18" charset="0"/>
              </a:rPr>
              <a:t>На элеваторе хранение зерна осуществляется в ангарах, оснащенных вентиляционными системами, термодатчиками и измерителями влажности воздуха. </a:t>
            </a:r>
          </a:p>
        </p:txBody>
      </p:sp>
      <p:pic>
        <p:nvPicPr>
          <p:cNvPr id="27665" name="Picture 17" descr="635b879f74aac03561045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4365625"/>
            <a:ext cx="3960812" cy="2339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2400" smtClean="0">
                <a:solidFill>
                  <a:srgbClr val="FF0000"/>
                </a:solidFill>
                <a:latin typeface="Georgia" pitchFamily="18" charset="0"/>
              </a:rPr>
              <a:t>Затем зёрна надо превратить в муку</a:t>
            </a:r>
            <a:r>
              <a:rPr lang="ru-RU" sz="2400" smtClean="0">
                <a:latin typeface="Georgia" pitchFamily="18" charset="0"/>
              </a:rPr>
              <a:t> – белую, воздушную, нежную, послушную. Раньше зерно везли на мельницу.</a:t>
            </a:r>
          </a:p>
        </p:txBody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>
          <a:xfrm>
            <a:off x="5795963" y="2060575"/>
            <a:ext cx="3024187" cy="4065588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Вот это – ветряная мельница. Ей помогает работать ветер. Он заставляет крутиться крылья, которые крутят тяжелые жернова, а они мелят муку. </a:t>
            </a:r>
          </a:p>
        </p:txBody>
      </p:sp>
      <p:pic>
        <p:nvPicPr>
          <p:cNvPr id="50181" name="Picture 5" descr="Мельница рисунок для детей - 62 фо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25538"/>
            <a:ext cx="5124450" cy="5534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/>
          </p:cNvSpPr>
          <p:nvPr>
            <p:ph type="body" idx="4294967295"/>
          </p:nvPr>
        </p:nvSpPr>
        <p:spPr>
          <a:xfrm>
            <a:off x="0" y="1125538"/>
            <a:ext cx="3529013" cy="5399087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     А вот водяная мельница – их строили люди, живущие у рек. Вода лилась на такие ковши и своей энергией заставляла крутиться жернова. 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ru-RU" sz="2400" smtClean="0">
              <a:latin typeface="Georgia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ru-RU" sz="2400" smtClean="0">
              <a:latin typeface="Georgia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sz="2400" smtClean="0">
                <a:latin typeface="Georgia" pitchFamily="18" charset="0"/>
              </a:rPr>
              <a:t>    </a:t>
            </a:r>
            <a:r>
              <a:rPr lang="ru-RU" sz="2000" smtClean="0">
                <a:latin typeface="Georgia" pitchFamily="18" charset="0"/>
              </a:rPr>
              <a:t>Чтобы сделать каравай, 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Жернова быстрей вращай! </a:t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Крепче трём зерну бока</a:t>
            </a:r>
            <a:r>
              <a:rPr lang="ru-RU" sz="2000" i="1" smtClean="0">
                <a:latin typeface="Georgia" pitchFamily="18" charset="0"/>
              </a:rPr>
              <a:t> -  </a:t>
            </a:r>
            <a:r>
              <a:rPr lang="ru-RU" sz="2000" smtClean="0">
                <a:latin typeface="Georgia" pitchFamily="18" charset="0"/>
              </a:rPr>
              <a:t/>
            </a:r>
            <a:br>
              <a:rPr lang="ru-RU" sz="2000" smtClean="0">
                <a:latin typeface="Georgia" pitchFamily="18" charset="0"/>
              </a:rPr>
            </a:br>
            <a:r>
              <a:rPr lang="ru-RU" sz="2000" smtClean="0">
                <a:latin typeface="Georgia" pitchFamily="18" charset="0"/>
              </a:rPr>
              <a:t>Получается мука! </a:t>
            </a:r>
          </a:p>
          <a:p>
            <a:pPr>
              <a:lnSpc>
                <a:spcPct val="90000"/>
              </a:lnSpc>
            </a:pPr>
            <a:endParaRPr lang="ru-RU" sz="2000" smtClean="0">
              <a:latin typeface="Georgia" pitchFamily="18" charset="0"/>
            </a:endParaRPr>
          </a:p>
          <a:p>
            <a:pPr>
              <a:lnSpc>
                <a:spcPct val="90000"/>
              </a:lnSpc>
            </a:pPr>
            <a:endParaRPr lang="ru-RU" sz="2400" smtClean="0">
              <a:latin typeface="Georgia" pitchFamily="18" charset="0"/>
            </a:endParaRPr>
          </a:p>
        </p:txBody>
      </p:sp>
      <p:pic>
        <p:nvPicPr>
          <p:cNvPr id="51205" name="Picture 5" descr="Картина по номерам Водяная мельница в деревне. Природа. Пейзаж 40х50 с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7938" y="0"/>
            <a:ext cx="5326062" cy="7100888"/>
          </a:xfrm>
          <a:prstGeom prst="rect">
            <a:avLst/>
          </a:prstGeom>
          <a:noFill/>
        </p:spPr>
      </p:pic>
      <p:sp>
        <p:nvSpPr>
          <p:cNvPr id="51206" name="Rectangle 6"/>
          <p:cNvSpPr>
            <a:spLocks noChangeArrowheads="1"/>
          </p:cNvSpPr>
          <p:nvPr/>
        </p:nvSpPr>
        <p:spPr bwMode="auto">
          <a:xfrm flipH="1">
            <a:off x="4500563" y="6018213"/>
            <a:ext cx="1295400" cy="3254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50784" anchor="ctr">
            <a:spAutoFit/>
          </a:bodyPr>
          <a:lstStyle/>
          <a:p>
            <a:endParaRPr lang="ru-RU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468313" y="333375"/>
            <a:ext cx="8280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МУКОМОЛЬНЫЙ ЗАВОД</a:t>
            </a:r>
          </a:p>
          <a:p>
            <a:pPr algn="ctr"/>
            <a:endParaRPr lang="ru-RU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592513"/>
            <a:ext cx="42481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3584575"/>
            <a:ext cx="4643437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6"/>
          <p:cNvSpPr>
            <a:spLocks noGrp="1"/>
          </p:cNvSpPr>
          <p:nvPr>
            <p:ph type="body" sz="half" idx="4294967295"/>
          </p:nvPr>
        </p:nvSpPr>
        <p:spPr>
          <a:xfrm>
            <a:off x="323850" y="981075"/>
            <a:ext cx="8424863" cy="2376488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400" smtClean="0">
                <a:latin typeface="Georgia" pitchFamily="18" charset="0"/>
              </a:rPr>
              <a:t>    Для того, чтобы смолоть муку, люди придумали очень важного помощника – электрическую мельницу. Большая электрическая мельница – это целый завод. Она может намолоть столько муки, сколько не смогла бы намолоть и тысяча водяных и ветряных мельниц.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684213" y="188913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ПЕКАРНЯ</a:t>
            </a:r>
          </a:p>
        </p:txBody>
      </p:sp>
      <p:sp>
        <p:nvSpPr>
          <p:cNvPr id="29708" name="Rectangle 12"/>
          <p:cNvSpPr>
            <a:spLocks noGrp="1"/>
          </p:cNvSpPr>
          <p:nvPr>
            <p:ph type="body" sz="half" idx="4294967295"/>
          </p:nvPr>
        </p:nvSpPr>
        <p:spPr>
          <a:xfrm>
            <a:off x="0" y="620713"/>
            <a:ext cx="8964613" cy="550545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           Сейчас у нас выпекается очень много различных хлебобулочных изделий и руками месить тесто очень тяжело, ведь его надо очень много. Поэтому выпекать хлеб на хлебозаводах людям помогают специальные машины. Громадные чаши наполняются нужными продуктами и замешиваются. Готовое тесто подается в делительную машину, и она с удивительной точностью отделяет ровные порции.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      Затем хлеб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      выпекают в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      специальных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      печах.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      Какие нужны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      продукты,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      чтобы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      замесить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      тесто?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2000" smtClean="0">
              <a:latin typeface="Georgia" pitchFamily="18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      Мука, вода,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      сахар, соль,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      масло,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latin typeface="Georgia" pitchFamily="18" charset="0"/>
              </a:rPr>
              <a:t>      дрожжи.</a:t>
            </a:r>
          </a:p>
        </p:txBody>
      </p:sp>
      <p:pic>
        <p:nvPicPr>
          <p:cNvPr id="29710" name="Picture 14" descr="Свежие горячие выпеченные буханки хлеба на производственной лини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2230438"/>
            <a:ext cx="6948487" cy="4627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 descr="1691255220_lubok-club-p-otkritki-po-teme-otkuda-khleb-prishel-dlya-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79375"/>
            <a:ext cx="9036050" cy="6778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 idx="4294967295"/>
          </p:nvPr>
        </p:nvSpPr>
        <p:spPr>
          <a:xfrm>
            <a:off x="3635375" y="115888"/>
            <a:ext cx="5400675" cy="2376487"/>
          </a:xfrm>
        </p:spPr>
        <p:txBody>
          <a:bodyPr/>
          <a:lstStyle/>
          <a:p>
            <a:r>
              <a:rPr lang="ru-RU" sz="2400" smtClean="0">
                <a:latin typeface="Georgia" pitchFamily="18" charset="0"/>
              </a:rPr>
              <a:t>Есть и маленькие пекарни при магазинах или кафе, где выпекают хлеб, булочки, пиццу, торты, пирожные и печенье небольшими порциями. </a:t>
            </a:r>
          </a:p>
        </p:txBody>
      </p:sp>
      <p:pic>
        <p:nvPicPr>
          <p:cNvPr id="76805" name="Picture 5" descr="c430624551b2745d48de86d20a522d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292600"/>
            <a:ext cx="3529012" cy="2349500"/>
          </a:xfrm>
          <a:prstGeom prst="rect">
            <a:avLst/>
          </a:prstGeom>
          <a:noFill/>
        </p:spPr>
      </p:pic>
      <p:pic>
        <p:nvPicPr>
          <p:cNvPr id="76807" name="Picture 7" descr="987d65aa368c57f12882752e09d6db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2351088"/>
            <a:ext cx="5256212" cy="4319587"/>
          </a:xfrm>
          <a:prstGeom prst="rect">
            <a:avLst/>
          </a:prstGeom>
          <a:noFill/>
        </p:spPr>
      </p:pic>
      <p:pic>
        <p:nvPicPr>
          <p:cNvPr id="76809" name="Picture 9" descr="Пин содержит это изображение: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60350"/>
            <a:ext cx="3529012" cy="3529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8854" name="Rectangle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sz="2400" smtClean="0"/>
          </a:p>
        </p:txBody>
      </p:sp>
      <p:sp>
        <p:nvSpPr>
          <p:cNvPr id="78855" name="Rectangle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sz="2400" smtClean="0"/>
          </a:p>
        </p:txBody>
      </p:sp>
      <p:sp>
        <p:nvSpPr>
          <p:cNvPr id="78856" name="Rectangle 8"/>
          <p:cNvSpPr>
            <a:spLocks noGrp="1"/>
          </p:cNvSpPr>
          <p:nvPr>
            <p:ph type="body" sz="half" idx="3"/>
          </p:nvPr>
        </p:nvSpPr>
        <p:spPr>
          <a:xfrm>
            <a:off x="457200" y="5805488"/>
            <a:ext cx="8229600" cy="8636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400" smtClean="0">
                <a:solidFill>
                  <a:srgbClr val="FF0000"/>
                </a:solidFill>
                <a:latin typeface="Georgia" pitchFamily="18" charset="0"/>
              </a:rPr>
              <a:t>Готовую продукцию отправляют в супермаркеты, булочные, кафе или рестораны</a:t>
            </a:r>
          </a:p>
        </p:txBody>
      </p:sp>
      <p:pic>
        <p:nvPicPr>
          <p:cNvPr id="78852" name="Picture 4" descr="1691255211_lubok-club-p-otkritki-po-teme-otkuda-khleb-prishel-dlya-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8713788" cy="5688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4859338" y="620713"/>
            <a:ext cx="4105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МАГАЗИН</a:t>
            </a:r>
          </a:p>
        </p:txBody>
      </p:sp>
      <p:pic>
        <p:nvPicPr>
          <p:cNvPr id="30728" name="Picture 8" descr="Пекарь пече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5888"/>
            <a:ext cx="4535487" cy="2546350"/>
          </a:xfrm>
          <a:prstGeom prst="rect">
            <a:avLst/>
          </a:prstGeom>
          <a:noFill/>
        </p:spPr>
      </p:pic>
      <p:pic>
        <p:nvPicPr>
          <p:cNvPr id="30730" name="Picture 10" descr="Изображение пина-истори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1990725"/>
            <a:ext cx="4608513" cy="4608513"/>
          </a:xfrm>
          <a:prstGeom prst="rect">
            <a:avLst/>
          </a:prstGeom>
          <a:noFill/>
        </p:spPr>
      </p:pic>
      <p:pic>
        <p:nvPicPr>
          <p:cNvPr id="30732" name="Picture 12" descr="Изображение пина-истори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2708275"/>
            <a:ext cx="3582987" cy="3887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1691255228_lubok-club-p-otkritki-po-teme-otkuda-khleb-prishel-dlya-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77813"/>
            <a:ext cx="8618538" cy="6464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1691255230_lubok-club-p-otkritki-po-teme-otkuda-khleb-prishel-dlya-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42888"/>
            <a:ext cx="8569325" cy="6427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1691255232_lubok-club-p-otkritki-po-teme-otkuda-khleb-prishel-dlya-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42888"/>
            <a:ext cx="8640763" cy="6480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0" y="476250"/>
            <a:ext cx="8820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1747" name="Rectang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9" name="Picture 5" descr="1691255222_lubok-club-p-otkritki-po-teme-otkuda-khleb-prishel-dlya-49"/>
          <p:cNvPicPr>
            <a:picLocks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63500"/>
            <a:ext cx="9144000" cy="6670675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2" name="Picture 6" descr="1676791488_gas-kvas-com-p-risunok-na-temu-otkuda-khleb-prishel-18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5888"/>
            <a:ext cx="9144000" cy="5160962"/>
          </a:xfrm>
        </p:spPr>
      </p:pic>
      <p:sp>
        <p:nvSpPr>
          <p:cNvPr id="65545" name="Rectangle 9"/>
          <p:cNvSpPr>
            <a:spLocks noGrp="1"/>
          </p:cNvSpPr>
          <p:nvPr>
            <p:ph type="body" sz="half" idx="4294967295"/>
          </p:nvPr>
        </p:nvSpPr>
        <p:spPr>
          <a:xfrm>
            <a:off x="0" y="5373688"/>
            <a:ext cx="9144000" cy="12954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Как много труда и заботы вложено в каждый кусочек хлеба! Берегите его!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scrn_big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0"/>
            <a:ext cx="8280400" cy="6862763"/>
          </a:xfrm>
          <a:prstGeom prst="rect">
            <a:avLst/>
          </a:prstGeom>
          <a:noFill/>
        </p:spPr>
      </p:pic>
      <p:sp>
        <p:nvSpPr>
          <p:cNvPr id="84995" name="Rectangle 3"/>
          <p:cNvSpPr>
            <a:spLocks noGrp="1"/>
          </p:cNvSpPr>
          <p:nvPr>
            <p:ph type="title" idx="4294967295"/>
          </p:nvPr>
        </p:nvSpPr>
        <p:spPr>
          <a:xfrm>
            <a:off x="179388" y="1052513"/>
            <a:ext cx="6913562" cy="720725"/>
          </a:xfrm>
        </p:spPr>
        <p:txBody>
          <a:bodyPr/>
          <a:lstStyle/>
          <a:p>
            <a:r>
              <a:rPr lang="ru-RU" sz="4800" b="1" smtClean="0">
                <a:latin typeface="Georgia" pitchFamily="18" charset="0"/>
              </a:rPr>
              <a:t>Давайте повторим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Рисунки хлеба и хлебобулочных изделий для дете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47638"/>
            <a:ext cx="7632700" cy="6564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Как выращивают хле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0"/>
            <a:ext cx="5076825" cy="3808413"/>
          </a:xfrm>
          <a:prstGeom prst="rect">
            <a:avLst/>
          </a:prstGeom>
          <a:noFill/>
        </p:spPr>
      </p:pic>
      <p:pic>
        <p:nvPicPr>
          <p:cNvPr id="47111" name="Picture 7" descr="Как выращивают хле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968750"/>
            <a:ext cx="3851275" cy="2889250"/>
          </a:xfrm>
          <a:prstGeom prst="rect">
            <a:avLst/>
          </a:prstGeom>
          <a:noFill/>
        </p:spPr>
      </p:pic>
      <p:pic>
        <p:nvPicPr>
          <p:cNvPr id="47113" name="Picture 9" descr="Как выращивают хле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3933825"/>
            <a:ext cx="3744912" cy="2808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latin typeface="Georgia" pitchFamily="18" charset="0"/>
              </a:rPr>
              <a:t>Раньше люди садили хлеб вручную. Посмотрите как они это делали. И как это делают теперь.</a:t>
            </a:r>
            <a:br>
              <a:rPr lang="ru-RU" sz="2400" smtClean="0">
                <a:latin typeface="Georgia" pitchFamily="18" charset="0"/>
              </a:rPr>
            </a:br>
            <a:endParaRPr lang="ru-RU" sz="2400" smtClean="0">
              <a:latin typeface="Georgia" pitchFamily="18" charset="0"/>
            </a:endParaRPr>
          </a:p>
        </p:txBody>
      </p:sp>
      <p:pic>
        <p:nvPicPr>
          <p:cNvPr id="53253" name="Picture 5" descr="hleb1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076325"/>
            <a:ext cx="7705725" cy="578167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1691255221_lubok-club-p-otkritki-po-teme-otkuda-khleb-prishel-dlya-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497888" cy="6481763"/>
          </a:xfrm>
          <a:prstGeom prst="rect">
            <a:avLst/>
          </a:prstGeom>
          <a:noFill/>
        </p:spPr>
      </p:pic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763713" y="3429000"/>
            <a:ext cx="5472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0" y="1628775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60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435" name="Rectangle 3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91513" cy="1570037"/>
          </a:xfrm>
        </p:spPr>
        <p:txBody>
          <a:bodyPr/>
          <a:lstStyle/>
          <a:p>
            <a:r>
              <a:rPr lang="ru-RU" sz="2400" smtClean="0">
                <a:solidFill>
                  <a:srgbClr val="FF0000"/>
                </a:solidFill>
                <a:latin typeface="Georgia" pitchFamily="18" charset="0"/>
              </a:rPr>
              <a:t>Теперь хлеб сажают с помощью специальной техники.</a:t>
            </a:r>
            <a:r>
              <a:rPr lang="ru-RU" sz="2400" smtClean="0">
                <a:latin typeface="Georgia" pitchFamily="18" charset="0"/>
              </a:rPr>
              <a:t> </a:t>
            </a:r>
            <a:br>
              <a:rPr lang="ru-RU" sz="2400" smtClean="0">
                <a:latin typeface="Georgia" pitchFamily="18" charset="0"/>
              </a:rPr>
            </a:br>
            <a:r>
              <a:rPr lang="ru-RU" sz="2400" smtClean="0">
                <a:latin typeface="Georgia" pitchFamily="18" charset="0"/>
              </a:rPr>
              <a:t>Для того, чтобы вырастить хлеб нужны земля, солнце, дождик, удобрения, разнообразная техника, предприятия и люди разных профессий.</a:t>
            </a:r>
            <a:br>
              <a:rPr lang="ru-RU" sz="2400" smtClean="0">
                <a:latin typeface="Georgia" pitchFamily="18" charset="0"/>
              </a:rPr>
            </a:br>
            <a:endParaRPr lang="ru-RU" sz="2400" smtClean="0">
              <a:latin typeface="Georgia" pitchFamily="18" charset="0"/>
            </a:endParaRPr>
          </a:p>
        </p:txBody>
      </p:sp>
      <p:sp>
        <p:nvSpPr>
          <p:cNvPr id="18443" name="Rectangle 11"/>
          <p:cNvSpPr>
            <a:spLocks noGrp="1"/>
          </p:cNvSpPr>
          <p:nvPr>
            <p:ph type="body" sz="half" idx="4294967295"/>
          </p:nvPr>
        </p:nvSpPr>
        <p:spPr>
          <a:xfrm>
            <a:off x="0" y="1989138"/>
            <a:ext cx="4356100" cy="41370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smtClean="0">
                <a:latin typeface="Georgia" pitchFamily="18" charset="0"/>
              </a:rPr>
              <a:t>Сначала на специальном оборудовании происходит </a:t>
            </a:r>
            <a:r>
              <a:rPr lang="ru-RU" sz="2400" smtClean="0">
                <a:solidFill>
                  <a:srgbClr val="FF0000"/>
                </a:solidFill>
                <a:latin typeface="Georgia" pitchFamily="18" charset="0"/>
              </a:rPr>
              <a:t>отбор проб зерна</a:t>
            </a:r>
            <a:r>
              <a:rPr lang="ru-RU" sz="2400" smtClean="0">
                <a:latin typeface="Georgia" pitchFamily="18" charset="0"/>
              </a:rPr>
              <a:t> для определения его качеств.</a:t>
            </a:r>
          </a:p>
          <a:p>
            <a:pPr>
              <a:lnSpc>
                <a:spcPct val="90000"/>
              </a:lnSpc>
            </a:pPr>
            <a:endParaRPr lang="ru-RU" sz="2800" smtClean="0"/>
          </a:p>
          <a:p>
            <a:pPr>
              <a:lnSpc>
                <a:spcPct val="90000"/>
              </a:lnSpc>
            </a:pPr>
            <a:r>
              <a:rPr lang="ru-RU" sz="2400" smtClean="0">
                <a:latin typeface="Georgia" pitchFamily="18" charset="0"/>
              </a:rPr>
              <a:t>Затем нужно вспахать поле. </a:t>
            </a:r>
            <a:r>
              <a:rPr lang="ru-RU" sz="2400" smtClean="0">
                <a:solidFill>
                  <a:srgbClr val="FF0000"/>
                </a:solidFill>
                <a:latin typeface="Georgia" pitchFamily="18" charset="0"/>
              </a:rPr>
              <a:t>Вспашка </a:t>
            </a:r>
            <a:r>
              <a:rPr lang="ru-RU" sz="2400" smtClean="0">
                <a:latin typeface="Georgia" pitchFamily="18" charset="0"/>
              </a:rPr>
              <a:t>весной выполняется трактором с навесными или прицепными плугами разной конструкции.  </a:t>
            </a:r>
          </a:p>
        </p:txBody>
      </p:sp>
      <p:pic>
        <p:nvPicPr>
          <p:cNvPr id="18440" name="Рисунок 2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364163" y="1628775"/>
            <a:ext cx="3600450" cy="2659063"/>
          </a:xfrm>
          <a:noFill/>
        </p:spPr>
      </p:pic>
      <p:pic>
        <p:nvPicPr>
          <p:cNvPr id="18445" name="Рисунок 3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140200" y="4260850"/>
            <a:ext cx="4830763" cy="2471738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936625"/>
          </a:xfrm>
        </p:spPr>
        <p:txBody>
          <a:bodyPr/>
          <a:lstStyle/>
          <a:p>
            <a:r>
              <a:rPr lang="ru-RU" sz="2400" smtClean="0">
                <a:solidFill>
                  <a:srgbClr val="FF0000"/>
                </a:solidFill>
                <a:latin typeface="Georgia" pitchFamily="18" charset="0"/>
              </a:rPr>
              <a:t>Затем нужно подготовить почву под посев зерна</a:t>
            </a:r>
          </a:p>
        </p:txBody>
      </p:sp>
      <p:sp>
        <p:nvSpPr>
          <p:cNvPr id="20485" name="Rectangle 5"/>
          <p:cNvSpPr>
            <a:spLocks noGrp="1"/>
          </p:cNvSpPr>
          <p:nvPr>
            <p:ph type="body" sz="half" idx="4294967295"/>
          </p:nvPr>
        </p:nvSpPr>
        <p:spPr>
          <a:xfrm>
            <a:off x="0" y="1196975"/>
            <a:ext cx="5003800" cy="5545138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endParaRPr lang="ru-RU" sz="1200" smtClean="0"/>
          </a:p>
          <a:p>
            <a:pPr>
              <a:lnSpc>
                <a:spcPct val="80000"/>
              </a:lnSpc>
            </a:pPr>
            <a:r>
              <a:rPr lang="ru-RU" sz="2000" smtClean="0">
                <a:solidFill>
                  <a:srgbClr val="FF0000"/>
                </a:solidFill>
                <a:latin typeface="Georgia" pitchFamily="18" charset="0"/>
              </a:rPr>
              <a:t>Боронование почвы</a:t>
            </a:r>
            <a:r>
              <a:rPr lang="ru-RU" sz="2000" smtClean="0">
                <a:latin typeface="Georgia" pitchFamily="18" charset="0"/>
              </a:rPr>
              <a:t> – рыхление грунта для насыщения кислородом, выворачивания корней сорняков и выравнивания поля. Осуществляется трактором с помощью специальных борон. </a:t>
            </a:r>
          </a:p>
          <a:p>
            <a:pPr>
              <a:lnSpc>
                <a:spcPct val="80000"/>
              </a:lnSpc>
            </a:pPr>
            <a:endParaRPr lang="ru-RU" sz="2000" smtClean="0">
              <a:latin typeface="Georgia" pitchFamily="18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2000" smtClean="0"/>
          </a:p>
          <a:p>
            <a:pPr>
              <a:lnSpc>
                <a:spcPct val="80000"/>
              </a:lnSpc>
            </a:pPr>
            <a:r>
              <a:rPr lang="ru-RU" sz="2000" smtClean="0">
                <a:solidFill>
                  <a:srgbClr val="FF0000"/>
                </a:solidFill>
                <a:latin typeface="Georgia" pitchFamily="18" charset="0"/>
              </a:rPr>
              <a:t>Культивирование</a:t>
            </a:r>
            <a:r>
              <a:rPr lang="ru-RU" sz="2000" smtClean="0">
                <a:latin typeface="Georgia" pitchFamily="18" charset="0"/>
              </a:rPr>
              <a:t> почвы –  предпосевная обработка почвы - это неглубокое рыхление, при котором не происходит перемещения вверх нижнего увлажненного почвенного слоя. При такой обработке производится выравнивание почвы с подрезкой корневой системы и стеблей сорняков, заделка удобрений. Производится с помощью культиватора.</a:t>
            </a:r>
          </a:p>
        </p:txBody>
      </p:sp>
      <p:pic>
        <p:nvPicPr>
          <p:cNvPr id="20488" name="Рисунок 2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076825" y="1125538"/>
            <a:ext cx="3887788" cy="2916237"/>
          </a:xfrm>
          <a:noFill/>
        </p:spPr>
      </p:pic>
      <p:pic>
        <p:nvPicPr>
          <p:cNvPr id="20489" name="Рисунок 2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003800" y="4292600"/>
            <a:ext cx="4032250" cy="2184400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5292725" y="206375"/>
            <a:ext cx="3600450" cy="591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Georgia" pitchFamily="18" charset="0"/>
              </a:rPr>
              <a:t>ПОСЕВНАЯ</a:t>
            </a:r>
          </a:p>
          <a:p>
            <a:pPr algn="ctr"/>
            <a:endParaRPr lang="ru-RU" sz="2000" b="1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ru-RU">
                <a:latin typeface="Georgia" pitchFamily="18" charset="0"/>
              </a:rPr>
              <a:t>По земле сырой и жесткой,</a:t>
            </a:r>
            <a:br>
              <a:rPr lang="ru-RU">
                <a:latin typeface="Georgia" pitchFamily="18" charset="0"/>
              </a:rPr>
            </a:br>
            <a:r>
              <a:rPr lang="ru-RU">
                <a:latin typeface="Georgia" pitchFamily="18" charset="0"/>
              </a:rPr>
              <a:t>Там где тракторы прошли,</a:t>
            </a:r>
            <a:br>
              <a:rPr lang="ru-RU">
                <a:latin typeface="Georgia" pitchFamily="18" charset="0"/>
              </a:rPr>
            </a:br>
            <a:r>
              <a:rPr lang="ru-RU">
                <a:latin typeface="Georgia" pitchFamily="18" charset="0"/>
              </a:rPr>
              <a:t>Неглубокие бороздки</a:t>
            </a:r>
            <a:br>
              <a:rPr lang="ru-RU">
                <a:latin typeface="Georgia" pitchFamily="18" charset="0"/>
              </a:rPr>
            </a:br>
            <a:r>
              <a:rPr lang="ru-RU">
                <a:latin typeface="Georgia" pitchFamily="18" charset="0"/>
              </a:rPr>
              <a:t>В черной пашне пролегли.</a:t>
            </a:r>
            <a:br>
              <a:rPr lang="ru-RU">
                <a:latin typeface="Georgia" pitchFamily="18" charset="0"/>
              </a:rPr>
            </a:br>
            <a:r>
              <a:rPr lang="ru-RU">
                <a:latin typeface="Georgia" pitchFamily="18" charset="0"/>
              </a:rPr>
              <a:t>И до вечера и позже,</a:t>
            </a:r>
            <a:br>
              <a:rPr lang="ru-RU">
                <a:latin typeface="Georgia" pitchFamily="18" charset="0"/>
              </a:rPr>
            </a:br>
            <a:r>
              <a:rPr lang="ru-RU">
                <a:latin typeface="Georgia" pitchFamily="18" charset="0"/>
              </a:rPr>
              <a:t>До полночи с темнотой</a:t>
            </a:r>
            <a:br>
              <a:rPr lang="ru-RU">
                <a:latin typeface="Georgia" pitchFamily="18" charset="0"/>
              </a:rPr>
            </a:br>
            <a:r>
              <a:rPr lang="ru-RU">
                <a:latin typeface="Georgia" pitchFamily="18" charset="0"/>
              </a:rPr>
              <a:t>Зерна сыпались, как дождик,</a:t>
            </a:r>
            <a:br>
              <a:rPr lang="ru-RU">
                <a:latin typeface="Georgia" pitchFamily="18" charset="0"/>
              </a:rPr>
            </a:br>
            <a:r>
              <a:rPr lang="ru-RU">
                <a:latin typeface="Georgia" pitchFamily="18" charset="0"/>
              </a:rPr>
              <a:t>Точно дождик золотой.</a:t>
            </a:r>
          </a:p>
          <a:p>
            <a:pPr algn="ctr"/>
            <a:r>
              <a:rPr lang="ru-RU">
                <a:latin typeface="Georgia" pitchFamily="18" charset="0"/>
              </a:rPr>
              <a:t>В землю теплую уйду,</a:t>
            </a:r>
            <a:br>
              <a:rPr lang="ru-RU">
                <a:latin typeface="Georgia" pitchFamily="18" charset="0"/>
              </a:rPr>
            </a:br>
            <a:r>
              <a:rPr lang="ru-RU">
                <a:latin typeface="Georgia" pitchFamily="18" charset="0"/>
              </a:rPr>
              <a:t>К солнцу колосом взойду.</a:t>
            </a:r>
            <a:br>
              <a:rPr lang="ru-RU">
                <a:latin typeface="Georgia" pitchFamily="18" charset="0"/>
              </a:rPr>
            </a:br>
            <a:r>
              <a:rPr lang="ru-RU">
                <a:latin typeface="Georgia" pitchFamily="18" charset="0"/>
              </a:rPr>
              <a:t>В нем тогда таких как я</a:t>
            </a:r>
            <a:br>
              <a:rPr lang="ru-RU">
                <a:latin typeface="Georgia" pitchFamily="18" charset="0"/>
              </a:rPr>
            </a:br>
            <a:r>
              <a:rPr lang="ru-RU">
                <a:latin typeface="Georgia" pitchFamily="18" charset="0"/>
              </a:rPr>
              <a:t>Будет целая семья. </a:t>
            </a:r>
          </a:p>
          <a:p>
            <a:pPr algn="ctr"/>
            <a:endParaRPr lang="ru-RU">
              <a:latin typeface="Georgia" pitchFamily="18" charset="0"/>
            </a:endParaRPr>
          </a:p>
          <a:p>
            <a:pPr algn="ctr"/>
            <a:endParaRPr lang="ru-RU">
              <a:latin typeface="Georgia" pitchFamily="18" charset="0"/>
            </a:endParaRPr>
          </a:p>
          <a:p>
            <a:pPr algn="ctr"/>
            <a:endParaRPr lang="ru-RU">
              <a:latin typeface="Georgia" pitchFamily="18" charset="0"/>
            </a:endParaRPr>
          </a:p>
          <a:p>
            <a:pPr algn="ctr"/>
            <a:endParaRPr lang="ru-RU">
              <a:latin typeface="Georgia" pitchFamily="18" charset="0"/>
            </a:endParaRPr>
          </a:p>
          <a:p>
            <a:pPr algn="ctr"/>
            <a:r>
              <a:rPr lang="ru-RU">
                <a:latin typeface="Georgia" pitchFamily="18" charset="0"/>
              </a:rPr>
              <a:t>Как вы думаете, почему       говорится, что зерна сыпались до полночи</a:t>
            </a:r>
            <a:r>
              <a:rPr lang="ru-RU"/>
              <a:t>?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539750" y="4256088"/>
            <a:ext cx="5499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395288" y="2708275"/>
            <a:ext cx="51133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pic>
        <p:nvPicPr>
          <p:cNvPr id="24586" name="Picture 10" descr="Прицепная посевная комбинация Amazone Cirrus купить по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495675"/>
            <a:ext cx="4824412" cy="3089275"/>
          </a:xfrm>
          <a:prstGeom prst="rect">
            <a:avLst/>
          </a:prstGeom>
          <a:noFill/>
        </p:spPr>
      </p:pic>
      <p:sp>
        <p:nvSpPr>
          <p:cNvPr id="24588" name="AutoShape 12" descr="Посевной комплекс FeatAgro SD 12600: тесты и обзоры ..."/>
          <p:cNvSpPr>
            <a:spLocks noChangeAspect="1" noChangeArrowheads="1"/>
          </p:cNvSpPr>
          <p:nvPr/>
        </p:nvSpPr>
        <p:spPr bwMode="auto">
          <a:xfrm>
            <a:off x="144463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90" name="AutoShape 14" descr="Посевной комплекс FeatAgro SD 12600: тесты и обзоры ..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92" name="AutoShape 16" descr="Посевной комплекс FeatAgro SD 12600: тесты и обзоры ..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94" name="AutoShape 18" descr="Посевной комплекс FeatAgro SD 12600: тесты и обзоры ..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96" name="AutoShape 20" descr="Посевной комплекс FeatAgro SD 12600: тесты и обзоры ..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98" name="AutoShape 22" descr="Посевной комплекс FeatAgro SD 12600: тесты и обзоры ..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24599" name="Picture 23" descr="пос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88913"/>
            <a:ext cx="4824412" cy="3198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47269-kartinka-rozh-semeystvo_travy-yachmen-solod-2048x13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9575"/>
            <a:ext cx="8642350" cy="5761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575</Words>
  <Application>Microsoft Office PowerPoint</Application>
  <PresentationFormat>Экран (4:3)</PresentationFormat>
  <Paragraphs>67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Calibri</vt:lpstr>
      <vt:lpstr>Arial</vt:lpstr>
      <vt:lpstr>Times New Roman</vt:lpstr>
      <vt:lpstr>Georgia</vt:lpstr>
      <vt:lpstr>Тема Office</vt:lpstr>
      <vt:lpstr>Для детей старшего дошкольного возраста  Подготовила Малахова С.В.  Мбдоу №54 г. Керчь</vt:lpstr>
      <vt:lpstr>Слайд 2</vt:lpstr>
      <vt:lpstr>Слайд 3</vt:lpstr>
      <vt:lpstr>Раньше люди садили хлеб вручную. Посмотрите как они это делали. И как это делают теперь. </vt:lpstr>
      <vt:lpstr>Слайд 5</vt:lpstr>
      <vt:lpstr>Теперь хлеб сажают с помощью специальной техники.  Для того, чтобы вырастить хлеб нужны земля, солнце, дождик, удобрения, разнообразная техника, предприятия и люди разных профессий. </vt:lpstr>
      <vt:lpstr>Затем нужно подготовить почву под посев зерна</vt:lpstr>
      <vt:lpstr>Слайд 8</vt:lpstr>
      <vt:lpstr>Слайд 9</vt:lpstr>
      <vt:lpstr>Слайд 10</vt:lpstr>
      <vt:lpstr>Какие еще зерновые культуры выращивают в России?</vt:lpstr>
      <vt:lpstr>Основными зерновыми культурами являются пшеница, ячмень, овёс, кукуруза, рис, гречиха, подсолнечник и горох. </vt:lpstr>
      <vt:lpstr>Слайд 13</vt:lpstr>
      <vt:lpstr>Слайд 14</vt:lpstr>
      <vt:lpstr>Слайд 15</vt:lpstr>
      <vt:lpstr>Затем зёрна надо превратить в муку – белую, воздушную, нежную, послушную. Раньше зерно везли на мельницу.</vt:lpstr>
      <vt:lpstr>Слайд 17</vt:lpstr>
      <vt:lpstr>Слайд 18</vt:lpstr>
      <vt:lpstr>Слайд 19</vt:lpstr>
      <vt:lpstr>Есть и маленькие пекарни при магазинах или кафе, где выпекают хлеб, булочки, пиццу, торты, пирожные и печенье небольшими порциями. 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Давайте повторим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Наташа</cp:lastModifiedBy>
  <cp:revision>38</cp:revision>
  <dcterms:created xsi:type="dcterms:W3CDTF">2014-04-08T12:21:21Z</dcterms:created>
  <dcterms:modified xsi:type="dcterms:W3CDTF">2025-02-13T12:45:55Z</dcterms:modified>
</cp:coreProperties>
</file>