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9"/>
  </p:notesMasterIdLst>
  <p:sldIdLst>
    <p:sldId id="258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89" r:id="rId10"/>
    <p:sldId id="277" r:id="rId11"/>
    <p:sldId id="278" r:id="rId12"/>
    <p:sldId id="279" r:id="rId13"/>
    <p:sldId id="280" r:id="rId14"/>
    <p:sldId id="281" r:id="rId15"/>
    <p:sldId id="282" r:id="rId16"/>
    <p:sldId id="285" r:id="rId17"/>
    <p:sldId id="286" r:id="rId18"/>
    <p:sldId id="287" r:id="rId19"/>
    <p:sldId id="290" r:id="rId20"/>
    <p:sldId id="291" r:id="rId21"/>
    <p:sldId id="292" r:id="rId22"/>
    <p:sldId id="293" r:id="rId23"/>
    <p:sldId id="288" r:id="rId24"/>
    <p:sldId id="294" r:id="rId25"/>
    <p:sldId id="295" r:id="rId26"/>
    <p:sldId id="283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284" r:id="rId35"/>
    <p:sldId id="306" r:id="rId36"/>
    <p:sldId id="304" r:id="rId37"/>
    <p:sldId id="307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71" autoAdjust="0"/>
  </p:normalViewPr>
  <p:slideViewPr>
    <p:cSldViewPr>
      <p:cViewPr varScale="1">
        <p:scale>
          <a:sx n="87" d="100"/>
          <a:sy n="87" d="100"/>
        </p:scale>
        <p:origin x="-1320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37B410-8417-4AF0-87D9-B6EC8B6F0CE8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00EFFE0-FF3F-40DE-B474-3AE18EAFE7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17BE1-0664-4173-9597-C75A3E8BADC3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6B78B-D829-46E9-8604-081C2554B0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7D1F6-311E-49AD-A608-489A7F3360EB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0FE3D-24B8-48A5-8BC6-E3BC76980F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B1D-59A9-4F10-A498-70124692F666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125BB-8DA4-4287-AFF9-911CAFBB19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822D7-97CD-475F-9C86-A4CBC9E94626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45F5-0D24-498F-A770-754B15E08A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B95D1-0F17-4D50-9F51-80C9FBDB36C6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60655-D941-4ACB-9B4D-CFA752EFF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20B7A-3AA6-42AB-8B39-BCF7E27C378C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C866F-CF64-4BFB-BCDD-5788037A3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2C2B7-7510-44C9-AD3E-D4CFE30D2069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B3D4A-01D2-47D4-B391-FEC37715C7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07622-0E98-42D8-A284-5DF8928CDEAA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537FD-2015-4F40-9BA0-DF93E51C7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DA1A8-F6EE-4986-AB50-E362AC99D7B7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E1F7A-D9B9-425A-85E0-3D8BDB90E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16A96-73E2-4BC8-A4D8-0EC97BF24DD9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40F67-17E4-4423-8520-D9218D97A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798B4-53AB-4F90-A47A-D7B0A093B2E3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20785-842B-42D4-8886-2049879EF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74C48-F6FB-4E1A-9DC7-0A6C4634A6B4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EC95A-D167-4BF5-93BB-13925E1FA7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FA996-703F-4DD1-89D2-5AE88724C404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9F153-1E64-4502-8CF6-A1FFDC1ED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5EED5-D97C-4EA7-8B68-2B4EFF95B7A1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35DCE-7DC0-4412-B133-E92140ABD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8F710-FEAB-4D54-BDDC-94EBE84D6655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A7198-4016-462A-84A7-4DEF607DD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C8205-F5FF-47A9-8D65-1348CDC0C216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BF189-EBCB-4435-8BA6-E7DB8682E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96EC1-669E-4DE2-9EFB-E88CA63C457E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A2C97-1A90-4368-B5B2-AB178C9139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88B8A677-EEED-45FD-BAF8-7CC9EDD829C1}" type="datetimeFigureOut">
              <a:rPr lang="ru-RU"/>
              <a:pPr>
                <a:defRPr/>
              </a:pPr>
              <a:t>05.02.2025</a:t>
            </a:fld>
            <a:endParaRPr lang="ru-RU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7286AF-8597-48D1-89B9-2B1312174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  <p:sldLayoutId id="2147483666" r:id="rId3"/>
    <p:sldLayoutId id="2147483665" r:id="rId4"/>
    <p:sldLayoutId id="2147483664" r:id="rId5"/>
    <p:sldLayoutId id="2147483663" r:id="rId6"/>
    <p:sldLayoutId id="2147483662" r:id="rId7"/>
    <p:sldLayoutId id="2147483661" r:id="rId8"/>
    <p:sldLayoutId id="2147483660" r:id="rId9"/>
    <p:sldLayoutId id="2147483659" r:id="rId10"/>
    <p:sldLayoutId id="2147483658" r:id="rId11"/>
    <p:sldLayoutId id="2147483657" r:id="rId12"/>
    <p:sldLayoutId id="2147483656" r:id="rId13"/>
    <p:sldLayoutId id="2147483655" r:id="rId14"/>
    <p:sldLayoutId id="2147483654" r:id="rId15"/>
    <p:sldLayoutId id="2147483653" r:id="rId16"/>
    <p:sldLayoutId id="2147483652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Для детей старшего дошкольного возраста </a:t>
            </a:r>
            <a:br>
              <a:rPr lang="ru-RU" sz="28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Подготовила Малахова С.В. </a:t>
            </a:r>
            <a:br>
              <a:rPr lang="ru-RU" sz="280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2800" smtClean="0">
                <a:solidFill>
                  <a:srgbClr val="FF0000"/>
                </a:solidFill>
                <a:latin typeface="Georgia" pitchFamily="18" charset="0"/>
              </a:rPr>
              <a:t>МБДОУ №54 «Калина» г.Керчь</a:t>
            </a:r>
          </a:p>
        </p:txBody>
      </p:sp>
      <p:sp>
        <p:nvSpPr>
          <p:cNvPr id="2048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997200"/>
            <a:ext cx="4038600" cy="3157538"/>
          </a:xfrm>
        </p:spPr>
        <p:txBody>
          <a:bodyPr/>
          <a:lstStyle/>
          <a:p>
            <a:pPr marL="342900" indent="-342900" algn="l" eaLnBrk="1" hangingPunct="1"/>
            <a:r>
              <a:rPr lang="ru-RU" sz="4400" b="1" smtClean="0">
                <a:solidFill>
                  <a:srgbClr val="0000FF"/>
                </a:solidFill>
                <a:latin typeface="Georgia" pitchFamily="18" charset="0"/>
              </a:rPr>
              <a:t>Животные</a:t>
            </a:r>
          </a:p>
          <a:p>
            <a:pPr marL="342900" indent="-342900" algn="l" eaLnBrk="1" hangingPunct="1"/>
            <a:r>
              <a:rPr lang="ru-RU" sz="4400" b="1" smtClean="0">
                <a:solidFill>
                  <a:srgbClr val="0000FF"/>
                </a:solidFill>
                <a:latin typeface="Georgia" pitchFamily="18" charset="0"/>
              </a:rPr>
              <a:t> Севера</a:t>
            </a:r>
          </a:p>
        </p:txBody>
      </p:sp>
      <p:pic>
        <p:nvPicPr>
          <p:cNvPr id="20483" name="Picture 5" descr="морской котик 2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2636838"/>
            <a:ext cx="4038600" cy="40386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1800225"/>
          </a:xfrm>
        </p:spPr>
        <p:txBody>
          <a:bodyPr/>
          <a:lstStyle/>
          <a:p>
            <a:pPr algn="l"/>
            <a:r>
              <a:rPr lang="ru-RU" sz="2800" b="1" smtClean="0">
                <a:solidFill>
                  <a:schemeClr val="accent2"/>
                </a:solidFill>
              </a:rPr>
              <a:t>Полярный волк</a:t>
            </a:r>
            <a:r>
              <a:rPr lang="ru-RU" sz="2000" b="1" smtClean="0"/>
              <a:t> </a:t>
            </a:r>
            <a:r>
              <a:rPr lang="ru-RU" sz="2000" smtClean="0"/>
              <a:t>светлоокрашенный</a:t>
            </a:r>
            <a:r>
              <a:rPr lang="ru-RU" sz="4000" smtClean="0"/>
              <a:t> </a:t>
            </a:r>
            <a:r>
              <a:rPr lang="ru-RU" sz="2000" smtClean="0"/>
              <a:t>подвид волка. Обитает на всей территории Арктики   и в тундре, за исключением морского льда и больших территорий, покрытых льдом.</a:t>
            </a:r>
            <a:br>
              <a:rPr lang="ru-RU" sz="2000" smtClean="0"/>
            </a:br>
            <a:r>
              <a:rPr lang="ru-RU" sz="2000" smtClean="0"/>
              <a:t>Полярный волк обитает стаями на обширных пространствах полярных регионов, зимой в условиях полярной ночи;</a:t>
            </a:r>
            <a:r>
              <a:rPr lang="ru-RU" sz="4000" smtClean="0"/>
              <a:t> </a:t>
            </a:r>
          </a:p>
        </p:txBody>
      </p:sp>
      <p:sp>
        <p:nvSpPr>
          <p:cNvPr id="29698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781300"/>
            <a:ext cx="3024187" cy="38877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000" smtClean="0"/>
              <a:t>приспособился годами жить при минусовой температуре, месяцами не видеть солнечного света, неделями оставаться без пищи и есть любой корм, какой попадается: овцебык, тюлени, северные олени, песцы, гуси и утки. </a:t>
            </a:r>
          </a:p>
        </p:txBody>
      </p:sp>
      <p:pic>
        <p:nvPicPr>
          <p:cNvPr id="29699" name="Picture 11" descr="полярный волк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132138" y="2568575"/>
            <a:ext cx="5837237" cy="405923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3072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33375"/>
            <a:ext cx="8218488" cy="2808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smtClean="0">
                <a:solidFill>
                  <a:schemeClr val="accent2"/>
                </a:solidFill>
              </a:rPr>
              <a:t>Ла́йки</a:t>
            </a:r>
            <a:r>
              <a:rPr lang="ru-RU" sz="2800" smtClean="0">
                <a:solidFill>
                  <a:schemeClr val="accent2"/>
                </a:solidFill>
              </a:rPr>
              <a:t> </a:t>
            </a:r>
            <a:r>
              <a:rPr lang="ru-RU" sz="2000" smtClean="0"/>
              <a:t>— общее название пород охотничьих собак  Севера. Лайки используются для охоты на медведя,  пушных зверей (белок, соболей, куниц и др.), на копытных животных, на лесную и водоплавающую дичь. Уходящего зверя, птицу преследует молча.</a:t>
            </a:r>
          </a:p>
          <a:p>
            <a:pPr>
              <a:lnSpc>
                <a:spcPct val="90000"/>
              </a:lnSpc>
            </a:pPr>
            <a:r>
              <a:rPr lang="ru-RU" sz="2000" smtClean="0"/>
              <a:t>Восточносибирская лайка — российская порода собак. Используется для охоты на дичь, пушного зверя, крупного зверя. Также используется в качестве ездовой собаки. Самая крупная из охотничьих лаек.</a:t>
            </a:r>
          </a:p>
        </p:txBody>
      </p:sp>
      <p:pic>
        <p:nvPicPr>
          <p:cNvPr id="30723" name="Picture 8" descr="лайка2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3213100"/>
            <a:ext cx="3455988" cy="3455988"/>
          </a:xfrm>
        </p:spPr>
      </p:pic>
      <p:pic>
        <p:nvPicPr>
          <p:cNvPr id="30724" name="Picture 11" descr="лайка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635375" y="3595688"/>
            <a:ext cx="5384800" cy="31559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30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3174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333375"/>
            <a:ext cx="8785225" cy="30241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 b="1" smtClean="0">
                <a:solidFill>
                  <a:schemeClr val="accent2"/>
                </a:solidFill>
              </a:rPr>
              <a:t>Ездовые собаки</a:t>
            </a:r>
            <a:r>
              <a:rPr lang="ru-RU" sz="2000" smtClean="0"/>
              <a:t> – целая группа четвероногих друзей человека. Они отличаются большой силой, морозоустойчивостью, крепким здоровьем, трудолюбием, выносливостью, умением работать в команде, спокойным характером.</a:t>
            </a:r>
          </a:p>
          <a:p>
            <a:pPr>
              <a:lnSpc>
                <a:spcPct val="90000"/>
              </a:lnSpc>
            </a:pPr>
            <a:r>
              <a:rPr lang="ru-RU" sz="2000" smtClean="0"/>
              <a:t>Собаки в упряжке на севере – идеальный вид транспорта. Северные народы издавна выращивали, дрессировали и использовали таких собак для перевозки людей и различных вещей по снегу и льду, используя упряжь и нарты. К таким собакам относятся определенные породы. </a:t>
            </a:r>
          </a:p>
        </p:txBody>
      </p:sp>
      <p:pic>
        <p:nvPicPr>
          <p:cNvPr id="31747" name="Picture 7" descr="собачья упряжк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3556000"/>
            <a:ext cx="3998913" cy="3070225"/>
          </a:xfrm>
        </p:spPr>
      </p:pic>
      <p:pic>
        <p:nvPicPr>
          <p:cNvPr id="31748" name="Picture 8" descr="ездовые соба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543300"/>
            <a:ext cx="4824413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l"/>
            <a:r>
              <a:rPr lang="ru-RU" sz="2000" b="1" smtClean="0">
                <a:solidFill>
                  <a:schemeClr val="accent2"/>
                </a:solidFill>
              </a:rPr>
              <a:t>Чинук                                                   Камчатская ездовая собака</a:t>
            </a:r>
            <a:br>
              <a:rPr lang="ru-RU" sz="2000" b="1" smtClean="0">
                <a:solidFill>
                  <a:schemeClr val="accent2"/>
                </a:solidFill>
              </a:rPr>
            </a:br>
            <a:r>
              <a:rPr lang="ru-RU" sz="2000" b="1" smtClean="0">
                <a:solidFill>
                  <a:schemeClr val="accent2"/>
                </a:solidFill>
              </a:rPr>
              <a:t>Чукотская ездовая собака              Сахалинский хаски</a:t>
            </a:r>
            <a:r>
              <a:rPr lang="ru-RU" sz="4000" b="1" smtClean="0">
                <a:solidFill>
                  <a:schemeClr val="accent2"/>
                </a:solidFill>
              </a:rPr>
              <a:t/>
            </a:r>
            <a:br>
              <a:rPr lang="ru-RU" sz="4000" b="1" smtClean="0">
                <a:solidFill>
                  <a:schemeClr val="accent2"/>
                </a:solidFill>
              </a:rPr>
            </a:br>
            <a:endParaRPr lang="ru-RU" sz="4000" b="1" smtClean="0">
              <a:solidFill>
                <a:schemeClr val="accent2"/>
              </a:solidFill>
            </a:endParaRPr>
          </a:p>
        </p:txBody>
      </p:sp>
      <p:pic>
        <p:nvPicPr>
          <p:cNvPr id="32770" name="Picture 8" descr="чинук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543050"/>
            <a:ext cx="3816350" cy="2271713"/>
          </a:xfrm>
        </p:spPr>
      </p:pic>
      <p:pic>
        <p:nvPicPr>
          <p:cNvPr id="32771" name="Picture 9" descr="чукотская ездовая собака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4043363"/>
            <a:ext cx="3887788" cy="2581275"/>
          </a:xfrm>
        </p:spPr>
      </p:pic>
      <p:pic>
        <p:nvPicPr>
          <p:cNvPr id="32772" name="Picture 10" descr="камчатская ездовая собака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003800" y="1319213"/>
            <a:ext cx="3816350" cy="2495550"/>
          </a:xfrm>
        </p:spPr>
      </p:pic>
      <p:pic>
        <p:nvPicPr>
          <p:cNvPr id="32773" name="Picture 11" descr="сахалинский хаски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076825" y="4052888"/>
            <a:ext cx="3817938" cy="254793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79388" y="274638"/>
            <a:ext cx="8713787" cy="1143000"/>
          </a:xfrm>
        </p:spPr>
        <p:txBody>
          <a:bodyPr/>
          <a:lstStyle/>
          <a:p>
            <a:r>
              <a:rPr lang="ru-RU" sz="2400" b="1" smtClean="0">
                <a:solidFill>
                  <a:schemeClr val="accent2"/>
                </a:solidFill>
              </a:rPr>
              <a:t>Сибирский хаски              Таймырская ездовая собака  </a:t>
            </a:r>
            <a:br>
              <a:rPr lang="ru-RU" sz="2400" b="1" smtClean="0">
                <a:solidFill>
                  <a:schemeClr val="accent2"/>
                </a:solidFill>
              </a:rPr>
            </a:br>
            <a:r>
              <a:rPr lang="ru-RU" sz="2400" b="1" smtClean="0">
                <a:solidFill>
                  <a:schemeClr val="accent2"/>
                </a:solidFill>
              </a:rPr>
              <a:t>Самоедская лайка          Гренландская ездовая собака</a:t>
            </a:r>
            <a:r>
              <a:rPr lang="ru-RU" smtClean="0"/>
              <a:t> </a:t>
            </a:r>
          </a:p>
        </p:txBody>
      </p:sp>
      <p:pic>
        <p:nvPicPr>
          <p:cNvPr id="33794" name="Picture 9" descr="сибирский хаски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916113"/>
            <a:ext cx="3240088" cy="2162175"/>
          </a:xfrm>
        </p:spPr>
      </p:pic>
      <p:pic>
        <p:nvPicPr>
          <p:cNvPr id="33795" name="Picture 10" descr="самоедская лайка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4238625"/>
            <a:ext cx="3600450" cy="2401888"/>
          </a:xfrm>
        </p:spPr>
      </p:pic>
      <p:pic>
        <p:nvPicPr>
          <p:cNvPr id="33796" name="Picture 11" descr="таймырская ездовая собака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219700" y="1989138"/>
            <a:ext cx="3673475" cy="2065337"/>
          </a:xfrm>
        </p:spPr>
      </p:pic>
      <p:pic>
        <p:nvPicPr>
          <p:cNvPr id="33797" name="Picture 12" descr="гренладская ездовая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3995738" y="4271963"/>
            <a:ext cx="4975225" cy="24066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chemeClr val="accent2"/>
                </a:solidFill>
              </a:rPr>
              <a:t>Якутская лайка                             Аляскинский маламут</a:t>
            </a:r>
          </a:p>
        </p:txBody>
      </p:sp>
      <p:pic>
        <p:nvPicPr>
          <p:cNvPr id="34818" name="Picture 7" descr="якутская лайка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268413"/>
            <a:ext cx="4608513" cy="3076575"/>
          </a:xfrm>
        </p:spPr>
      </p:pic>
      <p:pic>
        <p:nvPicPr>
          <p:cNvPr id="34819" name="Picture 8" descr="аляскинский маламут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067175" y="3452813"/>
            <a:ext cx="4752975" cy="31718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35842" name="Picture 6" descr="1675647512_gas-kvas-com-p-risunok-zhivotnie-krainego-severa-1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333375"/>
            <a:ext cx="8135938" cy="619125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9850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3686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0"/>
            <a:ext cx="8686800" cy="328453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 b="1" smtClean="0">
                <a:solidFill>
                  <a:schemeClr val="accent2"/>
                </a:solidFill>
              </a:rPr>
              <a:t>Белуха</a:t>
            </a:r>
            <a:r>
              <a:rPr lang="ru-RU" sz="2000" b="1" smtClean="0">
                <a:solidFill>
                  <a:schemeClr val="accent2"/>
                </a:solidFill>
              </a:rPr>
              <a:t> </a:t>
            </a:r>
            <a:r>
              <a:rPr lang="ru-RU" sz="2000" smtClean="0"/>
              <a:t>населяет арктические моря. Окраска кожи однотонная. Меняется с возрастом: новорождённые — синие и тёмно-синие, после года становятся серыми и голубовато-серыми; особи старше 3—5 лет — чисто белые (отсюда название) </a:t>
            </a:r>
          </a:p>
          <a:p>
            <a:pPr>
              <a:lnSpc>
                <a:spcPct val="90000"/>
              </a:lnSpc>
            </a:pPr>
            <a:r>
              <a:rPr lang="ru-RU" sz="2000" smtClean="0"/>
              <a:t>Голова у белухи небольшая, «лобастая», без клюва. Позвонки на шее не слиты вместе, поэтому белуха в отличие от большинства китов способна поворачивать голову. Грудные плавники маленькие, овальной формы; спинной плавник отсутствует (отсюда латинское название рода  «бескрылый дельфин»).</a:t>
            </a:r>
          </a:p>
        </p:txBody>
      </p:sp>
      <p:pic>
        <p:nvPicPr>
          <p:cNvPr id="36867" name="Picture 12" descr="белуха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957513"/>
            <a:ext cx="4248150" cy="3727450"/>
          </a:xfrm>
        </p:spPr>
      </p:pic>
      <p:pic>
        <p:nvPicPr>
          <p:cNvPr id="36868" name="Picture 13" descr="белу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476625"/>
            <a:ext cx="479107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37890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88913"/>
            <a:ext cx="8785225" cy="6408737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b="1" smtClean="0">
                <a:solidFill>
                  <a:schemeClr val="accent2"/>
                </a:solidFill>
              </a:rPr>
              <a:t>Косатки</a:t>
            </a:r>
            <a:r>
              <a:rPr lang="ru-RU" sz="2800" smtClean="0"/>
              <a:t> </a:t>
            </a:r>
            <a:r>
              <a:rPr lang="ru-RU" sz="2000" smtClean="0"/>
              <a:t>— крупнейшие плотоядные дельфиновые; отличаются от других дельфиновых контрастным чёрно-белым окрасом. </a:t>
            </a:r>
          </a:p>
          <a:p>
            <a:pPr>
              <a:buFontTx/>
              <a:buNone/>
            </a:pPr>
            <a:r>
              <a:rPr lang="ru-RU" sz="2000" smtClean="0"/>
              <a:t>Отношения между косатками внутри стаи дружелюбные и неагрессивные. В самом крайнем случае возмущённая особь может хлопнуть по поверхности воды хвостовым или грудными плавниками. </a:t>
            </a:r>
          </a:p>
          <a:p>
            <a:pPr>
              <a:buFontTx/>
              <a:buNone/>
            </a:pPr>
            <a:r>
              <a:rPr lang="ru-RU" sz="2000" smtClean="0"/>
              <a:t>Здоровые косатки </a:t>
            </a:r>
          </a:p>
          <a:p>
            <a:pPr>
              <a:buFontTx/>
              <a:buNone/>
            </a:pPr>
            <a:r>
              <a:rPr lang="ru-RU" sz="2000" smtClean="0"/>
              <a:t>заботятся о старых, </a:t>
            </a:r>
          </a:p>
          <a:p>
            <a:pPr>
              <a:buFontTx/>
              <a:buNone/>
            </a:pPr>
            <a:r>
              <a:rPr lang="ru-RU" sz="2000" smtClean="0"/>
              <a:t>больных или </a:t>
            </a:r>
          </a:p>
          <a:p>
            <a:pPr>
              <a:buFontTx/>
              <a:buNone/>
            </a:pPr>
            <a:r>
              <a:rPr lang="ru-RU" sz="2000" smtClean="0"/>
              <a:t>покалеченных </a:t>
            </a:r>
          </a:p>
          <a:p>
            <a:pPr>
              <a:buFontTx/>
              <a:buNone/>
            </a:pPr>
            <a:r>
              <a:rPr lang="ru-RU" sz="2000" smtClean="0"/>
              <a:t>сородичах</a:t>
            </a:r>
          </a:p>
          <a:p>
            <a:pPr>
              <a:buFontTx/>
              <a:buNone/>
            </a:pPr>
            <a:r>
              <a:rPr lang="ru-RU" sz="2000" smtClean="0"/>
              <a:t>Косатки незлобивы, </a:t>
            </a:r>
          </a:p>
          <a:p>
            <a:pPr>
              <a:buFontTx/>
              <a:buNone/>
            </a:pPr>
            <a:r>
              <a:rPr lang="ru-RU" sz="2000" smtClean="0"/>
              <a:t>но мстительны за </a:t>
            </a:r>
          </a:p>
          <a:p>
            <a:pPr>
              <a:buFontTx/>
              <a:buNone/>
            </a:pPr>
            <a:r>
              <a:rPr lang="ru-RU" sz="2000" smtClean="0"/>
              <a:t>пережитое и за </a:t>
            </a:r>
          </a:p>
          <a:p>
            <a:pPr>
              <a:buFontTx/>
              <a:buNone/>
            </a:pPr>
            <a:r>
              <a:rPr lang="ru-RU" sz="2000" smtClean="0"/>
              <a:t>пострадавших </a:t>
            </a:r>
          </a:p>
          <a:p>
            <a:pPr>
              <a:buFontTx/>
              <a:buNone/>
            </a:pPr>
            <a:r>
              <a:rPr lang="ru-RU" sz="2000" smtClean="0"/>
              <a:t>сородичей.</a:t>
            </a:r>
          </a:p>
        </p:txBody>
      </p:sp>
      <p:pic>
        <p:nvPicPr>
          <p:cNvPr id="37891" name="Picture 11" descr="косатка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987675" y="2133600"/>
            <a:ext cx="5976938" cy="444658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74862"/>
          </a:xfrm>
        </p:spPr>
        <p:txBody>
          <a:bodyPr/>
          <a:lstStyle/>
          <a:p>
            <a:pPr algn="l"/>
            <a:r>
              <a:rPr lang="ru-RU" sz="2800" b="1" smtClean="0">
                <a:solidFill>
                  <a:schemeClr val="accent2"/>
                </a:solidFill>
              </a:rPr>
              <a:t>Гренландский кит</a:t>
            </a:r>
            <a:r>
              <a:rPr lang="ru-RU" sz="2400" smtClean="0">
                <a:solidFill>
                  <a:schemeClr val="tx1"/>
                </a:solidFill>
              </a:rPr>
              <a:t>  </a:t>
            </a:r>
            <a:r>
              <a:rPr lang="ru-RU" sz="2000" smtClean="0">
                <a:solidFill>
                  <a:schemeClr val="tx1"/>
                </a:solidFill>
              </a:rPr>
              <a:t>обитает в полярных районах Северного полушария. Масса взрослого животного может достигать 100-150 тонн. Средняя продолжительность жизни в природе — около 40 лет, но обнаружены особи, возраст которых свыше 100 лет.</a:t>
            </a:r>
          </a:p>
        </p:txBody>
      </p:sp>
      <p:sp>
        <p:nvSpPr>
          <p:cNvPr id="38914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6084888" y="2781300"/>
            <a:ext cx="2879725" cy="3887788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smtClean="0"/>
              <a:t>    </a:t>
            </a:r>
            <a:r>
              <a:rPr lang="ru-RU" sz="2000" smtClean="0"/>
              <a:t>Гренландские киты питаются исключительно </a:t>
            </a:r>
          </a:p>
          <a:p>
            <a:pPr>
              <a:buFontTx/>
              <a:buNone/>
            </a:pPr>
            <a:r>
              <a:rPr lang="ru-RU" sz="2000" smtClean="0"/>
              <a:t>     планктоном, преимущественно состоящим из представителей </a:t>
            </a:r>
          </a:p>
          <a:p>
            <a:pPr>
              <a:buFontTx/>
              <a:buNone/>
            </a:pPr>
            <a:r>
              <a:rPr lang="ru-RU" sz="2000" smtClean="0"/>
              <a:t>     ракообразных и моллюсков – </a:t>
            </a:r>
          </a:p>
          <a:p>
            <a:pPr>
              <a:buFontTx/>
              <a:buNone/>
            </a:pPr>
            <a:r>
              <a:rPr lang="ru-RU" sz="2000" smtClean="0"/>
              <a:t>     до 1,8 тонн пищи ежедневно. </a:t>
            </a:r>
          </a:p>
        </p:txBody>
      </p:sp>
      <p:pic>
        <p:nvPicPr>
          <p:cNvPr id="38915" name="Picture 10" descr="гренланд кит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397125"/>
            <a:ext cx="6335713" cy="420211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1675647516_gas-kvas-com-p-risunok-zhivotnie-krainego-severa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642350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8856663" cy="2867025"/>
          </a:xfrm>
        </p:spPr>
        <p:txBody>
          <a:bodyPr/>
          <a:lstStyle/>
          <a:p>
            <a:pPr algn="l"/>
            <a:r>
              <a:rPr lang="ru-RU" sz="2800" b="1" smtClean="0">
                <a:solidFill>
                  <a:schemeClr val="accent2"/>
                </a:solidFill>
              </a:rPr>
              <a:t>Нарвал</a:t>
            </a:r>
            <a:r>
              <a:rPr lang="ru-RU" sz="2800" smtClean="0"/>
              <a:t> </a:t>
            </a:r>
            <a:r>
              <a:rPr lang="ru-RU" sz="2000" smtClean="0"/>
              <a:t>(или морской единорог)  от</a:t>
            </a:r>
            <a:r>
              <a:rPr lang="ru-RU" sz="4000" smtClean="0"/>
              <a:t> </a:t>
            </a:r>
            <a:r>
              <a:rPr lang="ru-RU" sz="2000" smtClean="0"/>
              <a:t>всех своих родственников-китов  отличается знаменитым «рогом». На самом деле это зуб - винтообразный левый клык,</a:t>
            </a:r>
            <a:r>
              <a:rPr lang="ru-RU" sz="4000" smtClean="0"/>
              <a:t> </a:t>
            </a:r>
            <a:r>
              <a:rPr lang="ru-RU" sz="2000" smtClean="0"/>
              <a:t>нервные окончания которого позволяют определять давление, температуру и соленость воды. Благодаря такому «радару» нарвал чувствует изменения внешней среды: если ему хорошо, значит с экосистемой региона все в порядке. Питаются в основном рыбой, моллюсками и ракообразными.</a:t>
            </a:r>
            <a:br>
              <a:rPr lang="ru-RU" sz="2000" smtClean="0"/>
            </a:br>
            <a:r>
              <a:rPr lang="ru-RU" sz="2000" smtClean="0"/>
              <a:t>Держатся нарвалы поодиночке или небольшими группами.</a:t>
            </a:r>
            <a:r>
              <a:rPr lang="ru-RU" sz="4000" smtClean="0"/>
              <a:t> </a:t>
            </a:r>
          </a:p>
        </p:txBody>
      </p:sp>
      <p:sp>
        <p:nvSpPr>
          <p:cNvPr id="3993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3716338"/>
            <a:ext cx="4325938" cy="2841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smtClean="0"/>
              <a:t>В стаде, подобно белухам, нарвалы весьма «разговорчивы». Чаще всего они производят резкие звуки, напоминающие свист; издают также стоны (или вздохи), мычание, щелчки, скрипы, бульканье.</a:t>
            </a:r>
          </a:p>
        </p:txBody>
      </p:sp>
      <p:pic>
        <p:nvPicPr>
          <p:cNvPr id="39939" name="Picture 7" descr="нарвал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3646488"/>
            <a:ext cx="4470400" cy="297973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title"/>
          </p:nvPr>
        </p:nvSpPr>
        <p:spPr>
          <a:xfrm flipV="1">
            <a:off x="457200" y="0"/>
            <a:ext cx="8229600" cy="115888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0962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260350"/>
            <a:ext cx="9144000" cy="25209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 b="1" smtClean="0">
                <a:solidFill>
                  <a:schemeClr val="accent2"/>
                </a:solidFill>
              </a:rPr>
              <a:t>Морские львы</a:t>
            </a:r>
            <a:r>
              <a:rPr lang="ru-RU" sz="2000" smtClean="0"/>
              <a:t> -  крупные морские животные, обитающие в прибрежных водах большими стадами. Гладкое тело имеет коричневый цвет со спины и светло-коричневый в области живота и шеи. У животного есть небольшие ушки и крупные щеки с редкими волосками-вибриссами.</a:t>
            </a:r>
          </a:p>
          <a:p>
            <a:pPr>
              <a:lnSpc>
                <a:spcPct val="90000"/>
              </a:lnSpc>
            </a:pPr>
            <a:r>
              <a:rPr lang="ru-RU" sz="2000" smtClean="0"/>
              <a:t>В природе голоса морских львов представляют собой хриплый рёв. Однако в океанариуме на острове Хонсю (Япония) поёт морской лев, голос которого нежный и мягкий.</a:t>
            </a:r>
          </a:p>
        </p:txBody>
      </p:sp>
      <p:pic>
        <p:nvPicPr>
          <p:cNvPr id="40963" name="Picture 10" descr="морские львы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855913"/>
            <a:ext cx="5651500" cy="3767137"/>
          </a:xfrm>
        </p:spPr>
      </p:pic>
      <p:pic>
        <p:nvPicPr>
          <p:cNvPr id="40964" name="Picture 11" descr="морской ле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506913"/>
            <a:ext cx="3529012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30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198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60350"/>
            <a:ext cx="9144000" cy="30241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smtClean="0"/>
              <a:t>У</a:t>
            </a:r>
            <a:r>
              <a:rPr lang="ru-RU" sz="2000" b="1" smtClean="0"/>
              <a:t> </a:t>
            </a:r>
            <a:r>
              <a:rPr lang="ru-RU" sz="2800" b="1" smtClean="0">
                <a:solidFill>
                  <a:schemeClr val="accent2"/>
                </a:solidFill>
              </a:rPr>
              <a:t>морских котиков</a:t>
            </a:r>
            <a:r>
              <a:rPr lang="ru-RU" sz="2000" smtClean="0"/>
              <a:t> обтекаемая форма тела и конечности, превратившиеся в процессе эволюции в ласты, славятся своей густой, водоотталкивающей шерстью.</a:t>
            </a:r>
          </a:p>
          <a:p>
            <a:pPr>
              <a:lnSpc>
                <a:spcPct val="90000"/>
              </a:lnSpc>
            </a:pPr>
            <a:r>
              <a:rPr lang="ru-RU" sz="2000" smtClean="0"/>
              <a:t> Эти животные обитают в прибрежных водах холодных и умеренных зон, ведут колониальный образ жизни. Лежбища, на которых собираются тысячи особей, становятся местами как размножения, так и отдыха. Они предпочитают горные побережья, где можно обустраивать лежбища, защищённые от хищников и штормов. Морские котики проводят большую часть времени в воде, питаясь и мигрируя. В рацион входят рыба, моллюски и ракообразные.</a:t>
            </a:r>
          </a:p>
        </p:txBody>
      </p:sp>
      <p:pic>
        <p:nvPicPr>
          <p:cNvPr id="41987" name="Picture 8" descr="моркой котик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3365500"/>
            <a:ext cx="4248150" cy="3186113"/>
          </a:xfrm>
        </p:spPr>
      </p:pic>
      <p:pic>
        <p:nvPicPr>
          <p:cNvPr id="41988" name="Picture 9" descr="морской котик 1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651500" y="3355975"/>
            <a:ext cx="3224213" cy="322421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30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301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8913"/>
            <a:ext cx="8362950" cy="230346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 b="1" smtClean="0">
                <a:solidFill>
                  <a:schemeClr val="accent2"/>
                </a:solidFill>
              </a:rPr>
              <a:t>Обыкновенные тюлени</a:t>
            </a:r>
            <a:r>
              <a:rPr lang="ru-RU" sz="2000" smtClean="0"/>
              <a:t> бывают коричневого, рыжеватого или серого цвета и имеют характерные V-образные ноздри.  Самки живут до 30—35 лет, а самцы до 20—25 лет. Обыкновенные тюлени обычно заселяют в Северном Ледовитом океане скалистые места, где их не могут достать хищники.</a:t>
            </a:r>
          </a:p>
          <a:p>
            <a:pPr>
              <a:lnSpc>
                <a:spcPct val="90000"/>
              </a:lnSpc>
            </a:pPr>
            <a:r>
              <a:rPr lang="ru-RU" sz="2000" smtClean="0"/>
              <a:t>Питается рыбой, моллюсками и ракообразными.</a:t>
            </a:r>
          </a:p>
        </p:txBody>
      </p:sp>
      <p:pic>
        <p:nvPicPr>
          <p:cNvPr id="43011" name="Picture 7" descr="тюлени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708275"/>
            <a:ext cx="6054725" cy="3905250"/>
          </a:xfrm>
        </p:spPr>
      </p:pic>
      <p:pic>
        <p:nvPicPr>
          <p:cNvPr id="43012" name="Picture 8" descr="тюле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133600"/>
            <a:ext cx="374491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1438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403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88913"/>
            <a:ext cx="8856662" cy="32416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 b="1" smtClean="0">
                <a:solidFill>
                  <a:schemeClr val="accent2"/>
                </a:solidFill>
              </a:rPr>
              <a:t>Морж</a:t>
            </a:r>
            <a:r>
              <a:rPr lang="ru-RU" sz="2800" smtClean="0">
                <a:solidFill>
                  <a:schemeClr val="accent2"/>
                </a:solidFill>
              </a:rPr>
              <a:t> </a:t>
            </a:r>
            <a:r>
              <a:rPr lang="ru-RU" sz="2000" smtClean="0"/>
              <a:t>— вид морских млекопитающих, единственный современный вид в семействе моржовых. Взрослый морж легко узнаваем по своим видным бивням. Морж — крупный морской зверь с очень толстой кожей. Верхние клыки чрезвычайно развиты, удлинённы и направлены вниз. Очень широкая морда усажена многочисленными толстыми, жёсткими, сплющенными щетинами-усами (вибриссами).</a:t>
            </a:r>
          </a:p>
          <a:p>
            <a:pPr>
              <a:lnSpc>
                <a:spcPct val="90000"/>
              </a:lnSpc>
            </a:pPr>
            <a:r>
              <a:rPr lang="ru-RU" sz="2000" smtClean="0"/>
              <a:t>Моржи общительны и в основном встречаются стадами. В воде являются опасными противниками, так как могут опрокинуть или разбить клыками лодку. Стадо всегда выставляет часовых.</a:t>
            </a:r>
          </a:p>
          <a:p>
            <a:pPr>
              <a:lnSpc>
                <a:spcPct val="90000"/>
              </a:lnSpc>
            </a:pPr>
            <a:r>
              <a:rPr lang="ru-RU" sz="2000" smtClean="0"/>
              <a:t>Внесен в Красную книгу России.</a:t>
            </a:r>
          </a:p>
        </p:txBody>
      </p:sp>
      <p:pic>
        <p:nvPicPr>
          <p:cNvPr id="44035" name="Picture 7" descr="морж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3429000"/>
            <a:ext cx="4378325" cy="3282950"/>
          </a:xfrm>
        </p:spPr>
      </p:pic>
      <p:pic>
        <p:nvPicPr>
          <p:cNvPr id="44036" name="Picture 8" descr="морж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582988"/>
            <a:ext cx="4751388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5888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45058" name="Picture 6" descr="1675647512_gas-kvas-com-p-risunok-zhivotnie-krainego-severa-2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441325"/>
            <a:ext cx="9036050" cy="632142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722562"/>
          </a:xfrm>
        </p:spPr>
        <p:txBody>
          <a:bodyPr/>
          <a:lstStyle/>
          <a:p>
            <a:pPr algn="l"/>
            <a:r>
              <a:rPr lang="ru-RU" sz="2800" b="1" smtClean="0">
                <a:solidFill>
                  <a:schemeClr val="accent2"/>
                </a:solidFill>
              </a:rPr>
              <a:t>Пингвин</a:t>
            </a:r>
            <a:r>
              <a:rPr lang="ru-RU" sz="2800" b="1" smtClean="0"/>
              <a:t> </a:t>
            </a:r>
            <a:r>
              <a:rPr lang="ru-RU" sz="2000" smtClean="0"/>
              <a:t>– нелетающая морская</a:t>
            </a:r>
            <a:r>
              <a:rPr lang="ru-RU" sz="4000" smtClean="0"/>
              <a:t> </a:t>
            </a:r>
            <a:r>
              <a:rPr lang="ru-RU" sz="2000" smtClean="0"/>
              <a:t>птица. Все представители этого семейства быстро плавают и ныряют. Самое большое скопление особей находится в</a:t>
            </a:r>
            <a:r>
              <a:rPr lang="ru-RU" sz="4000" smtClean="0"/>
              <a:t> </a:t>
            </a:r>
            <a:r>
              <a:rPr lang="ru-RU" sz="2000" smtClean="0"/>
              <a:t>Антарктике и на прилегающих к ней островах. Пингвины гнездятся чаще всего большими колониями, насчитывающими нередко десять тысяч пар или более. В насиживании яиц  и выкармливании птенцов принимают участие оба родителя попеременно.</a:t>
            </a:r>
          </a:p>
        </p:txBody>
      </p:sp>
      <p:sp>
        <p:nvSpPr>
          <p:cNvPr id="4608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141663"/>
            <a:ext cx="3276600" cy="3527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smtClean="0"/>
              <a:t>Пингвины питаются рыбой, а также ракообразными, на которых охотятся, проглатывая прямо под водой. 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Пингвины не только в воде, но и на суше предпочитают держаться стаей. </a:t>
            </a:r>
          </a:p>
        </p:txBody>
      </p:sp>
      <p:pic>
        <p:nvPicPr>
          <p:cNvPr id="46083" name="Picture 7" descr="пингвин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492500" y="3022600"/>
            <a:ext cx="5478463" cy="364013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710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60350"/>
            <a:ext cx="8569325" cy="586581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 b="1" smtClean="0">
                <a:solidFill>
                  <a:schemeClr val="accent2"/>
                </a:solidFill>
              </a:rPr>
              <a:t>Полярная сова (Белая сова)</a:t>
            </a:r>
            <a:r>
              <a:rPr lang="ru-RU" sz="2400" smtClean="0">
                <a:solidFill>
                  <a:schemeClr val="accent2"/>
                </a:solidFill>
              </a:rPr>
              <a:t> 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Обитает в арктических регионах, размножается в основном в тундре. Это единственная сова с полностью или почти полностью белым оперением. Полярная сова — кочевая птица, редко размножающаяся в одних и тех же местах или одними и теми же парами. 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При недостатке кормов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часто не размножается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вообще. 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Основу рациона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составляют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мышевидные грызуны,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ловит также зайцев,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пищух, мелких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хищников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(горностай), птиц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(белых куропаток, гусей,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smtClean="0"/>
              <a:t>уток) и  рыбу. </a:t>
            </a:r>
          </a:p>
        </p:txBody>
      </p:sp>
      <p:pic>
        <p:nvPicPr>
          <p:cNvPr id="47107" name="Picture 7" descr="полярная сова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203575" y="2276475"/>
            <a:ext cx="5768975" cy="43370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30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8130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107950" y="404813"/>
            <a:ext cx="4248150" cy="6192837"/>
          </a:xfrm>
        </p:spPr>
        <p:txBody>
          <a:bodyPr/>
          <a:lstStyle/>
          <a:p>
            <a:r>
              <a:rPr lang="ru-RU" sz="2400" b="1" smtClean="0">
                <a:solidFill>
                  <a:schemeClr val="accent2"/>
                </a:solidFill>
              </a:rPr>
              <a:t>Полярная крячка</a:t>
            </a:r>
            <a:r>
              <a:rPr lang="ru-RU" sz="2400" b="1" smtClean="0"/>
              <a:t> - </a:t>
            </a:r>
            <a:r>
              <a:rPr lang="ru-RU" sz="1800" smtClean="0"/>
              <a:t>вид небольших птиц из семейства чайковых. Гнездится в полярных областях,зимует в Южном полушарии в субантарктических и антарктических водах Южного океана и его окрестностях.</a:t>
            </a:r>
          </a:p>
          <a:p>
            <a:endParaRPr lang="ru-RU" sz="1800" smtClean="0"/>
          </a:p>
          <a:p>
            <a:endParaRPr lang="ru-RU" sz="1800" smtClean="0"/>
          </a:p>
          <a:p>
            <a:endParaRPr lang="ru-RU" sz="1800" smtClean="0"/>
          </a:p>
          <a:p>
            <a:endParaRPr lang="ru-RU" sz="1800" smtClean="0"/>
          </a:p>
          <a:p>
            <a:endParaRPr lang="ru-RU" sz="1800" smtClean="0"/>
          </a:p>
          <a:p>
            <a:r>
              <a:rPr lang="ru-RU" sz="2400" b="1" smtClean="0">
                <a:solidFill>
                  <a:schemeClr val="accent2"/>
                </a:solidFill>
              </a:rPr>
              <a:t>Кайра</a:t>
            </a:r>
            <a:r>
              <a:rPr lang="ru-RU" sz="2400" smtClean="0">
                <a:solidFill>
                  <a:schemeClr val="accent2"/>
                </a:solidFill>
              </a:rPr>
              <a:t> </a:t>
            </a:r>
            <a:r>
              <a:rPr lang="ru-RU" sz="2000" smtClean="0"/>
              <a:t>В период гнездования эти морские птицы обитают на скалистых побережьях Севера. Селятся большими колониями, которые образуют так называемые «птичьи базары». </a:t>
            </a:r>
          </a:p>
        </p:txBody>
      </p:sp>
      <p:pic>
        <p:nvPicPr>
          <p:cNvPr id="48131" name="Picture 8" descr="кайра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3694113"/>
            <a:ext cx="4378325" cy="3033712"/>
          </a:xfrm>
        </p:spPr>
      </p:pic>
      <p:pic>
        <p:nvPicPr>
          <p:cNvPr id="48132" name="Picture 9" descr="полярная крячка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404813"/>
            <a:ext cx="4376737" cy="277971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9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9036050" cy="3009900"/>
          </a:xfrm>
        </p:spPr>
        <p:txBody>
          <a:bodyPr/>
          <a:lstStyle/>
          <a:p>
            <a:pPr algn="l"/>
            <a:r>
              <a:rPr lang="ru-RU" sz="2800" b="1" smtClean="0">
                <a:solidFill>
                  <a:schemeClr val="accent2"/>
                </a:solidFill>
              </a:rPr>
              <a:t>Обыкновенная гага</a:t>
            </a:r>
            <a:r>
              <a:rPr lang="ru-RU" sz="2000" smtClean="0"/>
              <a:t> — крупная морская птица из семейства утиных. Бо́льшую часть жизни проводит в море на небольшом расстоянии от берега, где её</a:t>
            </a:r>
            <a:r>
              <a:rPr lang="ru-RU" sz="4000" smtClean="0"/>
              <a:t> </a:t>
            </a:r>
            <a:r>
              <a:rPr lang="ru-RU" sz="2000" smtClean="0"/>
              <a:t>часто можно увидеть «танцующей» на волнах либо летящей очень низко над водой. Гнездится колониями  на арктическом побережье, островах Северного Ледовитого океана  и северных умеренных широт. Вне сезона размножения образует большие стаи. Питается моллюсками и ракообразными, за которыми</a:t>
            </a:r>
            <a:r>
              <a:rPr lang="ru-RU" sz="4000" smtClean="0"/>
              <a:t> </a:t>
            </a:r>
            <a:r>
              <a:rPr lang="ru-RU" sz="2000" smtClean="0"/>
              <a:t>ныряет на морское дно.</a:t>
            </a:r>
          </a:p>
        </p:txBody>
      </p:sp>
      <p:sp>
        <p:nvSpPr>
          <p:cNvPr id="49154" name="Rectangle 20"/>
          <p:cNvSpPr>
            <a:spLocks noGrp="1" noChangeArrowheads="1"/>
          </p:cNvSpPr>
          <p:nvPr>
            <p:ph sz="half" idx="1"/>
          </p:nvPr>
        </p:nvSpPr>
        <p:spPr>
          <a:xfrm>
            <a:off x="468313" y="4005263"/>
            <a:ext cx="2590800" cy="2149475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sz="2000" smtClean="0"/>
          </a:p>
        </p:txBody>
      </p:sp>
      <p:sp>
        <p:nvSpPr>
          <p:cNvPr id="49155" name="Rectangle 21"/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3357563"/>
            <a:ext cx="4032250" cy="3311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smtClean="0"/>
              <a:t>Известна прежде всего своим лёгким эластичным пухом, которым утепляют одежду полярников и альпинистов. На севере Европы и в Исландии получила развитие отрасль хозяйства, занятая сбором и обработкой гагачьего пуха. </a:t>
            </a:r>
          </a:p>
        </p:txBody>
      </p:sp>
      <p:pic>
        <p:nvPicPr>
          <p:cNvPr id="49156" name="Picture 8" descr="гага обыкновенн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429000"/>
            <a:ext cx="4784725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620713"/>
            <a:ext cx="8569325" cy="1223962"/>
          </a:xfrm>
        </p:spPr>
        <p:txBody>
          <a:bodyPr/>
          <a:lstStyle/>
          <a:p>
            <a:pPr algn="l" eaLnBrk="1" hangingPunct="1"/>
            <a:r>
              <a:rPr lang="ru-RU" sz="2800" b="1" smtClean="0">
                <a:solidFill>
                  <a:schemeClr val="accent2"/>
                </a:solidFill>
                <a:latin typeface="Georgia" pitchFamily="18" charset="0"/>
              </a:rPr>
              <a:t>Белые медведи</a:t>
            </a:r>
            <a:r>
              <a:rPr lang="ru-RU" sz="2000" smtClean="0">
                <a:solidFill>
                  <a:schemeClr val="tx1"/>
                </a:solidFill>
              </a:rPr>
              <a:t> – самый крупные звери не только из медведей, но и среди всех хищников. Встречаются медведи,</a:t>
            </a:r>
            <a:r>
              <a:rPr lang="ru-RU" sz="4000" smtClean="0">
                <a:solidFill>
                  <a:schemeClr val="tx1"/>
                </a:solidFill>
              </a:rPr>
              <a:t> </a:t>
            </a:r>
            <a:r>
              <a:rPr lang="ru-RU" sz="2000" smtClean="0">
                <a:solidFill>
                  <a:schemeClr val="tx1"/>
                </a:solidFill>
              </a:rPr>
              <a:t>длина тела которых достигает 3 метров, а вес – 1 тонны. Живут вдоль берега и на морском льду ледяной Арктики, и могут прожить до 30 лет. Они активно добывают рыбу, но главная еда – арктические тюлени, нерпы и моржи.</a:t>
            </a:r>
            <a:r>
              <a:rPr lang="ru-RU" sz="4000" smtClean="0"/>
              <a:t> </a:t>
            </a:r>
          </a:p>
        </p:txBody>
      </p:sp>
      <p:sp>
        <p:nvSpPr>
          <p:cNvPr id="2253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565400"/>
            <a:ext cx="5040312" cy="41036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Georgia" pitchFamily="18" charset="0"/>
              </a:rPr>
              <a:t>Они не впадают в спячку. Белые медведи строят многокомнатные берлоги в снегу. Медведи-мамы остаются в берлогах и снижают свою активность, а папы продолжают охотиться на протяжении всей зимы.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>
                <a:latin typeface="Georgia" pitchFamily="18" charset="0"/>
              </a:rPr>
              <a:t>При рождении медвежата весят около 700 грамм.  Видеть они начинают  в месячном возрасте, в два месяца у них появляются зубки, а в три месяца они выходят с мамой из берлоги. С мамой они не расстаются полтора года. </a:t>
            </a:r>
          </a:p>
        </p:txBody>
      </p:sp>
      <p:pic>
        <p:nvPicPr>
          <p:cNvPr id="22531" name="Picture 7" descr="item_6802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54663" y="1916113"/>
            <a:ext cx="3344862" cy="4752975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2074862"/>
          </a:xfrm>
        </p:spPr>
        <p:txBody>
          <a:bodyPr/>
          <a:lstStyle/>
          <a:p>
            <a:pPr algn="l"/>
            <a:r>
              <a:rPr lang="ru-RU" sz="2800" b="1" smtClean="0">
                <a:solidFill>
                  <a:schemeClr val="accent2"/>
                </a:solidFill>
              </a:rPr>
              <a:t>Гага́ры</a:t>
            </a:r>
            <a:r>
              <a:rPr lang="ru-RU" sz="2000" smtClean="0"/>
              <a:t> — род водоплавающих птиц, обитающих на Севере. Представляют собой компактную</a:t>
            </a:r>
            <a:r>
              <a:rPr lang="ru-RU" sz="4000" smtClean="0"/>
              <a:t> </a:t>
            </a:r>
            <a:r>
              <a:rPr lang="ru-RU" sz="2000" smtClean="0"/>
              <a:t>группу близкородственных видов. В мировой фауне сейчас насчитывается несколько видов гагар: черноклювая, чернозобая, краснозобая и белоклювая. </a:t>
            </a:r>
          </a:p>
        </p:txBody>
      </p:sp>
      <p:pic>
        <p:nvPicPr>
          <p:cNvPr id="50178" name="Picture 17" descr="гагара полярная чернозобая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2565400"/>
            <a:ext cx="3233738" cy="2185988"/>
          </a:xfrm>
        </p:spPr>
      </p:pic>
      <p:pic>
        <p:nvPicPr>
          <p:cNvPr id="50179" name="Picture 18" descr="гагара чернозобая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64163" y="1989138"/>
            <a:ext cx="3529012" cy="2387600"/>
          </a:xfrm>
        </p:spPr>
      </p:pic>
      <p:pic>
        <p:nvPicPr>
          <p:cNvPr id="50180" name="Picture 19" descr="гагара краснозобая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835150" y="4581525"/>
            <a:ext cx="3322638" cy="2187575"/>
          </a:xfrm>
        </p:spPr>
      </p:pic>
      <p:pic>
        <p:nvPicPr>
          <p:cNvPr id="50181" name="Picture 20" descr="гагара белоклювая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508625" y="4373563"/>
            <a:ext cx="3095625" cy="232251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5888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5120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5888"/>
            <a:ext cx="8435975" cy="2736850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b="1" smtClean="0">
                <a:solidFill>
                  <a:schemeClr val="accent2"/>
                </a:solidFill>
              </a:rPr>
              <a:t>Арктический тупик</a:t>
            </a:r>
            <a:r>
              <a:rPr lang="ru-RU" sz="2400" b="1" smtClean="0"/>
              <a:t> </a:t>
            </a:r>
            <a:r>
              <a:rPr lang="ru-RU" sz="2400" smtClean="0"/>
              <a:t> Обитает на берегах северных побережий океанов и морей. Спина, воротник на горле и голова чёрные. На боках головы есть большие светло-серые пятна. Низ тела белый. Лапы оранжево-красные. Питаются в основном рыбой (песчанки, сельдь, мойва, песчаные угри), иногда едят также мелких моллюсков и креветок. </a:t>
            </a:r>
          </a:p>
        </p:txBody>
      </p:sp>
      <p:pic>
        <p:nvPicPr>
          <p:cNvPr id="51203" name="Picture 7" descr="Тупик арктический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203575" y="2852738"/>
            <a:ext cx="5767388" cy="3843337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30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522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88913"/>
            <a:ext cx="8431213" cy="22320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800" b="1" smtClean="0">
                <a:solidFill>
                  <a:schemeClr val="accent2"/>
                </a:solidFill>
              </a:rPr>
              <a:t>Розовая чайка</a:t>
            </a:r>
            <a:r>
              <a:rPr lang="ru-RU" sz="2000" smtClean="0"/>
              <a:t> распространена на северо-востоке Сибири. Зимой кочует в открытых водах Северного Ледовитого океана. Гнездится в тундре и лесотундре по берегам озёр Восточной Сибири в дельтах северных рек. Спина и верх крыльев серо-сизые, голова, грудь и брюшко розовые. На шее узкий чёрный ошейник (отсутствует зимой и у птиц-первогодок). Клюв чёрный, ноги красные. Включена в Красную книгу России. </a:t>
            </a:r>
          </a:p>
        </p:txBody>
      </p:sp>
      <p:pic>
        <p:nvPicPr>
          <p:cNvPr id="52227" name="Picture 9" descr="розовая чайка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70300" y="2349500"/>
            <a:ext cx="5473700" cy="3646488"/>
          </a:xfrm>
        </p:spPr>
      </p:pic>
      <p:pic>
        <p:nvPicPr>
          <p:cNvPr id="52228" name="Picture 10" descr="роз ча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1575"/>
            <a:ext cx="446405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Grp="1" noChangeArrowheads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5325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33375"/>
            <a:ext cx="8362950" cy="18002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b="1" smtClean="0">
                <a:solidFill>
                  <a:schemeClr val="accent2"/>
                </a:solidFill>
              </a:rPr>
              <a:t>Морянка </a:t>
            </a:r>
            <a:r>
              <a:rPr lang="ru-RU" sz="2000" b="1" smtClean="0"/>
              <a:t>- </a:t>
            </a:r>
            <a:r>
              <a:rPr lang="ru-RU" sz="2000" smtClean="0"/>
              <a:t>представитель семейства утиных, небольшая полярная нырковая утка. Гнездится в тундре на небольших озёрах, болотах, реках, на морском побережье и островах. Зимует на морских просторах, часто вдали от берега, и на суше появляется редко и небольшими группами, в основном во время шторма либо для смазки тела.</a:t>
            </a:r>
          </a:p>
        </p:txBody>
      </p:sp>
      <p:pic>
        <p:nvPicPr>
          <p:cNvPr id="53251" name="Picture 7" descr="морянка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2276475"/>
            <a:ext cx="6588125" cy="439102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algn="l"/>
            <a:r>
              <a:rPr lang="ru-RU" sz="2400" smtClean="0">
                <a:solidFill>
                  <a:srgbClr val="FF0000"/>
                </a:solidFill>
              </a:rPr>
              <a:t>Назови животных Севера</a:t>
            </a:r>
          </a:p>
        </p:txBody>
      </p:sp>
      <p:pic>
        <p:nvPicPr>
          <p:cNvPr id="54274" name="Picture 8" descr="1675647513_gas-kvas-com-p-risunok-zhivotnie-krainego-severa-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836613"/>
            <a:ext cx="8421687" cy="59055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55298" name="Picture 6" descr="1675647517_gas-kvas-com-p-risunok-zhivotnie-krainego-severa-14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33375"/>
            <a:ext cx="8713788" cy="626427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3025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56322" name="Picture 6" descr="1675647523_gas-kvas-com-p-risunok-zhivotnie-krainego-severa-31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8913"/>
            <a:ext cx="8640762" cy="65532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/>
          <p:cNvSpPr>
            <a:spLocks noGrp="1" noChangeArrowheads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57346" name="Picture 8" descr="detsad-1-169645206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481263"/>
            <a:ext cx="9144000" cy="32353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1675647528_gas-kvas-com-p-risunok-zhivotnie-krainego-severa-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549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3025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2457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15888"/>
            <a:ext cx="8856663" cy="30257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smtClean="0">
                <a:solidFill>
                  <a:schemeClr val="accent2"/>
                </a:solidFill>
              </a:rPr>
              <a:t>Северный олень</a:t>
            </a:r>
            <a:r>
              <a:rPr lang="ru-RU" sz="2800" smtClean="0"/>
              <a:t>— </a:t>
            </a:r>
            <a:r>
              <a:rPr lang="ru-RU" sz="2000" smtClean="0"/>
              <a:t>обитатель северных областей: тундры и тайги. Северный олень в далёком прошлом дал возможность человеку освоить Север. Живет в стадах.</a:t>
            </a:r>
          </a:p>
          <a:p>
            <a:pPr eaLnBrk="1" hangingPunct="1"/>
            <a:r>
              <a:rPr lang="ru-RU" sz="2000" smtClean="0"/>
              <a:t>В результате приручения и одомашнивания северного оленя возникло северное оленеводство, то есть разведение северных оленей для получения мяса, шкур, молока и использования в качестве ездового и вьючного транспорта.</a:t>
            </a:r>
          </a:p>
        </p:txBody>
      </p:sp>
      <p:pic>
        <p:nvPicPr>
          <p:cNvPr id="24579" name="Picture 7" descr="северный олень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987675" y="2638425"/>
            <a:ext cx="5983288" cy="39814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256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404813"/>
            <a:ext cx="8362950" cy="23034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b="1" smtClean="0">
                <a:solidFill>
                  <a:schemeClr val="accent2"/>
                </a:solidFill>
                <a:latin typeface="Georgia" pitchFamily="18" charset="0"/>
              </a:rPr>
              <a:t>Овцебыки</a:t>
            </a:r>
            <a:r>
              <a:rPr lang="ru-RU" sz="2800" smtClean="0">
                <a:solidFill>
                  <a:schemeClr val="accent2"/>
                </a:solidFill>
                <a:latin typeface="Georgia" pitchFamily="18" charset="0"/>
              </a:rPr>
              <a:t> </a:t>
            </a:r>
            <a:r>
              <a:rPr lang="ru-RU" sz="1600" smtClean="0">
                <a:latin typeface="Georgia" pitchFamily="18" charset="0"/>
              </a:rPr>
              <a:t>— </a:t>
            </a:r>
            <a:r>
              <a:rPr lang="ru-RU" sz="1800" smtClean="0">
                <a:latin typeface="Georgia" pitchFamily="18" charset="0"/>
              </a:rPr>
              <a:t>крупные коренастые млекопитающие с большой головой и короткой шеей, покрытые очень густой шерстью. Овцебыки имеют острые закруглённые рога с массивным основанием на лбу, которые они используют для защиты от хищников. У овцебыков длинная и густая шерсть, которая свисает почти до земли.  Живёт стадами, летом по 4—7 голов, зимой по 12—50, очень ловко лазает по скалам, питается мхом, лишайниками, травой, различными видами кустарниковых ив и берёз.</a:t>
            </a:r>
          </a:p>
        </p:txBody>
      </p:sp>
      <p:pic>
        <p:nvPicPr>
          <p:cNvPr id="25603" name="Picture 7" descr="овцебык 2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373313"/>
            <a:ext cx="6480175" cy="42989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5888"/>
            <a:ext cx="8229600" cy="730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26626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15888"/>
            <a:ext cx="8362950" cy="57610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smtClean="0">
                <a:solidFill>
                  <a:schemeClr val="accent2"/>
                </a:solidFill>
              </a:rPr>
              <a:t>Песец</a:t>
            </a:r>
            <a:r>
              <a:rPr lang="ru-RU" sz="2400" smtClean="0">
                <a:solidFill>
                  <a:schemeClr val="accent2"/>
                </a:solidFill>
              </a:rPr>
              <a:t> </a:t>
            </a:r>
            <a:r>
              <a:rPr lang="ru-RU" sz="2000" smtClean="0">
                <a:solidFill>
                  <a:schemeClr val="accent2"/>
                </a:solidFill>
              </a:rPr>
              <a:t>-</a:t>
            </a:r>
            <a:r>
              <a:rPr lang="ru-RU" sz="2000" smtClean="0"/>
              <a:t> </a:t>
            </a:r>
            <a:r>
              <a:rPr lang="ru-RU" sz="1800" smtClean="0"/>
              <a:t>небольшой хищник, по виду напоминающий лису. Тело удлинённое, хвост составляет около половины длины тела. Зимний мех белый, летний — тёмный со светлыми подпалинами. В основном живёт в самостоятельно выкопанных норах, которые со временем расширяются до сложных лабиринтов с большим количеством входов.</a:t>
            </a:r>
          </a:p>
          <a:p>
            <a:pPr>
              <a:lnSpc>
                <a:spcPct val="90000"/>
              </a:lnSpc>
            </a:pPr>
            <a:r>
              <a:rPr lang="ru-RU" sz="1800" smtClean="0"/>
              <a:t>Всеяден, в рационе питания преобладают мелкие грызуны, а также  песец употребляет в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пищу птиц, рыбу и отходы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рыболовства.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На побережьях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его рацион дополняется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выброшенными тушами 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морских млекопитающих.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Также в его питании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присутствуют ягоды,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отдельные виды осок и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злаков, 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морские водоросли и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smtClean="0"/>
              <a:t>грибы.</a:t>
            </a:r>
          </a:p>
        </p:txBody>
      </p:sp>
      <p:pic>
        <p:nvPicPr>
          <p:cNvPr id="26627" name="Picture 7" descr="песец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76600" y="2611438"/>
            <a:ext cx="5867400" cy="40481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 noChangeArrowheads="1"/>
          </p:cNvSpPr>
          <p:nvPr>
            <p:ph type="title"/>
          </p:nvPr>
        </p:nvSpPr>
        <p:spPr>
          <a:xfrm>
            <a:off x="107950" y="333375"/>
            <a:ext cx="8928100" cy="1727200"/>
          </a:xfrm>
        </p:spPr>
        <p:txBody>
          <a:bodyPr/>
          <a:lstStyle/>
          <a:p>
            <a:pPr algn="l"/>
            <a:r>
              <a:rPr lang="ru-RU" sz="2800" b="1" smtClean="0">
                <a:solidFill>
                  <a:schemeClr val="accent2"/>
                </a:solidFill>
              </a:rPr>
              <a:t>Арктический беляк</a:t>
            </a:r>
            <a:r>
              <a:rPr lang="ru-RU" sz="4000" b="1" smtClean="0"/>
              <a:t> </a:t>
            </a:r>
            <a:r>
              <a:rPr lang="ru-RU" sz="2000" smtClean="0"/>
              <a:t>обитает в тундровых регионах, населяет как низменные, так и высокогорные районы - замечательно приспособлены к арктическому климату. Северные особи крупнее, отличаются белой круглогодичной окраской, имеют вытянутые и изогнутые когти на лапах, длинные острые резцы (ведь приходится разгрызать замерзшие арктические растения). </a:t>
            </a:r>
            <a:br>
              <a:rPr lang="ru-RU" sz="2000" smtClean="0"/>
            </a:br>
            <a:endParaRPr lang="ru-RU" sz="2000" smtClean="0"/>
          </a:p>
        </p:txBody>
      </p:sp>
      <p:sp>
        <p:nvSpPr>
          <p:cNvPr id="276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563938" y="2205038"/>
            <a:ext cx="5122862" cy="4392612"/>
          </a:xfrm>
        </p:spPr>
        <p:txBody>
          <a:bodyPr/>
          <a:lstStyle/>
          <a:p>
            <a:r>
              <a:rPr lang="ru-RU" sz="2000" smtClean="0"/>
              <a:t>Основной пищей арктического беляка являются деревянистые растения, ягоды, почки, трава и листья. </a:t>
            </a:r>
          </a:p>
          <a:p>
            <a:r>
              <a:rPr lang="ru-RU" sz="2000" smtClean="0"/>
              <a:t>Отличный нюх позволяет почуять под снегом коренья и ивовые прутья. </a:t>
            </a:r>
          </a:p>
          <a:p>
            <a:r>
              <a:rPr lang="ru-RU" sz="2000" smtClean="0"/>
              <a:t>Арктические беляки — ночные и сумеречные животные, не впадающие в спячку. Живут на небольших территориях. В основном, существуют поодиночке, хотя не исключено формирование стай. Самцы затевают драки друг с другом (боксируют и царапаются).</a:t>
            </a:r>
          </a:p>
        </p:txBody>
      </p:sp>
      <p:pic>
        <p:nvPicPr>
          <p:cNvPr id="27651" name="Picture 7" descr="арктический беляк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205038"/>
            <a:ext cx="3017837" cy="452596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/>
          <a:lstStyle/>
          <a:p>
            <a:endParaRPr lang="ru-RU" sz="4000" smtClean="0"/>
          </a:p>
        </p:txBody>
      </p:sp>
      <p:pic>
        <p:nvPicPr>
          <p:cNvPr id="28674" name="Picture 6" descr="1675635422_gas-kvas-com-p-risunok-dlya-detei-zhivotnie-severa-11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33375"/>
            <a:ext cx="8353425" cy="626427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</TotalTime>
  <Words>1589</Words>
  <Application>Microsoft Office PowerPoint</Application>
  <PresentationFormat>Экран (4:3)</PresentationFormat>
  <Paragraphs>97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Georgia</vt:lpstr>
      <vt:lpstr>Оформление по умолчанию</vt:lpstr>
      <vt:lpstr>Для детей старшего дошкольного возраста  Подготовила Малахова С.В.  МБДОУ №54 «Калина» г.Керчь</vt:lpstr>
      <vt:lpstr>Слайд 2</vt:lpstr>
      <vt:lpstr>Белые медведи – самый крупные звери не только из медведей, но и среди всех хищников. Встречаются медведи, длина тела которых достигает 3 метров, а вес – 1 тонны. Живут вдоль берега и на морском льду ледяной Арктики, и могут прожить до 30 лет. Они активно добывают рыбу, но главная еда – арктические тюлени, нерпы и моржи. </vt:lpstr>
      <vt:lpstr>Слайд 4</vt:lpstr>
      <vt:lpstr>Слайд 5</vt:lpstr>
      <vt:lpstr>Слайд 6</vt:lpstr>
      <vt:lpstr>Слайд 7</vt:lpstr>
      <vt:lpstr>Арктический беляк обитает в тундровых регионах, населяет как низменные, так и высокогорные районы - замечательно приспособлены к арктическому климату. Северные особи крупнее, отличаются белой круглогодичной окраской, имеют вытянутые и изогнутые когти на лапах, длинные острые резцы (ведь приходится разгрызать замерзшие арктические растения).  </vt:lpstr>
      <vt:lpstr>Слайд 9</vt:lpstr>
      <vt:lpstr>Полярный волк светлоокрашенный подвид волка. Обитает на всей территории Арктики   и в тундре, за исключением морского льда и больших территорий, покрытых льдом. Полярный волк обитает стаями на обширных пространствах полярных регионов, зимой в условиях полярной ночи; </vt:lpstr>
      <vt:lpstr>Слайд 11</vt:lpstr>
      <vt:lpstr>Слайд 12</vt:lpstr>
      <vt:lpstr>Чинук                                                   Камчатская ездовая собака Чукотская ездовая собака              Сахалинский хаски </vt:lpstr>
      <vt:lpstr>Сибирский хаски              Таймырская ездовая собака   Самоедская лайка          Гренландская ездовая собака </vt:lpstr>
      <vt:lpstr>Якутская лайка                             Аляскинский маламут</vt:lpstr>
      <vt:lpstr>Слайд 16</vt:lpstr>
      <vt:lpstr>Слайд 17</vt:lpstr>
      <vt:lpstr>Слайд 18</vt:lpstr>
      <vt:lpstr>Гренландский кит  обитает в полярных районах Северного полушария. Масса взрослого животного может достигать 100-150 тонн. Средняя продолжительность жизни в природе — около 40 лет, но обнаружены особи, возраст которых свыше 100 лет.</vt:lpstr>
      <vt:lpstr>Нарвал (или морской единорог)  от всех своих родственников-китов  отличается знаменитым «рогом». На самом деле это зуб - винтообразный левый клык, нервные окончания которого позволяют определять давление, температуру и соленость воды. Благодаря такому «радару» нарвал чувствует изменения внешней среды: если ему хорошо, значит с экосистемой региона все в порядке. Питаются в основном рыбой, моллюсками и ракообразными. Держатся нарвалы поодиночке или небольшими группами. </vt:lpstr>
      <vt:lpstr>Слайд 21</vt:lpstr>
      <vt:lpstr>Слайд 22</vt:lpstr>
      <vt:lpstr>Слайд 23</vt:lpstr>
      <vt:lpstr>Слайд 24</vt:lpstr>
      <vt:lpstr>Слайд 25</vt:lpstr>
      <vt:lpstr>Пингвин – нелетающая морская птица. Все представители этого семейства быстро плавают и ныряют. Самое большое скопление особей находится в Антарктике и на прилегающих к ней островах. Пингвины гнездятся чаще всего большими колониями, насчитывающими нередко десять тысяч пар или более. В насиживании яиц  и выкармливании птенцов принимают участие оба родителя попеременно.</vt:lpstr>
      <vt:lpstr>Слайд 27</vt:lpstr>
      <vt:lpstr>Слайд 28</vt:lpstr>
      <vt:lpstr>Обыкновенная гага — крупная морская птица из семейства утиных. Бо́льшую часть жизни проводит в море на небольшом расстоянии от берега, где её часто можно увидеть «танцующей» на волнах либо летящей очень низко над водой. Гнездится колониями  на арктическом побережье, островах Северного Ледовитого океана  и северных умеренных широт. Вне сезона размножения образует большие стаи. Питается моллюсками и ракообразными, за которыми ныряет на морское дно.</vt:lpstr>
      <vt:lpstr>Гага́ры — род водоплавающих птиц, обитающих на Севере. Представляют собой компактную группу близкородственных видов. В мировой фауне сейчас насчитывается несколько видов гагар: черноклювая, чернозобая, краснозобая и белоклювая. </vt:lpstr>
      <vt:lpstr>Слайд 31</vt:lpstr>
      <vt:lpstr>Слайд 32</vt:lpstr>
      <vt:lpstr>Слайд 33</vt:lpstr>
      <vt:lpstr>Назови животных Севера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Наташа</cp:lastModifiedBy>
  <cp:revision>20</cp:revision>
  <dcterms:created xsi:type="dcterms:W3CDTF">2014-04-11T17:52:33Z</dcterms:created>
  <dcterms:modified xsi:type="dcterms:W3CDTF">2025-02-05T14:24:47Z</dcterms:modified>
</cp:coreProperties>
</file>