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345" r:id="rId3"/>
    <p:sldId id="257" r:id="rId4"/>
    <p:sldId id="274" r:id="rId5"/>
    <p:sldId id="275" r:id="rId6"/>
    <p:sldId id="276" r:id="rId7"/>
    <p:sldId id="330" r:id="rId8"/>
    <p:sldId id="329" r:id="rId9"/>
    <p:sldId id="277" r:id="rId10"/>
    <p:sldId id="323" r:id="rId11"/>
    <p:sldId id="278" r:id="rId12"/>
    <p:sldId id="258" r:id="rId13"/>
    <p:sldId id="286" r:id="rId14"/>
    <p:sldId id="342" r:id="rId15"/>
    <p:sldId id="343" r:id="rId16"/>
    <p:sldId id="344" r:id="rId17"/>
    <p:sldId id="297" r:id="rId18"/>
    <p:sldId id="310" r:id="rId19"/>
    <p:sldId id="315" r:id="rId20"/>
    <p:sldId id="316" r:id="rId21"/>
    <p:sldId id="288" r:id="rId22"/>
    <p:sldId id="271" r:id="rId23"/>
    <p:sldId id="324" r:id="rId24"/>
    <p:sldId id="325" r:id="rId25"/>
    <p:sldId id="285" r:id="rId26"/>
    <p:sldId id="326" r:id="rId27"/>
    <p:sldId id="332" r:id="rId28"/>
    <p:sldId id="281" r:id="rId29"/>
    <p:sldId id="289" r:id="rId30"/>
    <p:sldId id="272" r:id="rId31"/>
    <p:sldId id="290" r:id="rId32"/>
    <p:sldId id="291" r:id="rId33"/>
    <p:sldId id="292" r:id="rId34"/>
    <p:sldId id="294" r:id="rId35"/>
    <p:sldId id="273" r:id="rId36"/>
    <p:sldId id="280" r:id="rId37"/>
    <p:sldId id="317" r:id="rId38"/>
    <p:sldId id="301" r:id="rId39"/>
    <p:sldId id="302" r:id="rId40"/>
    <p:sldId id="306" r:id="rId41"/>
    <p:sldId id="307" r:id="rId42"/>
    <p:sldId id="308" r:id="rId43"/>
    <p:sldId id="322" r:id="rId44"/>
    <p:sldId id="336" r:id="rId45"/>
    <p:sldId id="333" r:id="rId46"/>
    <p:sldId id="334" r:id="rId47"/>
    <p:sldId id="304" r:id="rId48"/>
    <p:sldId id="309" r:id="rId49"/>
    <p:sldId id="337" r:id="rId50"/>
    <p:sldId id="311" r:id="rId51"/>
    <p:sldId id="312" r:id="rId52"/>
    <p:sldId id="313" r:id="rId53"/>
    <p:sldId id="338" r:id="rId54"/>
    <p:sldId id="320" r:id="rId55"/>
    <p:sldId id="339" r:id="rId56"/>
    <p:sldId id="340" r:id="rId57"/>
    <p:sldId id="348" r:id="rId58"/>
    <p:sldId id="346" r:id="rId59"/>
    <p:sldId id="347" r:id="rId60"/>
    <p:sldId id="295" r:id="rId61"/>
    <p:sldId id="279" r:id="rId6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518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BE025-A0BC-4783-8243-1CCC4B11D7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30686F-3C04-4DC4-BAAD-18E9E645D138}" type="datetimeFigureOut">
              <a:rPr lang="ru-RU"/>
              <a:pPr>
                <a:defRPr/>
              </a:pPr>
              <a:t>20.02.2025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6A7F13-5E03-4D6E-AC78-76BE641A9857}" type="datetimeFigureOut">
              <a:rPr lang="ru-RU"/>
              <a:pPr>
                <a:defRPr/>
              </a:pPr>
              <a:t>20.02.2025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2F7747-F535-4B31-AEC2-A6A2D5AE00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984545-155B-420A-BDF3-0BA9F509F93D}" type="datetimeFigureOut">
              <a:rPr lang="ru-RU"/>
              <a:pPr>
                <a:defRPr/>
              </a:pPr>
              <a:t>20.02.2025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1F930-F943-4078-8445-0F5461E1A3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C7275-C9CB-4051-8ECE-846D92E75330}" type="datetimeFigureOut">
              <a:rPr lang="ru-RU"/>
              <a:pPr>
                <a:defRPr/>
              </a:pPr>
              <a:t>20.02.2025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E79D40-8EE1-49C4-9ADB-5B8FA538EC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1805D1-8FB7-4D76-BDFA-4E225F53BD7E}" type="datetimeFigureOut">
              <a:rPr lang="ru-RU"/>
              <a:pPr>
                <a:defRPr/>
              </a:pPr>
              <a:t>20.02.2025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1D2864-10A5-4A4E-B12B-919736EE2C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82296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4038600"/>
            <a:ext cx="82296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60FA01-F0E6-49D6-B515-33CFAAF7BA04}" type="datetimeFigureOut">
              <a:rPr lang="ru-RU"/>
              <a:pPr>
                <a:defRPr/>
              </a:pPr>
              <a:t>20.02.2025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9A2362-F9D9-4D51-A056-64354DB14E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DD4541-7582-4405-B363-2A7B340BF164}" type="datetimeFigureOut">
              <a:rPr lang="ru-RU"/>
              <a:pPr>
                <a:defRPr/>
              </a:pPr>
              <a:t>20.02.2025</a:t>
            </a:fld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865DF7-DC55-4242-B5E6-B0643D7145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6EF832-6F01-49F4-B86D-865845E2CE11}" type="datetimeFigureOut">
              <a:rPr lang="ru-RU"/>
              <a:pPr>
                <a:defRPr/>
              </a:pPr>
              <a:t>20.02.2025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7DC2B-E6D2-4182-A4C9-175B98501D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8A4F8-E42C-4C78-8C1E-AAB4FDEAA01C}" type="datetimeFigureOut">
              <a:rPr lang="ru-RU"/>
              <a:pPr>
                <a:defRPr/>
              </a:pPr>
              <a:t>20.02.2025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D757B1-3DA2-4E28-B398-880CA43C50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03284B-E109-4EC1-9D62-470C6770B1DA}" type="datetimeFigureOut">
              <a:rPr lang="ru-RU"/>
              <a:pPr>
                <a:defRPr/>
              </a:pPr>
              <a:t>20.02.2025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53D76F-9C14-4776-A174-7EDCC1F8FC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4BF67B-7439-4E4C-90B7-34D1FBFC1DB0}" type="datetimeFigureOut">
              <a:rPr lang="ru-RU"/>
              <a:pPr>
                <a:defRPr/>
              </a:pPr>
              <a:t>20.02.2025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27CBAF-CFA3-4E58-B618-F77EEA8371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CB1CF3-E3B0-4D5B-AC79-76AF280307E0}" type="datetimeFigureOut">
              <a:rPr lang="ru-RU"/>
              <a:pPr>
                <a:defRPr/>
              </a:pPr>
              <a:t>20.02.2025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5AFF8A-A88E-41B8-92DC-76167108F4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B1138-3D42-4971-A6A2-77ED840AC321}" type="datetimeFigureOut">
              <a:rPr lang="ru-RU"/>
              <a:pPr>
                <a:defRPr/>
              </a:pPr>
              <a:t>20.02.2025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B9857-00EF-41E5-A5B6-2CB84B6222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F7C2F-1909-4D3C-A7BD-DDC566D7A469}" type="datetimeFigureOut">
              <a:rPr lang="ru-RU"/>
              <a:pPr>
                <a:defRPr/>
              </a:pPr>
              <a:t>20.02.2025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AA2974-5D16-473F-BFE0-FE3261B03E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B8C42F-F0D5-41DC-8AC5-E842D2DE0EE6}" type="datetimeFigureOut">
              <a:rPr lang="ru-RU"/>
              <a:pPr>
                <a:defRPr/>
              </a:pPr>
              <a:t>20.02.2025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150974-5679-4080-A581-AB6652283C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CD1A9B15-FA31-4791-A659-B282CAF613CF}" type="datetimeFigureOut">
              <a:rPr lang="ru-RU"/>
              <a:pPr>
                <a:defRPr/>
              </a:pPr>
              <a:t>20.02.2025</a:t>
            </a:fld>
            <a:endParaRPr lang="ru-RU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9E16DBC3-F51B-4B06-B1B0-0EB0D5932A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7" r:id="rId9"/>
    <p:sldLayoutId id="2147483656" r:id="rId10"/>
    <p:sldLayoutId id="2147483655" r:id="rId11"/>
    <p:sldLayoutId id="2147483654" r:id="rId12"/>
    <p:sldLayoutId id="2147483653" r:id="rId13"/>
    <p:sldLayoutId id="2147483652" r:id="rId14"/>
    <p:sldLayoutId id="2147483651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4213" y="2133600"/>
            <a:ext cx="7772400" cy="147002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6000" smtClean="0">
                <a:solidFill>
                  <a:srgbClr val="FF0000"/>
                </a:solidFill>
                <a:latin typeface="Blackadder ITC" pitchFamily="82" charset="0"/>
              </a:rPr>
              <a:t>Природные явления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79388" y="333375"/>
            <a:ext cx="8964612" cy="1582738"/>
          </a:xfrm>
        </p:spPr>
        <p:txBody>
          <a:bodyPr>
            <a:normAutofit/>
          </a:bodyPr>
          <a:lstStyle/>
          <a:p>
            <a:pPr marL="0" indent="0" eaLnBrk="1" hangingPunct="1">
              <a:buFontTx/>
              <a:buNone/>
              <a:defRPr/>
            </a:pPr>
            <a:r>
              <a:rPr lang="ru-RU" sz="2800">
                <a:latin typeface="Mongolian Baiti" pitchFamily="66" charset="0"/>
              </a:rPr>
              <a:t>Для детей старшего дошкольного возраста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2800">
                <a:latin typeface="Mongolian Baiti" pitchFamily="66" charset="0"/>
              </a:rPr>
              <a:t>Подготовила Малахова С.В.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5" descr="75113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938"/>
            <a:ext cx="8820150" cy="6613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92100"/>
            <a:ext cx="9144000" cy="1384300"/>
          </a:xfrm>
          <a:noFill/>
        </p:spPr>
        <p:txBody>
          <a:bodyPr/>
          <a:lstStyle/>
          <a:p>
            <a:r>
              <a:rPr lang="ru-RU" sz="2400" smtClean="0">
                <a:effectLst/>
              </a:rPr>
              <a:t>Туман</a:t>
            </a:r>
            <a:r>
              <a:rPr lang="ru-RU" sz="2000" smtClean="0">
                <a:effectLst/>
              </a:rPr>
              <a:t> — это облако у поверхности земли. Когда облако находится совсем близко от земли или моря, мы называем его «туман». При низкой температуре окружающего воздуха и безветренной погоде это облако может «застывать» на месте или передвигаться вместе с ветром.</a:t>
            </a:r>
            <a:br>
              <a:rPr lang="ru-RU" sz="2000" smtClean="0">
                <a:effectLst/>
              </a:rPr>
            </a:br>
            <a:endParaRPr lang="ru-RU" sz="2000" smtClean="0">
              <a:effectLst/>
            </a:endParaRPr>
          </a:p>
        </p:txBody>
      </p:sp>
      <p:pic>
        <p:nvPicPr>
          <p:cNvPr id="26626" name="Picture 7" descr="1686693108_kartin-papik-pro-p-kartinki-yavleniya-prirodi-risunok-60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755650" y="1557338"/>
            <a:ext cx="7416800" cy="5300662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0"/>
            <a:ext cx="8785225" cy="115888"/>
          </a:xfrm>
        </p:spPr>
        <p:txBody>
          <a:bodyPr/>
          <a:lstStyle/>
          <a:p>
            <a:pPr eaLnBrk="1" hangingPunct="1">
              <a:defRPr/>
            </a:pPr>
            <a:endParaRPr lang="ru-RU" sz="4000"/>
          </a:p>
        </p:txBody>
      </p:sp>
      <p:sp>
        <p:nvSpPr>
          <p:cNvPr id="15363" name="Содержимое 3"/>
          <p:cNvSpPr>
            <a:spLocks noGrp="1"/>
          </p:cNvSpPr>
          <p:nvPr>
            <p:ph sz="half" idx="4294967295"/>
          </p:nvPr>
        </p:nvSpPr>
        <p:spPr>
          <a:xfrm>
            <a:off x="4643438" y="2333625"/>
            <a:ext cx="4038600" cy="87313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sz="2800"/>
              <a:t>	</a:t>
            </a:r>
          </a:p>
        </p:txBody>
      </p:sp>
      <p:pic>
        <p:nvPicPr>
          <p:cNvPr id="27651" name="Picture 6" descr="1686699844_kartin-papik-pro-p-kartinki-na-temu-yavleniya-prirodi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5888"/>
            <a:ext cx="9144000" cy="674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92100"/>
            <a:ext cx="8229600" cy="69850"/>
          </a:xfrm>
          <a:noFill/>
        </p:spPr>
        <p:txBody>
          <a:bodyPr/>
          <a:lstStyle/>
          <a:p>
            <a:endParaRPr lang="ru-RU" sz="4000" smtClean="0">
              <a:effectLst/>
            </a:endParaRPr>
          </a:p>
        </p:txBody>
      </p:sp>
      <p:sp>
        <p:nvSpPr>
          <p:cNvPr id="28674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836613"/>
            <a:ext cx="4140200" cy="5688012"/>
          </a:xfrm>
          <a:noFill/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ru-RU" sz="2000" smtClean="0">
                <a:effectLst/>
              </a:rPr>
              <a:t>Вулкан — это отверстие в земной коре, через которое на поверхность могут выходить расплавленные породы (лава), пепел, горячие газы, пары и обломки горных пород. Со временем образуется возвышенность (чаще всего гора конусообразной формы), возникающая над каналами и трещинами в земной коре. Кратер вулкана - чашеобразное углубление на плоской вершине вулкана. Во время извержения вулкана лава и другие обломки могут течь со скоростью до 150. км в час, разрушая все на своем пути. </a:t>
            </a:r>
          </a:p>
          <a:p>
            <a:pPr>
              <a:lnSpc>
                <a:spcPct val="90000"/>
              </a:lnSpc>
            </a:pPr>
            <a:endParaRPr lang="ru-RU" sz="2000" smtClean="0">
              <a:effectLst/>
            </a:endParaRPr>
          </a:p>
        </p:txBody>
      </p:sp>
      <p:pic>
        <p:nvPicPr>
          <p:cNvPr id="28675" name="Picture 6" descr="182cb0f3ab812a6306b7201427c3701d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643438" y="260350"/>
            <a:ext cx="4249737" cy="6481763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5888"/>
          </a:xfrm>
        </p:spPr>
        <p:txBody>
          <a:bodyPr/>
          <a:lstStyle/>
          <a:p>
            <a:endParaRPr lang="ru-RU" sz="4000" smtClean="0">
              <a:effectLst/>
            </a:endParaRPr>
          </a:p>
        </p:txBody>
      </p:sp>
      <p:sp>
        <p:nvSpPr>
          <p:cNvPr id="29698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-180975" y="449263"/>
            <a:ext cx="3851275" cy="64087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000" b="1" smtClean="0">
                <a:effectLst/>
              </a:rPr>
              <a:t>Землетрясение</a:t>
            </a:r>
            <a:r>
              <a:rPr lang="ru-RU" sz="2000" smtClean="0">
                <a:effectLst/>
              </a:rPr>
              <a:t> – это подземные толчки и колебания земной поверхности, возникающие в следствие внезапных смещений и разрывов в земной коре.</a:t>
            </a:r>
          </a:p>
          <a:p>
            <a:pPr>
              <a:lnSpc>
                <a:spcPct val="90000"/>
              </a:lnSpc>
            </a:pPr>
            <a:r>
              <a:rPr lang="ru-RU" sz="2000" smtClean="0">
                <a:effectLst/>
              </a:rPr>
              <a:t>Представь себе, что земная кора – это многослойный бутерброд, который состоит из огромных плит. Этим плитам свойственно медленно двигаться, но в тех местах, где они задевают друг друга, давление в недрах Земли нарастает и тонкая земная кора сотрясается и ломается – происходит землетрясение.</a:t>
            </a:r>
          </a:p>
        </p:txBody>
      </p:sp>
      <p:pic>
        <p:nvPicPr>
          <p:cNvPr id="29699" name="Picture 7" descr="вулкан и землетрясение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708400" y="0"/>
            <a:ext cx="5435600" cy="685800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112713"/>
          </a:xfrm>
        </p:spPr>
        <p:txBody>
          <a:bodyPr/>
          <a:lstStyle/>
          <a:p>
            <a:endParaRPr lang="ru-RU" sz="4000" smtClean="0">
              <a:effectLst/>
            </a:endParaRPr>
          </a:p>
        </p:txBody>
      </p:sp>
      <p:sp>
        <p:nvSpPr>
          <p:cNvPr id="30722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476250"/>
            <a:ext cx="4495800" cy="62658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000" smtClean="0">
                <a:effectLst/>
              </a:rPr>
              <a:t>Слабые землетрясения происходят постоянно, но мы их не замечаем, а сильные – менее часто, но урон от них может быть очень тяжелым.</a:t>
            </a:r>
          </a:p>
          <a:p>
            <a:pPr>
              <a:lnSpc>
                <a:spcPct val="90000"/>
              </a:lnSpc>
            </a:pPr>
            <a:r>
              <a:rPr lang="ru-RU" sz="2000" smtClean="0">
                <a:effectLst/>
              </a:rPr>
              <a:t>Мощные землетрясения часто становятся для людей катастрофой: разрушенные здания, сломанные мосты и дороги, повреждённые водопроводы и линии электропередач. Многие семьи остаются без крова над головой, погибают люди и животные. Землетрясения занимают первое место в ряду стихийных бедствий по человеческим жертвам и ущербу. На океанских побережьях землетрясения часто становятся причиной цунами. </a:t>
            </a:r>
          </a:p>
        </p:txBody>
      </p:sp>
      <p:pic>
        <p:nvPicPr>
          <p:cNvPr id="30723" name="Picture 11" descr="землетряс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43438" y="476250"/>
            <a:ext cx="4038600" cy="3052763"/>
          </a:xfrm>
        </p:spPr>
      </p:pic>
      <p:pic>
        <p:nvPicPr>
          <p:cNvPr id="30724" name="Picture 13" descr="images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4643438" y="3716338"/>
            <a:ext cx="4032250" cy="3025775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>
                <a:effectLst/>
              </a:rPr>
              <a:t>Цунами – </a:t>
            </a:r>
            <a:r>
              <a:rPr lang="ru-RU" sz="2400" smtClean="0">
                <a:effectLst/>
              </a:rPr>
              <a:t>это огромные морские волны, возникающие чаще всего в результате сильного подводного землетрясения, извержения вулкана, подводного взрыва или оползня.</a:t>
            </a:r>
          </a:p>
        </p:txBody>
      </p:sp>
      <p:sp>
        <p:nvSpPr>
          <p:cNvPr id="3174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905000"/>
            <a:ext cx="3563938" cy="483711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smtClean="0">
                <a:effectLst/>
              </a:rPr>
              <a:t>Эти волны могут перемещаться по океану со скоростью до 800 км в час, и по мере повышения уровня воды это может привести к мощным и стремительным наводнениям и сильным разрушениям.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effectLst/>
              </a:rPr>
              <a:t>Большинство волн цунами очень велики по весу и высоте и в основном происходят на береговой линии, вызывая страшные разрушения, гибель животных и людей</a:t>
            </a:r>
          </a:p>
        </p:txBody>
      </p:sp>
      <p:pic>
        <p:nvPicPr>
          <p:cNvPr id="31747" name="Picture 6" descr="цунами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779838" y="1916113"/>
            <a:ext cx="5364162" cy="482600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400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Mongolian Baiti" pitchFamily="66" charset="0"/>
              </a:rPr>
              <a:t>Торнадо</a:t>
            </a:r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196975"/>
            <a:ext cx="3851275" cy="51847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00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Торнадо похоже на столб из вихря. Его ещё</a:t>
            </a:r>
            <a:r>
              <a:rPr lang="ru-RU" sz="2000" smtClean="0"/>
              <a:t> </a:t>
            </a:r>
            <a:r>
              <a:rPr lang="ru-RU" sz="200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Mongolian Baiti" pitchFamily="66" charset="0"/>
              </a:rPr>
              <a:t>называют смерчем. Сначала в небе можно увидеть грозовое облако. Воздух становится жарким, но при этом поднимается ветер, и резко становится прохладно. Из тёмных холодных туч к земле спускается столб. Он быстро двигается и похож на воронку. Слышно сильный рёв ветра. Воронка затягивает людей и животных. Они могут погибнуть.</a:t>
            </a:r>
          </a:p>
        </p:txBody>
      </p:sp>
      <p:pic>
        <p:nvPicPr>
          <p:cNvPr id="32771" name="Picture 8" descr="1686699849_kartin-papik-pro-p-kartinki-na-temu-yavleniya-prirodi-29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924300" y="1125538"/>
            <a:ext cx="5111750" cy="5543550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>
                <a:latin typeface="Mongolian Baiti" pitchFamily="66" charset="0"/>
              </a:rPr>
              <a:t>Река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33795" name="Picture 4" descr="a9990a4ac28ca198badee3e8f88fc8d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5200" y="188913"/>
            <a:ext cx="6513513" cy="640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5" descr="d3296033c78ec97e2f2edc3160b3496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613" y="0"/>
            <a:ext cx="52562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9850"/>
          </a:xfrm>
          <a:noFill/>
          <a:ln/>
        </p:spPr>
        <p:txBody>
          <a:bodyPr/>
          <a:lstStyle/>
          <a:p>
            <a:endParaRPr lang="ru-RU" sz="4000" smtClean="0">
              <a:effectLst/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692150"/>
            <a:ext cx="8280400" cy="5689600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smtClean="0">
                <a:effectLst/>
                <a:latin typeface="Georgia" pitchFamily="18" charset="0"/>
              </a:rPr>
              <a:t>Природное явление — это наблюдаемые события, которые не являются результатом деятельности человека. Обычно подразумевается, что рассматриваемое природное явление может нанести ущерб людям, человеческим сооружениям или деятельности человека. Циклоны, молнии и землетрясения — это катастрофические природные явления. Но также мы можем наблюдать штиль на море, затмение солнца, лунный цикл, северное сияние – это тоже природные явления.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effectLst/>
                <a:latin typeface="Georgia" pitchFamily="18" charset="0"/>
              </a:rPr>
              <a:t>Явления природы — это изменения, происходящие в природе. Многие изменения в природе связаны со сменой времён года. Времена года часто называют сезонами, поэтому связанные с ними изменения в природе называют сезонными явлениями. Для каждого сезона характерны свои природные явления.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effectLst/>
                <a:latin typeface="Georgia" pitchFamily="18" charset="0"/>
              </a:rPr>
              <a:t>К погодным явлениям относят грозы, туманы, ураганы, смерчи, наводнения, снегопады, радугу и многое другое.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effectLst/>
                <a:latin typeface="Georgia" pitchFamily="18" charset="0"/>
              </a:rPr>
              <a:t>Живая природа — это всё, что отличается способностью расти, дышать, питаться и развиваться.  Человек, животные и растения — это объекты живой природы. К объектам неживой природы относятся воздух, вода, камни, почва, звёзды, Солнце. Живые существа связаны с объектами неживой природы, не могут без них жить и подвержены влиянию тех изменений, которые происходят в неживой природе.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4" descr="dd80e4992612067d32c693eae256f3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613" y="0"/>
            <a:ext cx="52562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4" descr="937c36dcbff0a59bd2029b2ac3fd70a6 (1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0"/>
            <a:ext cx="5329238" cy="695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4" descr="1686699847_kartin-papik-pro-p-kartinki-na-temu-yavleniya-prirodi-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65175"/>
          </a:xfrm>
        </p:spPr>
        <p:txBody>
          <a:bodyPr/>
          <a:lstStyle/>
          <a:p>
            <a:pPr algn="ctr"/>
            <a:r>
              <a:rPr lang="ru-RU" sz="3600" smtClean="0">
                <a:effectLst/>
              </a:rPr>
              <a:t>Солнечное затмение</a:t>
            </a:r>
          </a:p>
        </p:txBody>
      </p:sp>
      <p:sp>
        <p:nvSpPr>
          <p:cNvPr id="38914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765175"/>
            <a:ext cx="8229600" cy="27352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smtClean="0">
                <a:effectLst/>
              </a:rPr>
              <a:t>Солнечное затмение происходит, когда Луна проходит между Землей и Солнцем. Луна расположена ближе к Земле, чем Солнце, и в тоже время ее диаметр меньше диаметра Солнца. Поэтому видимые размеры Земли и Солнца почти одинаковые, и Луна может закрыть собою Солнце. Это всегда происходит в момент новолуния, но не каждое новолуние происходит солнечное затмение. </a:t>
            </a:r>
          </a:p>
        </p:txBody>
      </p:sp>
      <p:sp>
        <p:nvSpPr>
          <p:cNvPr id="38915" name="Rectangle 9"/>
          <p:cNvSpPr>
            <a:spLocks noGrp="1" noChangeArrowheads="1"/>
          </p:cNvSpPr>
          <p:nvPr>
            <p:ph sz="half" idx="2"/>
          </p:nvPr>
        </p:nvSpPr>
        <p:spPr>
          <a:xfrm>
            <a:off x="2339975" y="4005263"/>
            <a:ext cx="4679950" cy="1981200"/>
          </a:xfrm>
        </p:spPr>
        <p:txBody>
          <a:bodyPr/>
          <a:lstStyle/>
          <a:p>
            <a:endParaRPr lang="ru-RU" sz="2800" smtClean="0">
              <a:effectLst/>
            </a:endParaRPr>
          </a:p>
        </p:txBody>
      </p:sp>
      <p:pic>
        <p:nvPicPr>
          <p:cNvPr id="38916" name="Picture 11" descr="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075" y="3500438"/>
            <a:ext cx="5040313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5" descr="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3888"/>
            <a:ext cx="9144000" cy="609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4" descr="67a61716a99e6742b5351a26924e14a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0"/>
            <a:ext cx="54006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792162"/>
          </a:xfrm>
        </p:spPr>
        <p:txBody>
          <a:bodyPr/>
          <a:lstStyle/>
          <a:p>
            <a:r>
              <a:rPr lang="ru-RU" smtClean="0">
                <a:effectLst/>
              </a:rPr>
              <a:t>Иней</a:t>
            </a:r>
          </a:p>
        </p:txBody>
      </p:sp>
      <p:sp>
        <p:nvSpPr>
          <p:cNvPr id="41986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196975"/>
            <a:ext cx="3924300" cy="56610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000" smtClean="0">
                <a:effectLst/>
              </a:rPr>
              <a:t>Иней — это один из видов твёрдых атмосферных осадков, который многие считают одним из самых красивых за всю зиму. Мелкие кристаллики льда сначала покрывают поверхность тонким слоем, а затем наращивают его при подходящей погоде. Водяной пар, который содержится в воздухе, резко охлаждается, когда соприкасается с холодными поверхностями. Иней образуется на деревянных скамейках, листве деревьев, открытой почве или стёклах. </a:t>
            </a:r>
          </a:p>
        </p:txBody>
      </p:sp>
      <p:sp>
        <p:nvSpPr>
          <p:cNvPr id="41987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648200" y="4221163"/>
            <a:ext cx="4495800" cy="2447925"/>
          </a:xfrm>
        </p:spPr>
        <p:txBody>
          <a:bodyPr/>
          <a:lstStyle/>
          <a:p>
            <a:r>
              <a:rPr lang="ru-RU" sz="2000" smtClean="0">
                <a:effectLst/>
              </a:rPr>
              <a:t>Если при этом дует небольшой ветер, который приносит больше водяного пара, то иней растёт. Сильный же ветер, наоборот, препятствует процессу и разрушает кристаллы.</a:t>
            </a:r>
          </a:p>
          <a:p>
            <a:endParaRPr lang="ru-RU" sz="2000" smtClean="0">
              <a:effectLst/>
            </a:endParaRPr>
          </a:p>
        </p:txBody>
      </p:sp>
      <p:pic>
        <p:nvPicPr>
          <p:cNvPr id="41988" name="Picture 8" descr="листья в инее – Google Поис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188913"/>
            <a:ext cx="4932363" cy="388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1120775"/>
          </a:xfrm>
        </p:spPr>
        <p:txBody>
          <a:bodyPr/>
          <a:lstStyle/>
          <a:p>
            <a:r>
              <a:rPr lang="ru-RU" smtClean="0">
                <a:effectLst/>
              </a:rPr>
              <a:t>Изморозь</a:t>
            </a:r>
          </a:p>
        </p:txBody>
      </p:sp>
      <p:sp>
        <p:nvSpPr>
          <p:cNvPr id="43010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905000"/>
            <a:ext cx="3671887" cy="4114800"/>
          </a:xfrm>
        </p:spPr>
        <p:txBody>
          <a:bodyPr/>
          <a:lstStyle/>
          <a:p>
            <a:r>
              <a:rPr lang="ru-RU" sz="2400" smtClean="0">
                <a:effectLst/>
              </a:rPr>
              <a:t>И́зморозь —похожая на иней снежная рыхлая масса, образующаяся в туманную морозную погоду на ветвях деревьев, проводах и т. п. при влажной морозной погоде.</a:t>
            </a:r>
          </a:p>
        </p:txBody>
      </p:sp>
      <p:sp>
        <p:nvSpPr>
          <p:cNvPr id="43011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endParaRPr lang="ru-RU" sz="2400" smtClean="0">
              <a:effectLst/>
            </a:endParaRPr>
          </a:p>
        </p:txBody>
      </p:sp>
      <p:pic>
        <p:nvPicPr>
          <p:cNvPr id="43012" name="Picture 8" descr="80afb620e9969295290b5f746cb088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4663" y="188913"/>
            <a:ext cx="4608512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4" descr="5daf72f04de5612a07507598b1c6d95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0"/>
            <a:ext cx="8604250" cy="630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5" descr="1686693097_kartin-papik-pro-p-kartinki-yavleniya-prirodi-risunok-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6100" y="1557338"/>
            <a:ext cx="4787900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8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5888"/>
            <a:ext cx="9144000" cy="935037"/>
          </a:xfrm>
          <a:noFill/>
        </p:spPr>
        <p:txBody>
          <a:bodyPr/>
          <a:lstStyle/>
          <a:p>
            <a:r>
              <a:rPr lang="ru-RU" sz="3200" b="1" smtClean="0">
                <a:effectLst/>
              </a:rPr>
              <a:t>Ураган </a:t>
            </a:r>
            <a:r>
              <a:rPr lang="ru-RU" sz="2400" smtClean="0">
                <a:effectLst/>
              </a:rPr>
              <a:t>– это атмосферный вихрь больших размеров со скоростью ветра до 120 км/ч, а в приземном слое – до 200 км/ч. </a:t>
            </a:r>
          </a:p>
        </p:txBody>
      </p:sp>
      <p:sp>
        <p:nvSpPr>
          <p:cNvPr id="45059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-107950" y="1196975"/>
            <a:ext cx="4464050" cy="6769100"/>
          </a:xfrm>
          <a:noFill/>
        </p:spPr>
        <p:txBody>
          <a:bodyPr/>
          <a:lstStyle/>
          <a:p>
            <a:r>
              <a:rPr lang="ru-RU" sz="2400" smtClean="0">
                <a:effectLst/>
              </a:rPr>
              <a:t>Ураган – это  ветер разрушительной силы и значительной продолжительности, опасное природное явление, которое создает угрозу жизни людей и животному миру, приносит большие разрушения в городах и селах, жилым и хозяйственным постройкам,</a:t>
            </a:r>
            <a:r>
              <a:rPr lang="ru-RU" sz="2800" smtClean="0">
                <a:effectLst/>
              </a:rPr>
              <a:t> </a:t>
            </a:r>
            <a:r>
              <a:rPr lang="ru-RU" sz="2400" smtClean="0">
                <a:effectLst/>
              </a:rPr>
              <a:t>предприятиям и сельскому хозяйству</a:t>
            </a:r>
            <a:r>
              <a:rPr lang="ru-RU" sz="2800" smtClean="0">
                <a:effectLst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28625" y="1571625"/>
            <a:ext cx="8229600" cy="4525963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sz="800">
                <a:hlinkClick r:id="rId2" action="ppaction://hlinksldjump"/>
              </a:rPr>
              <a:t> </a:t>
            </a:r>
            <a:endParaRPr lang="ru-RU" sz="80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80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80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80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80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80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80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80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80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80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800"/>
              <a:t>                                                                        </a:t>
            </a:r>
          </a:p>
        </p:txBody>
      </p:sp>
      <p:pic>
        <p:nvPicPr>
          <p:cNvPr id="18435" name="Picture 4" descr="1686699845_kartin-papik-pro-p-kartinki-na-temu-yavleniya-prirodi-7 (1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88913"/>
            <a:ext cx="8567737" cy="632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4" descr="1686699845_kartin-papik-pro-p-kartinki-na-temu-yavleniya-prirodi-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0" y="0"/>
            <a:ext cx="5905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333375"/>
            <a:ext cx="5003800" cy="6524625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ru-RU" sz="3600" b="1" smtClean="0"/>
              <a:t>Айсберги </a:t>
            </a:r>
            <a:r>
              <a:rPr lang="ru-RU" sz="2400" smtClean="0"/>
              <a:t>— это огромные горы льда, которые откололись от ледяных берегов в Арктике или Антарктике и течением их вынесло в океан.</a:t>
            </a:r>
          </a:p>
          <a:p>
            <a:pPr>
              <a:lnSpc>
                <a:spcPct val="90000"/>
              </a:lnSpc>
              <a:defRPr/>
            </a:pPr>
            <a:r>
              <a:rPr lang="ru-RU" sz="2400" smtClean="0"/>
              <a:t>Только около  10%  их массы виднеется над поверхностью океана; остальные 90% скрыты под волнами. В переводе на русский язык слово «айсберг» значит «ледяная гора».  Лёд легче воды, поэтому айсберги не тонут в воде, а свободно плавают. Айсберги могут легко повредить или уничтожить проходящие суда.</a:t>
            </a:r>
          </a:p>
        </p:txBody>
      </p:sp>
      <p:pic>
        <p:nvPicPr>
          <p:cNvPr id="47107" name="Picture 7" descr="825284a73ff54dc0b01af1ca574f5950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932363" y="188913"/>
            <a:ext cx="4062412" cy="6524625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4" descr="1686693097_kartin-papik-pro-p-kartinki-yavleniya-prirodi-risunok-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5375" y="2713038"/>
            <a:ext cx="5508625" cy="376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0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92100"/>
            <a:ext cx="8229600" cy="2344738"/>
          </a:xfrm>
          <a:noFill/>
        </p:spPr>
        <p:txBody>
          <a:bodyPr/>
          <a:lstStyle/>
          <a:p>
            <a:r>
              <a:rPr lang="ru-RU" sz="4000" smtClean="0">
                <a:effectLst/>
              </a:rPr>
              <a:t>Град </a:t>
            </a:r>
            <a:r>
              <a:rPr lang="ru-RU" sz="2800" smtClean="0">
                <a:effectLst/>
              </a:rPr>
              <a:t>– </a:t>
            </a:r>
            <a:r>
              <a:rPr lang="ru-RU" sz="2400" smtClean="0">
                <a:effectLst/>
              </a:rPr>
              <a:t>это ледяные частицы, выпадающие из облаков в летнее время года, состоящие из прозрачных и мутных слоев льда. Град выпадает из кучево-дождевых облаков при грозах и, как правило, вместе с ливневым дождем.</a:t>
            </a:r>
          </a:p>
        </p:txBody>
      </p:sp>
      <p:sp>
        <p:nvSpPr>
          <p:cNvPr id="48131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07950" y="2636838"/>
            <a:ext cx="3275013" cy="3960812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smtClean="0">
                <a:effectLst/>
              </a:rPr>
              <a:t>Размеры градин очень разные, иногда они бывают с куриное яйцо. Известны случаи (правда, таких очень немного), когда вес одной градины достигал одного килограмма!</a:t>
            </a:r>
          </a:p>
        </p:txBody>
      </p:sp>
      <p:sp>
        <p:nvSpPr>
          <p:cNvPr id="48132" name="Rectangle 5"/>
          <p:cNvSpPr>
            <a:spLocks noGrp="1" noChangeArrowheads="1"/>
          </p:cNvSpPr>
          <p:nvPr>
            <p:ph sz="half" idx="4294967295"/>
          </p:nvPr>
        </p:nvSpPr>
        <p:spPr>
          <a:xfrm flipH="1">
            <a:off x="7740650" y="1844675"/>
            <a:ext cx="71438" cy="82550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endParaRPr lang="ru-RU" sz="2400" smtClean="0">
              <a:effectLst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4" descr="1686693098_kartin-papik-pro-p-kartinki-yavleniya-prirodi-risunok-3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268413"/>
            <a:ext cx="8569325" cy="532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3"/>
          <p:cNvSpPr>
            <a:spLocks noGrp="1" noChangeArrowheads="1"/>
          </p:cNvSpPr>
          <p:nvPr>
            <p:ph type="ctrTitle" idx="4294967295"/>
          </p:nvPr>
        </p:nvSpPr>
        <p:spPr>
          <a:xfrm>
            <a:off x="2051050" y="0"/>
            <a:ext cx="4826000" cy="981075"/>
          </a:xfrm>
          <a:noFill/>
        </p:spPr>
        <p:txBody>
          <a:bodyPr/>
          <a:lstStyle/>
          <a:p>
            <a:pPr algn="ctr"/>
            <a:r>
              <a:rPr lang="ru-RU" sz="4000" smtClean="0">
                <a:effectLst/>
              </a:rPr>
              <a:t>Дождь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4" descr="ce8389d1beb4e6ff74f7ae71991ed9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0"/>
            <a:ext cx="55451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6" descr="cover_image_b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100965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>
                <a:latin typeface="Mongolian Baiti" pitchFamily="66" charset="0"/>
              </a:rPr>
              <a:t>Штиль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52227" name="Picture 4" descr="4f7638c6782b31d15385223b4128b38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092200"/>
            <a:ext cx="8135937" cy="557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Шторм</a:t>
            </a:r>
          </a:p>
        </p:txBody>
      </p:sp>
      <p:sp>
        <p:nvSpPr>
          <p:cNvPr id="97286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196975"/>
            <a:ext cx="4321175" cy="5545138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ru-RU" sz="2400" smtClean="0"/>
              <a:t>Шторм - очень сильный, долгое время не прекращающийся порывистый ветер, дующий со скоростью 15—20 м/с и более, сопровождающийся сильным волнением на море.</a:t>
            </a:r>
          </a:p>
          <a:p>
            <a:pPr>
              <a:lnSpc>
                <a:spcPct val="80000"/>
              </a:lnSpc>
              <a:defRPr/>
            </a:pPr>
            <a:r>
              <a:rPr lang="ru-RU" sz="2400" smtClean="0"/>
              <a:t>Грозы, торнадо и ураганы — это мощные и иногда опасные типы штормов. Люди также используют слово «шторм» для описания сильных ветров или других форм суровой погоды.</a:t>
            </a:r>
            <a:r>
              <a:rPr lang="ru-RU" sz="2400" smtClean="0">
                <a:effectLst/>
              </a:rPr>
              <a:t> </a:t>
            </a:r>
          </a:p>
        </p:txBody>
      </p:sp>
      <p:pic>
        <p:nvPicPr>
          <p:cNvPr id="53251" name="Picture 8" descr="f74869ade9c652fcc214c78690ced6d7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0" y="1052513"/>
            <a:ext cx="4416425" cy="5256212"/>
          </a:xfr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4" descr="1686699855_kartin-papik-pro-p-kartinki-na-temu-yavleniya-prirodi-6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0"/>
            <a:ext cx="5975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4" descr="1686728382_kartin-papik-pro-p-kartinki-sezonnie-yavleniya-prirodi-dlya-d-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1052513"/>
            <a:ext cx="6553200" cy="580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298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5888"/>
            <a:ext cx="9144000" cy="792162"/>
          </a:xfrm>
          <a:noFill/>
        </p:spPr>
        <p:txBody>
          <a:bodyPr/>
          <a:lstStyle/>
          <a:p>
            <a:pPr algn="ctr"/>
            <a:r>
              <a:rPr lang="ru-RU" sz="3200" smtClean="0">
                <a:effectLst/>
                <a:latin typeface="Arial" charset="0"/>
              </a:rPr>
              <a:t>Природные явления в разные времена года</a:t>
            </a:r>
          </a:p>
        </p:txBody>
      </p:sp>
      <p:sp>
        <p:nvSpPr>
          <p:cNvPr id="55299" name="Rectangle 4"/>
          <p:cNvSpPr>
            <a:spLocks noGrp="1" noChangeArrowheads="1"/>
          </p:cNvSpPr>
          <p:nvPr>
            <p:ph idx="4294967295"/>
          </p:nvPr>
        </p:nvSpPr>
        <p:spPr>
          <a:xfrm>
            <a:off x="-1476375" y="7532688"/>
            <a:ext cx="8229600" cy="82550"/>
          </a:xfrm>
          <a:noFill/>
        </p:spPr>
        <p:txBody>
          <a:bodyPr/>
          <a:lstStyle/>
          <a:p>
            <a:endParaRPr lang="ru-RU" smtClean="0">
              <a:effectLst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852488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mtClean="0"/>
              <a:t>Роса</a:t>
            </a:r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052513"/>
            <a:ext cx="4495800" cy="5805487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ru-RU" sz="2400" smtClean="0"/>
              <a:t>Роса́ — вид атмосферных осадков, капли воды, Вечером и ночью, когда теплый влажный воздух проходит над прохладными поверхностями, воздух охлаждается. Водяной пар в воздухе начинает конденсироваться (образовывать мелкие капли). Из влажного воздуха в условиях разницы температур капли оседают на прохладных поверхностях:  листьях, лепестках цветов, траве, земле, автомобилях и пр.</a:t>
            </a:r>
          </a:p>
        </p:txBody>
      </p:sp>
      <p:pic>
        <p:nvPicPr>
          <p:cNvPr id="19459" name="Picture 7" descr="d443051002683d2afb1ceda73dc8fde1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083175" y="1052513"/>
            <a:ext cx="3881438" cy="5256212"/>
          </a:xfr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4" descr="1686728389_kartin-papik-pro-p-kartinki-sezonnie-yavleniya-prirodi-dlya-d-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0"/>
            <a:ext cx="88566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4" descr="1686717336_kartin-papik-pro-p-kartinki-sezonnie-izmeneniya-v-prirode-dly-5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4813"/>
            <a:ext cx="9144000" cy="633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4" descr="1686717331_kartin-papik-pro-p-kartinki-sezonnie-izmeneniya-v-prirode-dly-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8785225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4" descr="Летние явлен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054100"/>
            <a:ext cx="7777163" cy="580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4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900113" y="188913"/>
            <a:ext cx="7786687" cy="647700"/>
          </a:xfrm>
          <a:noFill/>
        </p:spPr>
        <p:txBody>
          <a:bodyPr/>
          <a:lstStyle/>
          <a:p>
            <a:r>
              <a:rPr lang="ru-RU" sz="4000" smtClean="0">
                <a:effectLst/>
                <a:latin typeface="Arial" charset="0"/>
              </a:rPr>
              <a:t>Летние природные явления</a:t>
            </a:r>
          </a:p>
        </p:txBody>
      </p:sp>
      <p:sp>
        <p:nvSpPr>
          <p:cNvPr id="59395" name="Rectangle 4"/>
          <p:cNvSpPr>
            <a:spLocks noGrp="1" noChangeArrowheads="1"/>
          </p:cNvSpPr>
          <p:nvPr>
            <p:ph idx="4294967295"/>
          </p:nvPr>
        </p:nvSpPr>
        <p:spPr>
          <a:xfrm flipV="1">
            <a:off x="539750" y="6858000"/>
            <a:ext cx="8158163" cy="100013"/>
          </a:xfrm>
          <a:noFill/>
        </p:spPr>
        <p:txBody>
          <a:bodyPr/>
          <a:lstStyle/>
          <a:p>
            <a:endParaRPr lang="ru-RU" smtClean="0">
              <a:effectLst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7" descr="1682114851_sneg-top-p-kartinka-leto-dlya-doshkolnikov-krasivo-6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125538"/>
            <a:ext cx="7416800" cy="573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18" name="Rectangle 8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760413"/>
          </a:xfrm>
        </p:spPr>
        <p:txBody>
          <a:bodyPr/>
          <a:lstStyle/>
          <a:p>
            <a:r>
              <a:rPr lang="ru-RU" sz="2800" smtClean="0">
                <a:effectLst/>
                <a:latin typeface="Arial" charset="0"/>
              </a:rPr>
              <a:t>Расскажите, что происходит в природе летом? </a:t>
            </a:r>
          </a:p>
        </p:txBody>
      </p:sp>
      <p:sp>
        <p:nvSpPr>
          <p:cNvPr id="60419" name="Rectangle 9"/>
          <p:cNvSpPr>
            <a:spLocks noGrp="1" noChangeArrowheads="1"/>
          </p:cNvSpPr>
          <p:nvPr>
            <p:ph idx="1"/>
          </p:nvPr>
        </p:nvSpPr>
        <p:spPr>
          <a:xfrm>
            <a:off x="323850" y="6858000"/>
            <a:ext cx="8229600" cy="4114800"/>
          </a:xfrm>
        </p:spPr>
        <p:txBody>
          <a:bodyPr/>
          <a:lstStyle/>
          <a:p>
            <a:endParaRPr lang="ru-RU" smtClean="0">
              <a:effectLst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5" descr="1688937895_kartin-papik-pro-p-kartinki-osennie-primeti-dlya-detei-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646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760413"/>
          </a:xfrm>
        </p:spPr>
        <p:txBody>
          <a:bodyPr/>
          <a:lstStyle/>
          <a:p>
            <a:r>
              <a:rPr lang="ru-RU" sz="2400" smtClean="0">
                <a:effectLst/>
                <a:latin typeface="Arial" charset="0"/>
              </a:rPr>
              <a:t>Опишите, какие явления природы мы наблюдаем в осенние месяцы. Объясните, что такое листопад?</a:t>
            </a:r>
          </a:p>
        </p:txBody>
      </p:sp>
      <p:pic>
        <p:nvPicPr>
          <p:cNvPr id="62466" name="Picture 7" descr="1688894562_kartin-papik-pro-p-kartinki-osennie-mesyatsi-dlya-detskogo-sa-32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51050" y="1125538"/>
            <a:ext cx="4897438" cy="5732462"/>
          </a:xfr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5" descr="1686728389_kartin-papik-pro-p-kartinki-sezonnie-yavleniya-prirodi-dlya-d-3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646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4" descr="1686728391_kartin-papik-pro-p-kartinki-sezonnie-yavleniya-prirodi-dlya-d-5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0"/>
            <a:ext cx="8940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760413"/>
          </a:xfrm>
        </p:spPr>
        <p:txBody>
          <a:bodyPr/>
          <a:lstStyle/>
          <a:p>
            <a:pPr algn="ctr"/>
            <a:r>
              <a:rPr lang="ru-RU" sz="3600" smtClean="0">
                <a:effectLst/>
                <a:latin typeface="Arial" charset="0"/>
              </a:rPr>
              <a:t>Смена времени суток</a:t>
            </a:r>
          </a:p>
        </p:txBody>
      </p:sp>
      <p:sp>
        <p:nvSpPr>
          <p:cNvPr id="65538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196975"/>
            <a:ext cx="4316412" cy="5472113"/>
          </a:xfrm>
        </p:spPr>
        <p:txBody>
          <a:bodyPr/>
          <a:lstStyle/>
          <a:p>
            <a:r>
              <a:rPr lang="ru-RU" sz="2400" smtClean="0">
                <a:effectLst/>
              </a:rPr>
              <a:t>Что такое время суток? Время суток для всех жителей нашей планеты: людей, животных и растений состоит из четырех отрезков времени – утро, день, вечер и ночь.</a:t>
            </a:r>
          </a:p>
          <a:p>
            <a:r>
              <a:rPr lang="ru-RU" sz="2400" smtClean="0">
                <a:effectLst/>
              </a:rPr>
              <a:t>Каждый временной промежуток отличается друг от друга положением солнца, расположением стрелок на часах, нашими делами и занятиями.</a:t>
            </a:r>
          </a:p>
        </p:txBody>
      </p:sp>
      <p:pic>
        <p:nvPicPr>
          <p:cNvPr id="65539" name="Picture 6" descr="82daecb83fc39303bb3c30ce08c922c3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219700" y="1412875"/>
            <a:ext cx="3924300" cy="4968875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7302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smtClean="0">
                <a:latin typeface="Mongolian Baiti" pitchFamily="66" charset="0"/>
              </a:rPr>
              <a:t/>
            </a:r>
            <a:br>
              <a:rPr lang="ru-RU" sz="3600" smtClean="0">
                <a:latin typeface="Mongolian Baiti" pitchFamily="66" charset="0"/>
              </a:rPr>
            </a:br>
            <a:r>
              <a:rPr lang="ru-RU" sz="3600" smtClean="0">
                <a:latin typeface="Mongolian Baiti" pitchFamily="66" charset="0"/>
              </a:rPr>
              <a:t/>
            </a:r>
            <a:br>
              <a:rPr lang="ru-RU" sz="3600" smtClean="0">
                <a:latin typeface="Mongolian Baiti" pitchFamily="66" charset="0"/>
              </a:rPr>
            </a:br>
            <a:r>
              <a:rPr lang="ru-RU" sz="3600" smtClean="0">
                <a:latin typeface="Mongolian Baiti" pitchFamily="66" charset="0"/>
              </a:rPr>
              <a:t/>
            </a:r>
            <a:br>
              <a:rPr lang="ru-RU" sz="3600" smtClean="0">
                <a:latin typeface="Mongolian Baiti" pitchFamily="66" charset="0"/>
              </a:rPr>
            </a:br>
            <a:r>
              <a:rPr lang="ru-RU" sz="3600" smtClean="0">
                <a:latin typeface="Mongolian Baiti" pitchFamily="66" charset="0"/>
              </a:rPr>
              <a:t/>
            </a:r>
            <a:br>
              <a:rPr lang="ru-RU" sz="3600" smtClean="0">
                <a:latin typeface="Mongolian Baiti" pitchFamily="66" charset="0"/>
              </a:rPr>
            </a:br>
            <a:r>
              <a:rPr lang="ru-RU" sz="3600" smtClean="0">
                <a:latin typeface="Mongolian Baiti" pitchFamily="66" charset="0"/>
              </a:rPr>
              <a:t>Северное сияние</a:t>
            </a:r>
            <a:br>
              <a:rPr lang="ru-RU" sz="3600" smtClean="0">
                <a:latin typeface="Mongolian Baiti" pitchFamily="66" charset="0"/>
              </a:rPr>
            </a:br>
            <a:r>
              <a:rPr lang="ru-RU" sz="3600" smtClean="0">
                <a:latin typeface="Mongolian Baiti" pitchFamily="66" charset="0"/>
              </a:rPr>
              <a:t/>
            </a:r>
            <a:br>
              <a:rPr lang="ru-RU" sz="3600" smtClean="0">
                <a:latin typeface="Mongolian Baiti" pitchFamily="66" charset="0"/>
              </a:rPr>
            </a:br>
            <a:r>
              <a:rPr lang="ru-RU" sz="3600" smtClean="0">
                <a:latin typeface="Mongolian Baiti" pitchFamily="66" charset="0"/>
              </a:rPr>
              <a:t/>
            </a:r>
            <a:br>
              <a:rPr lang="ru-RU" sz="3600" smtClean="0">
                <a:latin typeface="Mongolian Baiti" pitchFamily="66" charset="0"/>
              </a:rPr>
            </a:br>
            <a:endParaRPr lang="ru-RU" sz="3600" smtClean="0">
              <a:latin typeface="Mongolian Baiti" pitchFamily="66" charset="0"/>
            </a:endParaRP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052513"/>
            <a:ext cx="4038600" cy="5616575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ru-RU" sz="2400" smtClean="0"/>
              <a:t>Во время вспышек на Солнце выбрасываются частицы, которые достигают Земли. При столкновении с земной атмосферой и под действием магнитного поля нашей планеты, они начинают светиться.</a:t>
            </a:r>
          </a:p>
          <a:p>
            <a:pPr>
              <a:lnSpc>
                <a:spcPct val="80000"/>
              </a:lnSpc>
              <a:defRPr/>
            </a:pPr>
            <a:r>
              <a:rPr lang="ru-RU" sz="2400" smtClean="0"/>
              <a:t>Это как будто размытые разноцветные лучи, которые переливаются всеми цветами радуги.</a:t>
            </a:r>
          </a:p>
          <a:p>
            <a:pPr>
              <a:lnSpc>
                <a:spcPct val="80000"/>
              </a:lnSpc>
              <a:defRPr/>
            </a:pPr>
            <a:r>
              <a:rPr lang="ru-RU" sz="2400" smtClean="0"/>
              <a:t>Происходит на полюсах Земли, за Полярным кругом.</a:t>
            </a:r>
          </a:p>
        </p:txBody>
      </p:sp>
      <p:pic>
        <p:nvPicPr>
          <p:cNvPr id="20483" name="Picture 5" descr="image (11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16113"/>
            <a:ext cx="4572000" cy="421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Picture 4" descr="d7f8e650fa218ec13ccb5197a29c328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0"/>
            <a:ext cx="54006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4" descr="d6073a7272e48fb877dffe712c98d90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95250"/>
            <a:ext cx="5472112" cy="676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Picture 4" descr="Вече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0"/>
            <a:ext cx="89281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Picture 5" descr="7348b5d5e1b09f3f4a423452700502a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050" y="0"/>
            <a:ext cx="51847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Picture 5" descr="Ноч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0"/>
            <a:ext cx="53292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Picture 4" descr="лу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57325"/>
            <a:ext cx="91440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2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144000" cy="1152525"/>
          </a:xfrm>
        </p:spPr>
        <p:txBody>
          <a:bodyPr/>
          <a:lstStyle/>
          <a:p>
            <a:r>
              <a:rPr lang="ru-RU" sz="4000" smtClean="0">
                <a:effectLst/>
              </a:rPr>
              <a:t>Луна. Полная луна. Лунная дорожка.</a:t>
            </a:r>
          </a:p>
        </p:txBody>
      </p:sp>
      <p:sp>
        <p:nvSpPr>
          <p:cNvPr id="71683" name="Rectangle 6"/>
          <p:cNvSpPr>
            <a:spLocks noGrp="1" noChangeArrowheads="1"/>
          </p:cNvSpPr>
          <p:nvPr>
            <p:ph idx="1"/>
          </p:nvPr>
        </p:nvSpPr>
        <p:spPr>
          <a:xfrm>
            <a:off x="468313" y="-100013"/>
            <a:ext cx="8229600" cy="100013"/>
          </a:xfrm>
        </p:spPr>
        <p:txBody>
          <a:bodyPr/>
          <a:lstStyle/>
          <a:p>
            <a:endParaRPr lang="ru-RU" smtClean="0">
              <a:effectLst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Picture 4" descr="фазы лун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5888"/>
          </a:xfrm>
          <a:noFill/>
          <a:ln/>
        </p:spPr>
        <p:txBody>
          <a:bodyPr/>
          <a:lstStyle/>
          <a:p>
            <a:endParaRPr lang="ru-RU" sz="4000" smtClean="0">
              <a:effectLst/>
            </a:endParaRPr>
          </a:p>
        </p:txBody>
      </p:sp>
      <p:sp>
        <p:nvSpPr>
          <p:cNvPr id="8602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692150"/>
            <a:ext cx="4387850" cy="6165850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smtClean="0">
                <a:effectLst/>
                <a:latin typeface="Georgia" pitchFamily="18" charset="0"/>
              </a:rPr>
              <a:t>Ты когда-то, верно, слышал,</a:t>
            </a:r>
            <a:br>
              <a:rPr lang="ru-RU" sz="2000" smtClean="0">
                <a:effectLst/>
                <a:latin typeface="Georgia" pitchFamily="18" charset="0"/>
              </a:rPr>
            </a:br>
            <a:r>
              <a:rPr lang="ru-RU" sz="2000" smtClean="0">
                <a:effectLst/>
                <a:latin typeface="Georgia" pitchFamily="18" charset="0"/>
              </a:rPr>
              <a:t>Что природа тоже дышит.</a:t>
            </a:r>
            <a:br>
              <a:rPr lang="ru-RU" sz="2000" smtClean="0">
                <a:effectLst/>
                <a:latin typeface="Georgia" pitchFamily="18" charset="0"/>
              </a:rPr>
            </a:br>
            <a:r>
              <a:rPr lang="ru-RU" sz="2000" smtClean="0">
                <a:effectLst/>
                <a:latin typeface="Georgia" pitchFamily="18" charset="0"/>
              </a:rPr>
              <a:t>И, поверь мне, каждый вздох</a:t>
            </a:r>
            <a:br>
              <a:rPr lang="ru-RU" sz="2000" smtClean="0">
                <a:effectLst/>
                <a:latin typeface="Georgia" pitchFamily="18" charset="0"/>
              </a:rPr>
            </a:br>
            <a:r>
              <a:rPr lang="ru-RU" sz="2000" smtClean="0">
                <a:effectLst/>
                <a:latin typeface="Georgia" pitchFamily="18" charset="0"/>
              </a:rPr>
              <a:t>У неё не так уж плох!</a:t>
            </a:r>
            <a:br>
              <a:rPr lang="ru-RU" sz="2000" smtClean="0">
                <a:effectLst/>
                <a:latin typeface="Georgia" pitchFamily="18" charset="0"/>
              </a:rPr>
            </a:br>
            <a:r>
              <a:rPr lang="ru-RU" sz="2000" smtClean="0">
                <a:effectLst/>
                <a:latin typeface="Georgia" pitchFamily="18" charset="0"/>
              </a:rPr>
              <a:t>Как гуляет дождь по лужам?</a:t>
            </a:r>
            <a:br>
              <a:rPr lang="ru-RU" sz="2000" smtClean="0">
                <a:effectLst/>
                <a:latin typeface="Georgia" pitchFamily="18" charset="0"/>
              </a:rPr>
            </a:br>
            <a:r>
              <a:rPr lang="ru-RU" sz="2000" smtClean="0">
                <a:effectLst/>
                <a:latin typeface="Georgia" pitchFamily="18" charset="0"/>
              </a:rPr>
              <a:t>Как скрипит зимою стужа?</a:t>
            </a:r>
            <a:br>
              <a:rPr lang="ru-RU" sz="2000" smtClean="0">
                <a:effectLst/>
                <a:latin typeface="Georgia" pitchFamily="18" charset="0"/>
              </a:rPr>
            </a:br>
            <a:r>
              <a:rPr lang="ru-RU" sz="2000" smtClean="0">
                <a:effectLst/>
                <a:latin typeface="Georgia" pitchFamily="18" charset="0"/>
              </a:rPr>
              <a:t>Как стучит по крыше град?</a:t>
            </a:r>
            <a:br>
              <a:rPr lang="ru-RU" sz="2000" smtClean="0">
                <a:effectLst/>
                <a:latin typeface="Georgia" pitchFamily="18" charset="0"/>
              </a:rPr>
            </a:br>
            <a:r>
              <a:rPr lang="ru-RU" sz="2000" smtClean="0">
                <a:effectLst/>
                <a:latin typeface="Georgia" pitchFamily="18" charset="0"/>
              </a:rPr>
              <a:t>Как рокочет водопад?</a:t>
            </a:r>
            <a:br>
              <a:rPr lang="ru-RU" sz="2000" smtClean="0">
                <a:effectLst/>
                <a:latin typeface="Georgia" pitchFamily="18" charset="0"/>
              </a:rPr>
            </a:br>
            <a:r>
              <a:rPr lang="ru-RU" sz="2000" smtClean="0">
                <a:effectLst/>
                <a:latin typeface="Georgia" pitchFamily="18" charset="0"/>
              </a:rPr>
              <a:t>Как трещит огонь в кострище?</a:t>
            </a:r>
            <a:br>
              <a:rPr lang="ru-RU" sz="2000" smtClean="0">
                <a:effectLst/>
                <a:latin typeface="Georgia" pitchFamily="18" charset="0"/>
              </a:rPr>
            </a:br>
            <a:r>
              <a:rPr lang="ru-RU" sz="2000" smtClean="0">
                <a:effectLst/>
                <a:latin typeface="Georgia" pitchFamily="18" charset="0"/>
              </a:rPr>
              <a:t>Как протяжно ветер свищет? - </a:t>
            </a:r>
            <a:br>
              <a:rPr lang="ru-RU" sz="2000" smtClean="0">
                <a:effectLst/>
                <a:latin typeface="Georgia" pitchFamily="18" charset="0"/>
              </a:rPr>
            </a:br>
            <a:r>
              <a:rPr lang="ru-RU" sz="2000" smtClean="0">
                <a:effectLst/>
                <a:latin typeface="Georgia" pitchFamily="18" charset="0"/>
              </a:rPr>
              <a:t>Коли слушать ты мастак,</a:t>
            </a:r>
            <a:br>
              <a:rPr lang="ru-RU" sz="2000" smtClean="0">
                <a:effectLst/>
                <a:latin typeface="Georgia" pitchFamily="18" charset="0"/>
              </a:rPr>
            </a:br>
            <a:r>
              <a:rPr lang="ru-RU" sz="2000" smtClean="0">
                <a:effectLst/>
                <a:latin typeface="Georgia" pitchFamily="18" charset="0"/>
              </a:rPr>
              <a:t>То – поехали! Итак…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2000" smtClean="0">
              <a:effectLst/>
              <a:latin typeface="Georgia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000" smtClean="0">
                <a:effectLst/>
                <a:latin typeface="Georgia" pitchFamily="18" charset="0"/>
              </a:rPr>
              <a:t>Самый громкий вздох на свете –  Это </a:t>
            </a:r>
            <a:r>
              <a:rPr lang="ru-RU" sz="2000" b="1" smtClean="0">
                <a:effectLst/>
                <a:latin typeface="Georgia" pitchFamily="18" charset="0"/>
              </a:rPr>
              <a:t>ВЕТЕР</a:t>
            </a:r>
            <a:r>
              <a:rPr lang="ru-RU" sz="2000" smtClean="0">
                <a:effectLst/>
                <a:latin typeface="Georgia" pitchFamily="18" charset="0"/>
              </a:rPr>
              <a:t>!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effectLst/>
                <a:latin typeface="Georgia" pitchFamily="18" charset="0"/>
              </a:rPr>
              <a:t>Туча по небу летела –</a:t>
            </a:r>
            <a:br>
              <a:rPr lang="ru-RU" sz="2000" smtClean="0">
                <a:effectLst/>
                <a:latin typeface="Georgia" pitchFamily="18" charset="0"/>
              </a:rPr>
            </a:br>
            <a:r>
              <a:rPr lang="ru-RU" sz="2000" smtClean="0">
                <a:effectLst/>
                <a:latin typeface="Georgia" pitchFamily="18" charset="0"/>
              </a:rPr>
              <a:t>Всё толстела и толстела.</a:t>
            </a:r>
            <a:br>
              <a:rPr lang="ru-RU" sz="2000" smtClean="0">
                <a:effectLst/>
                <a:latin typeface="Georgia" pitchFamily="18" charset="0"/>
              </a:rPr>
            </a:br>
            <a:r>
              <a:rPr lang="ru-RU" sz="2000" smtClean="0">
                <a:effectLst/>
                <a:latin typeface="Georgia" pitchFamily="18" charset="0"/>
              </a:rPr>
              <a:t>А потом на радость нам</a:t>
            </a:r>
            <a:br>
              <a:rPr lang="ru-RU" sz="2000" smtClean="0">
                <a:effectLst/>
                <a:latin typeface="Georgia" pitchFamily="18" charset="0"/>
              </a:rPr>
            </a:br>
            <a:r>
              <a:rPr lang="ru-RU" sz="2000" smtClean="0">
                <a:effectLst/>
                <a:latin typeface="Georgia" pitchFamily="18" charset="0"/>
              </a:rPr>
              <a:t>Громко лопнула по швам.</a:t>
            </a:r>
            <a:br>
              <a:rPr lang="ru-RU" sz="2000" smtClean="0">
                <a:effectLst/>
                <a:latin typeface="Georgia" pitchFamily="18" charset="0"/>
              </a:rPr>
            </a:br>
            <a:r>
              <a:rPr lang="ru-RU" sz="2000" smtClean="0">
                <a:effectLst/>
                <a:latin typeface="Georgia" pitchFamily="18" charset="0"/>
              </a:rPr>
              <a:t>"Ба-ба-бах!" – ударил </a:t>
            </a:r>
            <a:r>
              <a:rPr lang="ru-RU" sz="2000" b="1" smtClean="0">
                <a:effectLst/>
                <a:latin typeface="Georgia" pitchFamily="18" charset="0"/>
              </a:rPr>
              <a:t>ГРОМ</a:t>
            </a:r>
            <a:r>
              <a:rPr lang="ru-RU" sz="2000" smtClean="0">
                <a:effectLst/>
                <a:latin typeface="Georgia" pitchFamily="18" charset="0"/>
              </a:rPr>
              <a:t>,</a:t>
            </a:r>
            <a:br>
              <a:rPr lang="ru-RU" sz="2000" smtClean="0">
                <a:effectLst/>
                <a:latin typeface="Georgia" pitchFamily="18" charset="0"/>
              </a:rPr>
            </a:br>
            <a:r>
              <a:rPr lang="ru-RU" sz="2000" smtClean="0">
                <a:effectLst/>
                <a:latin typeface="Georgia" pitchFamily="18" charset="0"/>
              </a:rPr>
              <a:t>И разлился дождь ведром.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effectLst/>
                <a:latin typeface="Georgia" pitchFamily="18" charset="0"/>
              </a:rPr>
              <a:t/>
            </a:r>
            <a:br>
              <a:rPr lang="ru-RU" sz="2000" smtClean="0">
                <a:effectLst/>
                <a:latin typeface="Georgia" pitchFamily="18" charset="0"/>
              </a:rPr>
            </a:br>
            <a:endParaRPr lang="ru-RU" sz="2000" smtClean="0">
              <a:effectLst/>
              <a:latin typeface="Georgia" pitchFamily="18" charset="0"/>
            </a:endParaRPr>
          </a:p>
        </p:txBody>
      </p:sp>
      <p:sp>
        <p:nvSpPr>
          <p:cNvPr id="86022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356100" y="1412875"/>
            <a:ext cx="4679950" cy="5040313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sz="2000" smtClean="0">
              <a:effectLst/>
            </a:endParaRPr>
          </a:p>
          <a:p>
            <a:pPr>
              <a:lnSpc>
                <a:spcPct val="80000"/>
              </a:lnSpc>
            </a:pPr>
            <a:r>
              <a:rPr lang="ru-RU" sz="2000" smtClean="0">
                <a:effectLst/>
                <a:latin typeface="Georgia" pitchFamily="18" charset="0"/>
              </a:rPr>
              <a:t>"Пщи-щ-щ-щ!" – а ну-ка посмотри,</a:t>
            </a:r>
            <a:br>
              <a:rPr lang="ru-RU" sz="2000" smtClean="0">
                <a:effectLst/>
                <a:latin typeface="Georgia" pitchFamily="18" charset="0"/>
              </a:rPr>
            </a:br>
            <a:r>
              <a:rPr lang="ru-RU" sz="2000" b="1" smtClean="0">
                <a:effectLst/>
                <a:latin typeface="Georgia" pitchFamily="18" charset="0"/>
              </a:rPr>
              <a:t>ДОЖДЬ</a:t>
            </a:r>
            <a:r>
              <a:rPr lang="ru-RU" sz="2000" smtClean="0">
                <a:effectLst/>
                <a:latin typeface="Georgia" pitchFamily="18" charset="0"/>
              </a:rPr>
              <a:t> пускает пузыри!</a:t>
            </a:r>
            <a:br>
              <a:rPr lang="ru-RU" sz="2000" smtClean="0">
                <a:effectLst/>
                <a:latin typeface="Georgia" pitchFamily="18" charset="0"/>
              </a:rPr>
            </a:br>
            <a:r>
              <a:rPr lang="ru-RU" sz="2000" smtClean="0">
                <a:effectLst/>
                <a:latin typeface="Georgia" pitchFamily="18" charset="0"/>
              </a:rPr>
              <a:t>Семенят они по лужам,</a:t>
            </a:r>
            <a:br>
              <a:rPr lang="ru-RU" sz="2000" smtClean="0">
                <a:effectLst/>
                <a:latin typeface="Georgia" pitchFamily="18" charset="0"/>
              </a:rPr>
            </a:br>
            <a:r>
              <a:rPr lang="ru-RU" sz="2000" smtClean="0">
                <a:effectLst/>
                <a:latin typeface="Georgia" pitchFamily="18" charset="0"/>
              </a:rPr>
              <a:t>Разрываясь изнутри.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2000" smtClean="0">
              <a:effectLst/>
              <a:latin typeface="Georgia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000" smtClean="0">
                <a:effectLst/>
                <a:latin typeface="Georgia" pitchFamily="18" charset="0"/>
              </a:rPr>
              <a:t>Тише… Тише…</a:t>
            </a:r>
            <a:br>
              <a:rPr lang="ru-RU" sz="2000" smtClean="0">
                <a:effectLst/>
                <a:latin typeface="Georgia" pitchFamily="18" charset="0"/>
              </a:rPr>
            </a:br>
            <a:r>
              <a:rPr lang="ru-RU" sz="2000" smtClean="0">
                <a:effectLst/>
                <a:latin typeface="Georgia" pitchFamily="18" charset="0"/>
              </a:rPr>
              <a:t>Ты не слышишь –</a:t>
            </a:r>
            <a:br>
              <a:rPr lang="ru-RU" sz="2000" smtClean="0">
                <a:effectLst/>
                <a:latin typeface="Georgia" pitchFamily="18" charset="0"/>
              </a:rPr>
            </a:br>
            <a:r>
              <a:rPr lang="ru-RU" sz="2000" smtClean="0">
                <a:effectLst/>
                <a:latin typeface="Georgia" pitchFamily="18" charset="0"/>
              </a:rPr>
              <a:t>Барабанит </a:t>
            </a:r>
            <a:r>
              <a:rPr lang="ru-RU" sz="2000" b="1" smtClean="0">
                <a:effectLst/>
                <a:latin typeface="Georgia" pitchFamily="18" charset="0"/>
              </a:rPr>
              <a:t>ГРАД </a:t>
            </a:r>
            <a:r>
              <a:rPr lang="ru-RU" sz="2000" smtClean="0">
                <a:effectLst/>
                <a:latin typeface="Georgia" pitchFamily="18" charset="0"/>
              </a:rPr>
              <a:t>по крыше?</a:t>
            </a:r>
            <a:br>
              <a:rPr lang="ru-RU" sz="2000" smtClean="0">
                <a:effectLst/>
                <a:latin typeface="Georgia" pitchFamily="18" charset="0"/>
              </a:rPr>
            </a:br>
            <a:r>
              <a:rPr lang="ru-RU" sz="2000" smtClean="0">
                <a:effectLst/>
                <a:latin typeface="Georgia" pitchFamily="18" charset="0"/>
              </a:rPr>
              <a:t>С неба падает вода</a:t>
            </a:r>
            <a:br>
              <a:rPr lang="ru-RU" sz="2000" smtClean="0">
                <a:effectLst/>
                <a:latin typeface="Georgia" pitchFamily="18" charset="0"/>
              </a:rPr>
            </a:br>
            <a:r>
              <a:rPr lang="ru-RU" sz="2000" smtClean="0">
                <a:effectLst/>
                <a:latin typeface="Georgia" pitchFamily="18" charset="0"/>
              </a:rPr>
              <a:t>В виде бусин изо льда:</a:t>
            </a:r>
            <a:br>
              <a:rPr lang="ru-RU" sz="2000" smtClean="0">
                <a:effectLst/>
                <a:latin typeface="Georgia" pitchFamily="18" charset="0"/>
              </a:rPr>
            </a:br>
            <a:r>
              <a:rPr lang="ru-RU" sz="2000" smtClean="0">
                <a:effectLst/>
                <a:latin typeface="Georgia" pitchFamily="18" charset="0"/>
              </a:rPr>
              <a:t>"Дук-дук-дук-дук! Дук-дук-дук!" –</a:t>
            </a:r>
            <a:br>
              <a:rPr lang="ru-RU" sz="2000" smtClean="0">
                <a:effectLst/>
                <a:latin typeface="Georgia" pitchFamily="18" charset="0"/>
              </a:rPr>
            </a:br>
            <a:r>
              <a:rPr lang="ru-RU" sz="2000" smtClean="0">
                <a:effectLst/>
                <a:latin typeface="Georgia" pitchFamily="18" charset="0"/>
              </a:rPr>
              <a:t>Разбежались все вокруг.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2000" smtClean="0">
              <a:effectLst/>
              <a:latin typeface="Georgia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000" smtClean="0">
                <a:effectLst/>
                <a:latin typeface="Georgia" pitchFamily="18" charset="0"/>
              </a:rPr>
              <a:t>Тихим утром первый </a:t>
            </a:r>
            <a:r>
              <a:rPr lang="ru-RU" sz="2000" b="1" smtClean="0">
                <a:effectLst/>
                <a:latin typeface="Georgia" pitchFamily="18" charset="0"/>
              </a:rPr>
              <a:t>СНЕГ</a:t>
            </a:r>
            <a:r>
              <a:rPr lang="ru-RU" sz="2000" smtClean="0">
                <a:effectLst/>
                <a:latin typeface="Georgia" pitchFamily="18" charset="0"/>
              </a:rPr>
              <a:t/>
            </a:r>
            <a:br>
              <a:rPr lang="ru-RU" sz="2000" smtClean="0">
                <a:effectLst/>
                <a:latin typeface="Georgia" pitchFamily="18" charset="0"/>
              </a:rPr>
            </a:br>
            <a:r>
              <a:rPr lang="ru-RU" sz="2000" smtClean="0">
                <a:effectLst/>
                <a:latin typeface="Georgia" pitchFamily="18" charset="0"/>
              </a:rPr>
              <a:t>Лёг ковром белёсым.</a:t>
            </a:r>
            <a:br>
              <a:rPr lang="ru-RU" sz="2000" smtClean="0">
                <a:effectLst/>
                <a:latin typeface="Georgia" pitchFamily="18" charset="0"/>
              </a:rPr>
            </a:br>
            <a:r>
              <a:rPr lang="ru-RU" sz="2000" smtClean="0">
                <a:effectLst/>
                <a:latin typeface="Georgia" pitchFamily="18" charset="0"/>
              </a:rPr>
              <a:t>"Хрум-хрум-хрум!" – пустились в бег</a:t>
            </a:r>
            <a:br>
              <a:rPr lang="ru-RU" sz="2000" smtClean="0">
                <a:effectLst/>
                <a:latin typeface="Georgia" pitchFamily="18" charset="0"/>
              </a:rPr>
            </a:br>
            <a:r>
              <a:rPr lang="ru-RU" sz="2000" smtClean="0">
                <a:effectLst/>
                <a:latin typeface="Georgia" pitchFamily="18" charset="0"/>
              </a:rPr>
              <a:t>Ноги и колёса.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720725"/>
          </a:xfrm>
          <a:noFill/>
          <a:ln/>
        </p:spPr>
        <p:txBody>
          <a:bodyPr/>
          <a:lstStyle/>
          <a:p>
            <a:pPr algn="ctr"/>
            <a:r>
              <a:rPr lang="ru-RU" sz="2800" smtClean="0">
                <a:effectLst/>
              </a:rPr>
              <a:t>Отгадай загадки</a:t>
            </a:r>
          </a:p>
        </p:txBody>
      </p:sp>
      <p:sp>
        <p:nvSpPr>
          <p:cNvPr id="8192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196975"/>
            <a:ext cx="4100512" cy="489585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000" smtClean="0">
                <a:effectLst/>
              </a:rPr>
              <a:t>Пушистая вата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smtClean="0">
                <a:effectLst/>
              </a:rPr>
              <a:t>Плывет куда-то.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smtClean="0">
                <a:effectLst/>
              </a:rPr>
              <a:t>Чем вата ниже,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smtClean="0">
                <a:effectLst/>
              </a:rPr>
              <a:t>Тем дождик ближе (Облака)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000" smtClean="0">
              <a:effectLst/>
            </a:endParaRPr>
          </a:p>
          <a:p>
            <a:pPr>
              <a:lnSpc>
                <a:spcPct val="90000"/>
              </a:lnSpc>
            </a:pPr>
            <a:r>
              <a:rPr lang="ru-RU" sz="2000" smtClean="0">
                <a:effectLst/>
              </a:rPr>
              <a:t>Что за звездочка такая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smtClean="0">
                <a:effectLst/>
              </a:rPr>
              <a:t>На жакете, на платке,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smtClean="0">
                <a:effectLst/>
              </a:rPr>
              <a:t>Вся сквозная, вырезная,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smtClean="0">
                <a:effectLst/>
              </a:rPr>
              <a:t>А сожмешь - вода в руке?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smtClean="0">
                <a:effectLst/>
              </a:rPr>
              <a:t>(Снежинка)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000" smtClean="0">
              <a:effectLst/>
            </a:endParaRPr>
          </a:p>
          <a:p>
            <a:pPr>
              <a:lnSpc>
                <a:spcPct val="90000"/>
              </a:lnSpc>
            </a:pPr>
            <a:r>
              <a:rPr lang="ru-RU" sz="2000" smtClean="0">
                <a:effectLst/>
              </a:rPr>
              <a:t>Гуляет в поле, да не конь,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smtClean="0">
                <a:effectLst/>
              </a:rPr>
              <a:t>Летает на воле, да не птица.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smtClean="0">
                <a:effectLst/>
              </a:rPr>
              <a:t>(Ветер)</a:t>
            </a:r>
          </a:p>
        </p:txBody>
      </p:sp>
      <p:sp>
        <p:nvSpPr>
          <p:cNvPr id="81925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4427538" y="1196975"/>
            <a:ext cx="4537075" cy="4905375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000" smtClean="0">
                <a:effectLst/>
              </a:rPr>
              <a:t>Зимой греет, весной тлеет,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smtClean="0">
                <a:effectLst/>
              </a:rPr>
              <a:t>Летом умирает, осенью оживает. (Снег)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000" smtClean="0">
              <a:effectLst/>
            </a:endParaRPr>
          </a:p>
          <a:p>
            <a:pPr>
              <a:lnSpc>
                <a:spcPct val="90000"/>
              </a:lnSpc>
            </a:pPr>
            <a:r>
              <a:rPr lang="ru-RU" sz="2000" smtClean="0">
                <a:effectLst/>
              </a:rPr>
              <a:t>Рассыпался горох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smtClean="0">
                <a:effectLst/>
              </a:rPr>
              <a:t>На семьдесят дорог,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smtClean="0">
                <a:effectLst/>
              </a:rPr>
              <a:t>Никто его не подберет: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smtClean="0">
                <a:effectLst/>
              </a:rPr>
              <a:t>Ни царь, ни царица,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smtClean="0">
                <a:effectLst/>
              </a:rPr>
              <a:t>Ни красна девица (Град)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000" smtClean="0">
              <a:effectLst/>
            </a:endParaRPr>
          </a:p>
          <a:p>
            <a:pPr>
              <a:lnSpc>
                <a:spcPct val="90000"/>
              </a:lnSpc>
            </a:pPr>
            <a:r>
              <a:rPr lang="ru-RU" sz="2000" smtClean="0">
                <a:effectLst/>
              </a:rPr>
              <a:t>Громко стучит,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smtClean="0">
                <a:effectLst/>
              </a:rPr>
              <a:t>Звонко кричит,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smtClean="0">
                <a:effectLst/>
              </a:rPr>
              <a:t>А что говорит,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smtClean="0">
                <a:effectLst/>
              </a:rPr>
              <a:t>Никому не понять,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smtClean="0">
                <a:effectLst/>
              </a:rPr>
              <a:t>И мудрецам не узнать (Гром)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9850"/>
          </a:xfrm>
          <a:noFill/>
          <a:ln/>
        </p:spPr>
        <p:txBody>
          <a:bodyPr/>
          <a:lstStyle/>
          <a:p>
            <a:endParaRPr lang="ru-RU" sz="4000" smtClean="0">
              <a:effectLst/>
            </a:endParaRP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476250"/>
            <a:ext cx="3744912" cy="5543550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smtClean="0">
                <a:effectLst/>
              </a:rPr>
              <a:t>Старик у ворот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>
                <a:effectLst/>
              </a:rPr>
              <a:t>Тепло уволок,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>
                <a:effectLst/>
              </a:rPr>
              <a:t>Сам не бежит,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>
                <a:effectLst/>
              </a:rPr>
              <a:t>А стоять не велит (Мороз)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2000" smtClean="0">
              <a:effectLst/>
            </a:endParaRPr>
          </a:p>
          <a:p>
            <a:pPr>
              <a:lnSpc>
                <a:spcPct val="80000"/>
              </a:lnSpc>
            </a:pPr>
            <a:r>
              <a:rPr lang="ru-RU" sz="2000" smtClean="0">
                <a:effectLst/>
              </a:rPr>
              <a:t>Молоко над речкой плыло,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>
                <a:effectLst/>
              </a:rPr>
              <a:t>Ничего не видно было.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>
                <a:effectLst/>
              </a:rPr>
              <a:t>Растворилось молоко -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>
                <a:effectLst/>
              </a:rPr>
              <a:t>Стало видно далеко (Туман)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2000" smtClean="0">
              <a:effectLst/>
            </a:endParaRPr>
          </a:p>
          <a:p>
            <a:pPr>
              <a:lnSpc>
                <a:spcPct val="80000"/>
              </a:lnSpc>
            </a:pPr>
            <a:r>
              <a:rPr lang="ru-RU" sz="2000" smtClean="0">
                <a:effectLst/>
              </a:rPr>
              <a:t>На минуту в землю врос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>
                <a:effectLst/>
              </a:rPr>
              <a:t>Разноцветный чудо-мост.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>
                <a:effectLst/>
              </a:rPr>
              <a:t>Чудо-мастер смастерил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>
                <a:effectLst/>
              </a:rPr>
              <a:t>Мост высокий без перил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>
                <a:effectLst/>
              </a:rPr>
              <a:t>(Радуга)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2000" smtClean="0">
              <a:effectLst/>
            </a:endParaRPr>
          </a:p>
          <a:p>
            <a:pPr>
              <a:lnSpc>
                <a:spcPct val="80000"/>
              </a:lnSpc>
            </a:pPr>
            <a:r>
              <a:rPr lang="ru-RU" sz="2000" smtClean="0">
                <a:effectLst/>
              </a:rPr>
              <a:t>Раскаленная стрела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>
                <a:effectLst/>
              </a:rPr>
              <a:t>Дуб свалила у села (Молния)</a:t>
            </a:r>
          </a:p>
        </p:txBody>
      </p:sp>
      <p:sp>
        <p:nvSpPr>
          <p:cNvPr id="83974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211638" y="476250"/>
            <a:ext cx="4470400" cy="6121400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b="1" i="1" smtClean="0">
                <a:effectLst/>
              </a:rPr>
              <a:t>Физкультминутка «Ветер»</a:t>
            </a:r>
            <a:endParaRPr lang="ru-RU" sz="2000" smtClean="0">
              <a:effectLst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>
                <a:effectLst/>
              </a:rPr>
              <a:t/>
            </a:r>
            <a:br>
              <a:rPr lang="ru-RU" sz="2000" smtClean="0">
                <a:effectLst/>
              </a:rPr>
            </a:br>
            <a:r>
              <a:rPr lang="ru-RU" sz="2000" smtClean="0">
                <a:effectLst/>
              </a:rPr>
              <a:t>Ветер веет над лесами, </a:t>
            </a:r>
            <a:r>
              <a:rPr lang="ru-RU" sz="2000" i="1" smtClean="0">
                <a:effectLst/>
              </a:rPr>
              <a:t>(Повороты туловища вправо-влево)</a:t>
            </a:r>
            <a:r>
              <a:rPr lang="ru-RU" sz="2000" smtClean="0">
                <a:effectLst/>
              </a:rPr>
              <a:t> </a:t>
            </a:r>
            <a:br>
              <a:rPr lang="ru-RU" sz="2000" smtClean="0">
                <a:effectLst/>
              </a:rPr>
            </a:br>
            <a:r>
              <a:rPr lang="ru-RU" sz="2000" smtClean="0">
                <a:effectLst/>
              </a:rPr>
              <a:t>Ветер веет над полями, </a:t>
            </a:r>
            <a:r>
              <a:rPr lang="ru-RU" sz="2000" i="1" smtClean="0">
                <a:effectLst/>
              </a:rPr>
              <a:t>(Наклоны туловища вправо-влево)</a:t>
            </a:r>
            <a:r>
              <a:rPr lang="ru-RU" sz="2000" smtClean="0">
                <a:effectLst/>
              </a:rPr>
              <a:t/>
            </a:r>
            <a:br>
              <a:rPr lang="ru-RU" sz="2000" smtClean="0">
                <a:effectLst/>
              </a:rPr>
            </a:br>
            <a:r>
              <a:rPr lang="ru-RU" sz="2000" smtClean="0">
                <a:effectLst/>
              </a:rPr>
              <a:t>И качается трава. </a:t>
            </a:r>
            <a:r>
              <a:rPr lang="ru-RU" sz="2000" i="1" smtClean="0">
                <a:effectLst/>
              </a:rPr>
              <a:t>(Плавно покачать руками над головой)</a:t>
            </a:r>
            <a:r>
              <a:rPr lang="ru-RU" sz="2000" smtClean="0">
                <a:effectLst/>
              </a:rPr>
              <a:t> </a:t>
            </a:r>
            <a:br>
              <a:rPr lang="ru-RU" sz="2000" smtClean="0">
                <a:effectLst/>
              </a:rPr>
            </a:br>
            <a:r>
              <a:rPr lang="ru-RU" sz="2000" smtClean="0">
                <a:effectLst/>
              </a:rPr>
              <a:t>Облако плывет над нами, </a:t>
            </a:r>
            <a:br>
              <a:rPr lang="ru-RU" sz="2000" smtClean="0">
                <a:effectLst/>
              </a:rPr>
            </a:br>
            <a:r>
              <a:rPr lang="ru-RU" sz="2000" smtClean="0">
                <a:effectLst/>
              </a:rPr>
              <a:t>Словно белая гора. </a:t>
            </a:r>
            <a:r>
              <a:rPr lang="ru-RU" sz="2000" i="1" smtClean="0">
                <a:effectLst/>
              </a:rPr>
              <a:t>(Потягивания — руки вверх)</a:t>
            </a:r>
            <a:r>
              <a:rPr lang="ru-RU" sz="2000" smtClean="0">
                <a:effectLst/>
              </a:rPr>
              <a:t> </a:t>
            </a:r>
            <a:br>
              <a:rPr lang="ru-RU" sz="2000" smtClean="0">
                <a:effectLst/>
              </a:rPr>
            </a:br>
            <a:r>
              <a:rPr lang="ru-RU" sz="2000" smtClean="0">
                <a:effectLst/>
              </a:rPr>
              <a:t>Ветер пыль над полем носит. </a:t>
            </a:r>
            <a:r>
              <a:rPr lang="ru-RU" sz="2000" i="1" smtClean="0">
                <a:effectLst/>
              </a:rPr>
              <a:t>(Вращательные движения кистями рук)</a:t>
            </a:r>
            <a:r>
              <a:rPr lang="ru-RU" sz="2000" smtClean="0">
                <a:effectLst/>
              </a:rPr>
              <a:t/>
            </a:r>
            <a:br>
              <a:rPr lang="ru-RU" sz="2000" smtClean="0">
                <a:effectLst/>
              </a:rPr>
            </a:br>
            <a:r>
              <a:rPr lang="ru-RU" sz="2000" smtClean="0">
                <a:effectLst/>
              </a:rPr>
              <a:t>Наклоняются колосья — </a:t>
            </a:r>
            <a:br>
              <a:rPr lang="ru-RU" sz="2000" smtClean="0">
                <a:effectLst/>
              </a:rPr>
            </a:br>
            <a:r>
              <a:rPr lang="ru-RU" sz="2000" smtClean="0">
                <a:effectLst/>
              </a:rPr>
              <a:t>Вправо-влево, взад-вперёд, </a:t>
            </a:r>
            <a:br>
              <a:rPr lang="ru-RU" sz="2000" smtClean="0">
                <a:effectLst/>
              </a:rPr>
            </a:br>
            <a:r>
              <a:rPr lang="ru-RU" sz="2000" smtClean="0">
                <a:effectLst/>
              </a:rPr>
              <a:t>А потом наоборот. </a:t>
            </a:r>
            <a:r>
              <a:rPr lang="ru-RU" sz="2000" i="1" smtClean="0">
                <a:effectLst/>
              </a:rPr>
              <a:t>(Наклоны вправо-влево, вперёд-назад)</a:t>
            </a:r>
            <a:r>
              <a:rPr lang="ru-RU" sz="2000" smtClean="0">
                <a:effectLst/>
              </a:rPr>
              <a:t> 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8" descr="1686699853_kartin-papik-pro-p-kartinki-na-temu-yavleniya-prirodi-5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Picture 4" descr="1686693108_kartin-papik-pro-p-kartinki-yavleniya-prirodi-risunok-6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3" name="Picture 4" descr="1686693096_kartin-papik-pro-p-kartinki-yavleniya-prirodi-risunok-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0" y="0"/>
            <a:ext cx="5832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4" descr="1686699851_kartin-papik-pro-p-kartinki-na-temu-yavleniya-prirodi-4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4" descr="1686699853_kartin-papik-pro-p-kartinki-na-temu-yavleniya-prirodi-5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83661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smtClean="0"/>
              <a:t>Радуга</a:t>
            </a:r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125538"/>
            <a:ext cx="4495800" cy="5616575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ru-RU" sz="2000" smtClean="0"/>
              <a:t>Радуга представляет собой большую разноцветную дугу, видимую на фоне облака, из которого выпадает дождь, причем облако находится в стороне, противоположной Солнцу (Луне). Когда солнце светит в дождливый день, солнечный свет преломляется через капли воды в небе, разбивая цвета и создавая спектр света — красный, оранжевый, желтый, зеленый, синий, синий и фиолетовый. </a:t>
            </a:r>
          </a:p>
          <a:p>
            <a:pPr>
              <a:lnSpc>
                <a:spcPct val="90000"/>
              </a:lnSpc>
              <a:defRPr/>
            </a:pPr>
            <a:r>
              <a:rPr lang="ru-RU" sz="2000" smtClean="0"/>
              <a:t>!!! Вы можете показать детям то же самое (даже в день без радуги), используя простую призму.</a:t>
            </a:r>
          </a:p>
        </p:txBody>
      </p:sp>
      <p:sp>
        <p:nvSpPr>
          <p:cNvPr id="24579" name="AutoShape 9" descr="Радуга после дождя - картинки и фото (45 шт)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80" name="AutoShape 11" descr="Радуга после дождя (48 шт): картинки и фото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4581" name="Picture 12" descr="imagesРадуг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7538" y="1341438"/>
            <a:ext cx="4716462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Океан">
  <a:themeElements>
    <a:clrScheme name="Океан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Океан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кеан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938</TotalTime>
  <Words>1472</Words>
  <Application>Microsoft Office PowerPoint</Application>
  <PresentationFormat>Экран (4:3)</PresentationFormat>
  <Paragraphs>126</Paragraphs>
  <Slides>61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61</vt:i4>
      </vt:variant>
    </vt:vector>
  </HeadingPairs>
  <TitlesOfParts>
    <vt:vector size="70" baseType="lpstr">
      <vt:lpstr>Tahoma</vt:lpstr>
      <vt:lpstr>Arial</vt:lpstr>
      <vt:lpstr>Wingdings</vt:lpstr>
      <vt:lpstr>Calibri</vt:lpstr>
      <vt:lpstr>Blackadder ITC</vt:lpstr>
      <vt:lpstr>Mongolian Baiti</vt:lpstr>
      <vt:lpstr>Georgia</vt:lpstr>
      <vt:lpstr>Океан</vt:lpstr>
      <vt:lpstr>Океан</vt:lpstr>
      <vt:lpstr>Природные явления</vt:lpstr>
      <vt:lpstr>Слайд 2</vt:lpstr>
      <vt:lpstr>Слайд 3</vt:lpstr>
      <vt:lpstr>Роса</vt:lpstr>
      <vt:lpstr>    Северное сияние   </vt:lpstr>
      <vt:lpstr>Слайд 6</vt:lpstr>
      <vt:lpstr>Слайд 7</vt:lpstr>
      <vt:lpstr>Слайд 8</vt:lpstr>
      <vt:lpstr>Радуга</vt:lpstr>
      <vt:lpstr>Слайд 10</vt:lpstr>
      <vt:lpstr>Туман — это облако у поверхности земли. Когда облако находится совсем близко от земли или моря, мы называем его «туман». При низкой температуре окружающего воздуха и безветренной погоде это облако может «застывать» на месте или передвигаться вместе с ветром. </vt:lpstr>
      <vt:lpstr>Слайд 12</vt:lpstr>
      <vt:lpstr>Слайд 13</vt:lpstr>
      <vt:lpstr>Слайд 14</vt:lpstr>
      <vt:lpstr>Слайд 15</vt:lpstr>
      <vt:lpstr>Цунами – это огромные морские волны, возникающие чаще всего в результате сильного подводного землетрясения, извержения вулкана, подводного взрыва или оползня.</vt:lpstr>
      <vt:lpstr>Торнадо</vt:lpstr>
      <vt:lpstr>Река</vt:lpstr>
      <vt:lpstr>Слайд 19</vt:lpstr>
      <vt:lpstr>Слайд 20</vt:lpstr>
      <vt:lpstr>Слайд 21</vt:lpstr>
      <vt:lpstr>Слайд 22</vt:lpstr>
      <vt:lpstr>Солнечное затмение</vt:lpstr>
      <vt:lpstr>Слайд 24</vt:lpstr>
      <vt:lpstr>Слайд 25</vt:lpstr>
      <vt:lpstr>Иней</vt:lpstr>
      <vt:lpstr>Изморозь</vt:lpstr>
      <vt:lpstr>Слайд 28</vt:lpstr>
      <vt:lpstr>Ураган – это атмосферный вихрь больших размеров со скоростью ветра до 120 км/ч, а в приземном слое – до 200 км/ч. </vt:lpstr>
      <vt:lpstr>Слайд 30</vt:lpstr>
      <vt:lpstr>Слайд 31</vt:lpstr>
      <vt:lpstr>Град – это ледяные частицы, выпадающие из облаков в летнее время года, состоящие из прозрачных и мутных слоев льда. Град выпадает из кучево-дождевых облаков при грозах и, как правило, вместе с ливневым дождем.</vt:lpstr>
      <vt:lpstr>Дождь</vt:lpstr>
      <vt:lpstr>Слайд 34</vt:lpstr>
      <vt:lpstr>Слайд 35</vt:lpstr>
      <vt:lpstr>Штиль</vt:lpstr>
      <vt:lpstr>Шторм</vt:lpstr>
      <vt:lpstr>Слайд 38</vt:lpstr>
      <vt:lpstr>Природные явления в разные времена года</vt:lpstr>
      <vt:lpstr>Слайд 40</vt:lpstr>
      <vt:lpstr>Слайд 41</vt:lpstr>
      <vt:lpstr>Слайд 42</vt:lpstr>
      <vt:lpstr>Летние природные явления</vt:lpstr>
      <vt:lpstr>Расскажите, что происходит в природе летом? </vt:lpstr>
      <vt:lpstr>Слайд 45</vt:lpstr>
      <vt:lpstr>Опишите, какие явления природы мы наблюдаем в осенние месяцы. Объясните, что такое листопад?</vt:lpstr>
      <vt:lpstr>Слайд 47</vt:lpstr>
      <vt:lpstr>Слайд 48</vt:lpstr>
      <vt:lpstr>Смена времени суток</vt:lpstr>
      <vt:lpstr>Слайд 50</vt:lpstr>
      <vt:lpstr>Слайд 51</vt:lpstr>
      <vt:lpstr>Слайд 52</vt:lpstr>
      <vt:lpstr>Слайд 53</vt:lpstr>
      <vt:lpstr>Слайд 54</vt:lpstr>
      <vt:lpstr>Луна. Полная луна. Лунная дорожка.</vt:lpstr>
      <vt:lpstr>Слайд 56</vt:lpstr>
      <vt:lpstr>Слайд 57</vt:lpstr>
      <vt:lpstr>Отгадай загадки</vt:lpstr>
      <vt:lpstr>Слайд 59</vt:lpstr>
      <vt:lpstr>Слайд 60</vt:lpstr>
      <vt:lpstr>Слайд 61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ВЕЛИКИЕ КОСМОНАВТЫ</dc:title>
  <dc:creator>школа</dc:creator>
  <cp:lastModifiedBy>Наташа</cp:lastModifiedBy>
  <cp:revision>35</cp:revision>
  <dcterms:created xsi:type="dcterms:W3CDTF">2017-04-11T22:36:53Z</dcterms:created>
  <dcterms:modified xsi:type="dcterms:W3CDTF">2025-02-20T17:03:05Z</dcterms:modified>
</cp:coreProperties>
</file>