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45" r:id="rId3"/>
    <p:sldId id="257" r:id="rId4"/>
    <p:sldId id="274" r:id="rId5"/>
    <p:sldId id="275" r:id="rId6"/>
    <p:sldId id="276" r:id="rId7"/>
    <p:sldId id="330" r:id="rId8"/>
    <p:sldId id="329" r:id="rId9"/>
    <p:sldId id="277" r:id="rId10"/>
    <p:sldId id="323" r:id="rId11"/>
    <p:sldId id="278" r:id="rId12"/>
    <p:sldId id="258" r:id="rId13"/>
    <p:sldId id="286" r:id="rId14"/>
    <p:sldId id="342" r:id="rId15"/>
    <p:sldId id="343" r:id="rId16"/>
    <p:sldId id="344" r:id="rId17"/>
    <p:sldId id="297" r:id="rId18"/>
    <p:sldId id="310" r:id="rId19"/>
    <p:sldId id="315" r:id="rId20"/>
    <p:sldId id="316" r:id="rId21"/>
    <p:sldId id="288" r:id="rId22"/>
    <p:sldId id="271" r:id="rId23"/>
    <p:sldId id="324" r:id="rId24"/>
    <p:sldId id="325" r:id="rId25"/>
    <p:sldId id="285" r:id="rId26"/>
    <p:sldId id="326" r:id="rId27"/>
    <p:sldId id="332" r:id="rId28"/>
    <p:sldId id="281" r:id="rId29"/>
    <p:sldId id="289" r:id="rId30"/>
    <p:sldId id="272" r:id="rId31"/>
    <p:sldId id="290" r:id="rId32"/>
    <p:sldId id="291" r:id="rId33"/>
    <p:sldId id="292" r:id="rId34"/>
    <p:sldId id="294" r:id="rId35"/>
    <p:sldId id="273" r:id="rId36"/>
    <p:sldId id="280" r:id="rId37"/>
    <p:sldId id="317" r:id="rId38"/>
    <p:sldId id="301" r:id="rId39"/>
    <p:sldId id="302" r:id="rId40"/>
    <p:sldId id="306" r:id="rId41"/>
    <p:sldId id="307" r:id="rId42"/>
    <p:sldId id="308" r:id="rId43"/>
    <p:sldId id="322" r:id="rId44"/>
    <p:sldId id="336" r:id="rId45"/>
    <p:sldId id="333" r:id="rId46"/>
    <p:sldId id="334" r:id="rId47"/>
    <p:sldId id="304" r:id="rId48"/>
    <p:sldId id="309" r:id="rId49"/>
    <p:sldId id="337" r:id="rId50"/>
    <p:sldId id="311" r:id="rId51"/>
    <p:sldId id="312" r:id="rId52"/>
    <p:sldId id="313" r:id="rId53"/>
    <p:sldId id="338" r:id="rId54"/>
    <p:sldId id="320" r:id="rId55"/>
    <p:sldId id="339" r:id="rId56"/>
    <p:sldId id="340" r:id="rId57"/>
    <p:sldId id="348" r:id="rId58"/>
    <p:sldId id="346" r:id="rId59"/>
    <p:sldId id="347" r:id="rId60"/>
    <p:sldId id="295" r:id="rId61"/>
    <p:sldId id="279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1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E025-A0BC-4783-8243-1CCC4B11D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686F-3C04-4DC4-BAAD-18E9E645D138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A7F13-5E03-4D6E-AC78-76BE641A9857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F7747-F535-4B31-AEC2-A6A2D5AE0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84545-155B-420A-BDF3-0BA9F509F93D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1F930-F943-4078-8445-0F5461E1A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7275-C9CB-4051-8ECE-846D92E75330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79D40-8EE1-49C4-9ADB-5B8FA538E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05D1-8FB7-4D76-BDFA-4E225F53BD7E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2864-10A5-4A4E-B12B-919736EE2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FA01-F0E6-49D6-B515-33CFAAF7BA04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2362-F9D9-4D51-A056-64354DB14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4541-7582-4405-B363-2A7B340BF164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65DF7-DC55-4242-B5E6-B0643D714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EF832-6F01-49F4-B86D-865845E2CE11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DC2B-E6D2-4182-A4C9-175B98501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8A4F8-E42C-4C78-8C1E-AAB4FDEAA01C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57B1-3DA2-4E28-B398-880CA43C5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3284B-E109-4EC1-9D62-470C6770B1DA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3D76F-9C14-4776-A174-7EDCC1F8F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BF67B-7439-4E4C-90B7-34D1FBFC1DB0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7CBAF-CFA3-4E58-B618-F77EEA837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B1CF3-E3B0-4D5B-AC79-76AF280307E0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AFF8A-A88E-41B8-92DC-76167108F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1138-3D42-4971-A6A2-77ED840AC321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9857-00EF-41E5-A5B6-2CB84B622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F7C2F-1909-4D3C-A7BD-DDC566D7A469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A2974-5D16-473F-BFE0-FE3261B03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8C42F-F0D5-41DC-8AC5-E842D2DE0EE6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50974-5679-4080-A581-AB6652283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D1A9B15-FA31-4791-A659-B282CAF613CF}" type="datetimeFigureOut">
              <a:rPr lang="ru-RU"/>
              <a:pPr>
                <a:defRPr/>
              </a:pPr>
              <a:t>20.02.2025</a:t>
            </a:fld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E16DBC3-F51B-4B06-B1B0-0EB0D5932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smtClean="0">
                <a:solidFill>
                  <a:srgbClr val="FF0000"/>
                </a:solidFill>
                <a:latin typeface="Blackadder ITC" pitchFamily="82" charset="0"/>
              </a:rPr>
              <a:t>Природные явления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333375"/>
            <a:ext cx="8964612" cy="1582738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2800">
                <a:latin typeface="Mongolian Baiti" pitchFamily="66" charset="0"/>
              </a:rPr>
              <a:t>Для детей старшего дошкольного возраста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800">
                <a:latin typeface="Mongolian Baiti" pitchFamily="66" charset="0"/>
              </a:rPr>
              <a:t>Подготовила Малахова С.В.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751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8820150" cy="661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9144000" cy="1384300"/>
          </a:xfrm>
          <a:noFill/>
        </p:spPr>
        <p:txBody>
          <a:bodyPr/>
          <a:lstStyle/>
          <a:p>
            <a:r>
              <a:rPr lang="ru-RU" sz="2400" smtClean="0">
                <a:effectLst/>
              </a:rPr>
              <a:t>Туман</a:t>
            </a:r>
            <a:r>
              <a:rPr lang="ru-RU" sz="2000" smtClean="0">
                <a:effectLst/>
              </a:rPr>
              <a:t> — это облако у поверхности земли. Когда облако находится совсем близко от земли или моря, мы называем его «туман». При низкой температуре окружающего воздуха и безветренной погоде это облако может «застывать» на месте или передвигаться вместе с ветром.</a:t>
            </a:r>
            <a:br>
              <a:rPr lang="ru-RU" sz="2000" smtClean="0">
                <a:effectLst/>
              </a:rPr>
            </a:br>
            <a:endParaRPr lang="ru-RU" sz="2000" smtClean="0">
              <a:effectLst/>
            </a:endParaRPr>
          </a:p>
        </p:txBody>
      </p:sp>
      <p:pic>
        <p:nvPicPr>
          <p:cNvPr id="26626" name="Picture 7" descr="1686693108_kartin-papik-pro-p-kartinki-yavleniya-prirodi-risunok-60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57338"/>
            <a:ext cx="7416800" cy="53006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785225" cy="115888"/>
          </a:xfrm>
        </p:spPr>
        <p:txBody>
          <a:bodyPr/>
          <a:lstStyle/>
          <a:p>
            <a:pPr eaLnBrk="1" hangingPunct="1">
              <a:defRPr/>
            </a:pPr>
            <a:endParaRPr lang="ru-RU" sz="4000"/>
          </a:p>
        </p:txBody>
      </p:sp>
      <p:sp>
        <p:nvSpPr>
          <p:cNvPr id="15363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3438" y="2333625"/>
            <a:ext cx="4038600" cy="873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/>
              <a:t>	</a:t>
            </a:r>
          </a:p>
        </p:txBody>
      </p:sp>
      <p:pic>
        <p:nvPicPr>
          <p:cNvPr id="27651" name="Picture 6" descr="1686699844_kartin-papik-pro-p-kartinki-na-temu-yavleniya-prirodi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69850"/>
          </a:xfrm>
          <a:noFill/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6613"/>
            <a:ext cx="4140200" cy="5688012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000" smtClean="0">
                <a:effectLst/>
              </a:rPr>
              <a:t>Вулкан — это отверстие в земной коре, через которое на поверхность могут выходить расплавленные породы (лава), пепел, горячие газы, пары и обломки горных пород. Со временем образуется возвышенность (чаще всего гора конусообразной формы), возникающая над каналами и трещинами в земной коре. Кратер вулкана - чашеобразное углубление на плоской вершине вулкана. Во время извержения вулкана лава и другие обломки могут течь со скоростью до 150. км в час, разрушая все на своем пути. </a:t>
            </a:r>
          </a:p>
          <a:p>
            <a:pPr>
              <a:lnSpc>
                <a:spcPct val="90000"/>
              </a:lnSpc>
            </a:pPr>
            <a:endParaRPr lang="ru-RU" sz="2000" smtClean="0">
              <a:effectLst/>
            </a:endParaRPr>
          </a:p>
        </p:txBody>
      </p:sp>
      <p:pic>
        <p:nvPicPr>
          <p:cNvPr id="28675" name="Picture 6" descr="182cb0f3ab812a6306b7201427c3701d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60350"/>
            <a:ext cx="4249737" cy="64817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5888"/>
          </a:xfrm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449263"/>
            <a:ext cx="3851275" cy="640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smtClean="0">
                <a:effectLst/>
              </a:rPr>
              <a:t>Землетрясение</a:t>
            </a:r>
            <a:r>
              <a:rPr lang="ru-RU" sz="2000" smtClean="0">
                <a:effectLst/>
              </a:rPr>
              <a:t> – это подземные толчки и колебания земной поверхности, возникающие в следствие внезапных смещений и разрывов в земной коре.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Представь себе, что земная кора – это многослойный бутерброд, который состоит из огромных плит. Этим плитам свойственно медленно двигаться, но в тех местах, где они задевают друг друга, давление в недрах Земли нарастает и тонкая земная кора сотрясается и ломается – происходит землетрясение.</a:t>
            </a:r>
          </a:p>
        </p:txBody>
      </p:sp>
      <p:pic>
        <p:nvPicPr>
          <p:cNvPr id="29699" name="Picture 7" descr="вулкан и землетрясение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0"/>
            <a:ext cx="54356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2713"/>
          </a:xfrm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3072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4495800" cy="6265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Слабые землетрясения происходят постоянно, но мы их не замечаем, а сильные – менее часто, но урон от них может быть очень тяжелым.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Мощные землетрясения часто становятся для людей катастрофой: разрушенные здания, сломанные мосты и дороги, повреждённые водопроводы и линии электропередач. Многие семьи остаются без крова над головой, погибают люди и животные. Землетрясения занимают первое место в ряду стихийных бедствий по человеческим жертвам и ущербу. На океанских побережьях землетрясения часто становятся причиной цунами. </a:t>
            </a:r>
          </a:p>
        </p:txBody>
      </p:sp>
      <p:pic>
        <p:nvPicPr>
          <p:cNvPr id="30723" name="Picture 11" descr="землетряс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476250"/>
            <a:ext cx="4038600" cy="3052763"/>
          </a:xfrm>
        </p:spPr>
      </p:pic>
      <p:pic>
        <p:nvPicPr>
          <p:cNvPr id="30724" name="Picture 13" descr="images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16338"/>
            <a:ext cx="4032250" cy="30257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effectLst/>
              </a:rPr>
              <a:t>Цунами – </a:t>
            </a:r>
            <a:r>
              <a:rPr lang="ru-RU" sz="2400" smtClean="0">
                <a:effectLst/>
              </a:rPr>
              <a:t>это огромные морские волны, возникающие чаще всего в результате сильного подводного землетрясения, извержения вулкана, подводного взрыва или оползня.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3563938" cy="4837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Эти волны могут перемещаться по океану со скоростью до 800 км в час, и по мере повышения уровня воды это может привести к мощным и стремительным наводнениям и сильным разрушениям.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Большинство волн цунами очень велики по весу и высоте и в основном происходят на береговой линии, вызывая страшные разрушения, гибель животных и людей</a:t>
            </a:r>
          </a:p>
        </p:txBody>
      </p:sp>
      <p:pic>
        <p:nvPicPr>
          <p:cNvPr id="31747" name="Picture 6" descr="цунами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1916113"/>
            <a:ext cx="5364162" cy="4826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golian Baiti" pitchFamily="66" charset="0"/>
              </a:rPr>
              <a:t>Торнадо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385127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Торнадо похоже на столб из вихря. Его ещё</a:t>
            </a:r>
            <a:r>
              <a:rPr lang="ru-RU" sz="2000" smtClean="0"/>
              <a:t> </a:t>
            </a:r>
            <a:r>
              <a:rPr 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golian Baiti" pitchFamily="66" charset="0"/>
              </a:rPr>
              <a:t>называют смерчем. Сначала в небе можно увидеть грозовое облако. Воздух становится жарким, но при этом поднимается ветер, и резко становится прохладно. Из тёмных холодных туч к земле спускается столб. Он быстро двигается и похож на воронку. Слышно сильный рёв ветра. Воронка затягивает людей и животных. Они могут погибнуть.</a:t>
            </a:r>
          </a:p>
        </p:txBody>
      </p:sp>
      <p:pic>
        <p:nvPicPr>
          <p:cNvPr id="32771" name="Picture 8" descr="1686699849_kartin-papik-pro-p-kartinki-na-temu-yavleniya-prirodi-2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125538"/>
            <a:ext cx="5111750" cy="55435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latin typeface="Mongolian Baiti" pitchFamily="66" charset="0"/>
              </a:rPr>
              <a:t>Река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3795" name="Picture 4" descr="a9990a4ac28ca198badee3e8f88fc8d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88913"/>
            <a:ext cx="6513513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d3296033c78ec97e2f2edc3160b34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5256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850"/>
          </a:xfrm>
          <a:noFill/>
          <a:ln/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80400" cy="5689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Georgia" pitchFamily="18" charset="0"/>
              </a:rPr>
              <a:t>Природное явление — это наблюдаемые события, которые не являются результатом деятельности человека. Обычно подразумевается, что рассматриваемое природное явление может нанести ущерб людям, человеческим сооружениям или деятельности человека. Циклоны, молнии и землетрясения — это катастрофические природные явления. Но также мы можем наблюдать штиль на море, затмение солнца, лунный цикл, северное сияние – это тоже природные явления.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Georgia" pitchFamily="18" charset="0"/>
              </a:rPr>
              <a:t>Явления природы — это изменения, происходящие в природе. Многие изменения в природе связаны со сменой времён года. Времена года часто называют сезонами, поэтому связанные с ними изменения в природе называют сезонными явлениями. Для каждого сезона характерны свои природные явления.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Georgia" pitchFamily="18" charset="0"/>
              </a:rPr>
              <a:t>К погодным явлениям относят грозы, туманы, ураганы, смерчи, наводнения, снегопады, радугу и многое другое.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Georgia" pitchFamily="18" charset="0"/>
              </a:rPr>
              <a:t>Живая природа — это всё, что отличается способностью расти, дышать, питаться и развиваться.  Человек, животные и растения — это объекты живой природы. К объектам неживой природы относятся воздух, вода, камни, почва, звёзды, Солнце. Живые существа связаны с объектами неживой природы, не могут без них жить и подвержены влиянию тех изменений, которые происходят в неживой природе.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dd80e4992612067d32c693eae256f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5256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937c36dcbff0a59bd2029b2ac3fd70a6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329238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1686699847_kartin-papik-pro-p-kartinki-na-temu-yavleniya-prirodi-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algn="ctr"/>
            <a:r>
              <a:rPr lang="ru-RU" sz="3600" smtClean="0">
                <a:effectLst/>
              </a:rPr>
              <a:t>Солнечное затмение</a:t>
            </a:r>
          </a:p>
        </p:txBody>
      </p:sp>
      <p:sp>
        <p:nvSpPr>
          <p:cNvPr id="3891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229600" cy="2735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Солнечное затмение происходит, когда Луна проходит между Землей и Солнцем. Луна расположена ближе к Земле, чем Солнце, и в тоже время ее диаметр меньше диаметра Солнца. Поэтому видимые размеры Земли и Солнца почти одинаковые, и Луна может закрыть собою Солнце. Это всегда происходит в момент новолуния, но не каждое новолуние происходит солнечное затмение. </a:t>
            </a:r>
          </a:p>
        </p:txBody>
      </p:sp>
      <p:sp>
        <p:nvSpPr>
          <p:cNvPr id="38915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2339975" y="4005263"/>
            <a:ext cx="4679950" cy="1981200"/>
          </a:xfrm>
        </p:spPr>
        <p:txBody>
          <a:bodyPr/>
          <a:lstStyle/>
          <a:p>
            <a:endParaRPr lang="ru-RU" sz="2800" smtClean="0">
              <a:effectLst/>
            </a:endParaRPr>
          </a:p>
        </p:txBody>
      </p:sp>
      <p:pic>
        <p:nvPicPr>
          <p:cNvPr id="38916" name="Picture 11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500438"/>
            <a:ext cx="50403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8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67a61716a99e6742b5351a26924e14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40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ru-RU" smtClean="0">
                <a:effectLst/>
              </a:rPr>
              <a:t>Иней</a:t>
            </a:r>
          </a:p>
        </p:txBody>
      </p:sp>
      <p:sp>
        <p:nvSpPr>
          <p:cNvPr id="4198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3924300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Иней — это один из видов твёрдых атмосферных осадков, который многие считают одним из самых красивых за всю зиму. Мелкие кристаллики льда сначала покрывают поверхность тонким слоем, а затем наращивают его при подходящей погоде. Водяной пар, который содержится в воздухе, резко охлаждается, когда соприкасается с холодными поверхностями. Иней образуется на деревянных скамейках, листве деревьев, открытой почве или стёклах. 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4221163"/>
            <a:ext cx="4495800" cy="2447925"/>
          </a:xfrm>
        </p:spPr>
        <p:txBody>
          <a:bodyPr/>
          <a:lstStyle/>
          <a:p>
            <a:r>
              <a:rPr lang="ru-RU" sz="2000" smtClean="0">
                <a:effectLst/>
              </a:rPr>
              <a:t>Если при этом дует небольшой ветер, который приносит больше водяного пара, то иней растёт. Сильный же ветер, наоборот, препятствует процессу и разрушает кристаллы.</a:t>
            </a:r>
          </a:p>
          <a:p>
            <a:endParaRPr lang="ru-RU" sz="2000" smtClean="0">
              <a:effectLst/>
            </a:endParaRPr>
          </a:p>
        </p:txBody>
      </p:sp>
      <p:pic>
        <p:nvPicPr>
          <p:cNvPr id="41988" name="Picture 8" descr="листья в инее – Google Пои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8913"/>
            <a:ext cx="49323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20775"/>
          </a:xfrm>
        </p:spPr>
        <p:txBody>
          <a:bodyPr/>
          <a:lstStyle/>
          <a:p>
            <a:r>
              <a:rPr lang="ru-RU" smtClean="0">
                <a:effectLst/>
              </a:rPr>
              <a:t>Изморозь</a:t>
            </a:r>
          </a:p>
        </p:txBody>
      </p:sp>
      <p:sp>
        <p:nvSpPr>
          <p:cNvPr id="4301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05000"/>
            <a:ext cx="3671887" cy="4114800"/>
          </a:xfrm>
        </p:spPr>
        <p:txBody>
          <a:bodyPr/>
          <a:lstStyle/>
          <a:p>
            <a:r>
              <a:rPr lang="ru-RU" sz="2400" smtClean="0">
                <a:effectLst/>
              </a:rPr>
              <a:t>И́зморозь —похожая на иней снежная рыхлая масса, образующаяся в туманную морозную погоду на ветвях деревьев, проводах и т. п. при влажной морозной погоде.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400" smtClean="0">
              <a:effectLst/>
            </a:endParaRPr>
          </a:p>
        </p:txBody>
      </p:sp>
      <p:pic>
        <p:nvPicPr>
          <p:cNvPr id="43012" name="Picture 8" descr="80afb620e9969295290b5f746cb088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88913"/>
            <a:ext cx="460851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5daf72f04de5612a07507598b1c6d9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6042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1686693097_kartin-papik-pro-p-kartinki-yavleniya-prirodi-risunok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557338"/>
            <a:ext cx="47879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935037"/>
          </a:xfrm>
          <a:noFill/>
        </p:spPr>
        <p:txBody>
          <a:bodyPr/>
          <a:lstStyle/>
          <a:p>
            <a:r>
              <a:rPr lang="ru-RU" sz="3200" b="1" smtClean="0">
                <a:effectLst/>
              </a:rPr>
              <a:t>Ураган </a:t>
            </a:r>
            <a:r>
              <a:rPr lang="ru-RU" sz="2400" smtClean="0">
                <a:effectLst/>
              </a:rPr>
              <a:t>– это атмосферный вихрь больших размеров со скоростью ветра до 120 км/ч, а в приземном слое – до 200 км/ч. 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07950" y="1196975"/>
            <a:ext cx="4464050" cy="6769100"/>
          </a:xfrm>
          <a:noFill/>
        </p:spPr>
        <p:txBody>
          <a:bodyPr/>
          <a:lstStyle/>
          <a:p>
            <a:r>
              <a:rPr lang="ru-RU" sz="2400" smtClean="0">
                <a:effectLst/>
              </a:rPr>
              <a:t>Ураган – это  ветер разрушительной силы и значительной продолжительности, опасное природное явление, которое создает угрозу жизни людей и животному миру, приносит большие разрушения в городах и селах, жилым и хозяйственным постройкам,</a:t>
            </a:r>
            <a:r>
              <a:rPr lang="ru-RU" sz="2800" smtClean="0">
                <a:effectLst/>
              </a:rPr>
              <a:t> </a:t>
            </a:r>
            <a:r>
              <a:rPr lang="ru-RU" sz="2400" smtClean="0">
                <a:effectLst/>
              </a:rPr>
              <a:t>предприятиям и сельскому хозяйству</a:t>
            </a:r>
            <a:r>
              <a:rPr lang="ru-RU" sz="2800" smtClean="0">
                <a:effectLst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571625"/>
            <a:ext cx="8229600" cy="45259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800">
                <a:hlinkClick r:id="rId2" action="ppaction://hlinksldjump"/>
              </a:rPr>
              <a:t> </a:t>
            </a:r>
            <a:endParaRPr lang="ru-RU" sz="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00"/>
              <a:t>                                                                        </a:t>
            </a:r>
          </a:p>
        </p:txBody>
      </p:sp>
      <p:pic>
        <p:nvPicPr>
          <p:cNvPr id="18435" name="Picture 4" descr="1686699845_kartin-papik-pro-p-kartinki-na-temu-yavleniya-prirodi-7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567737" cy="632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1686699845_kartin-papik-pro-p-kartinki-na-temu-yavleniya-prirodi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590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5003800" cy="65246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3600" b="1" smtClean="0"/>
              <a:t>Айсберги </a:t>
            </a:r>
            <a:r>
              <a:rPr lang="ru-RU" sz="2400" smtClean="0"/>
              <a:t>— это огромные горы льда, которые откололись от ледяных берегов в Арктике или Антарктике и течением их вынесло в океан.</a:t>
            </a:r>
          </a:p>
          <a:p>
            <a:pPr>
              <a:lnSpc>
                <a:spcPct val="90000"/>
              </a:lnSpc>
              <a:defRPr/>
            </a:pPr>
            <a:r>
              <a:rPr lang="ru-RU" sz="2400" smtClean="0"/>
              <a:t>Только около  10%  их массы виднеется над поверхностью океана; остальные 90% скрыты под волнами. В переводе на русский язык слово «айсберг» значит «ледяная гора».  Лёд легче воды, поэтому айсберги не тонут в воде, а свободно плавают. Айсберги могут легко повредить или уничтожить проходящие суда.</a:t>
            </a:r>
          </a:p>
        </p:txBody>
      </p:sp>
      <p:pic>
        <p:nvPicPr>
          <p:cNvPr id="47107" name="Picture 7" descr="825284a73ff54dc0b01af1ca574f5950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88913"/>
            <a:ext cx="4062412" cy="65246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1686693097_kartin-papik-pro-p-kartinki-yavleniya-prirodi-risunok-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713038"/>
            <a:ext cx="550862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2344738"/>
          </a:xfrm>
          <a:noFill/>
        </p:spPr>
        <p:txBody>
          <a:bodyPr/>
          <a:lstStyle/>
          <a:p>
            <a:r>
              <a:rPr lang="ru-RU" sz="4000" smtClean="0">
                <a:effectLst/>
              </a:rPr>
              <a:t>Град </a:t>
            </a:r>
            <a:r>
              <a:rPr lang="ru-RU" sz="2800" smtClean="0">
                <a:effectLst/>
              </a:rPr>
              <a:t>– </a:t>
            </a:r>
            <a:r>
              <a:rPr lang="ru-RU" sz="2400" smtClean="0">
                <a:effectLst/>
              </a:rPr>
              <a:t>это ледяные частицы, выпадающие из облаков в летнее время года, состоящие из прозрачных и мутных слоев льда. Град выпадает из кучево-дождевых облаков при грозах и, как правило, вместе с ливневым дождем.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2636838"/>
            <a:ext cx="3275013" cy="396081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effectLst/>
              </a:rPr>
              <a:t>Размеры градин очень разные, иногда они бывают с куриное яйцо. Известны случаи (правда, таких очень немного), когда вес одной градины достигал одного килограмма!</a:t>
            </a:r>
          </a:p>
        </p:txBody>
      </p:sp>
      <p:sp>
        <p:nvSpPr>
          <p:cNvPr id="48132" name="Rectangle 5"/>
          <p:cNvSpPr>
            <a:spLocks noGrp="1" noChangeArrowheads="1"/>
          </p:cNvSpPr>
          <p:nvPr>
            <p:ph sz="half" idx="4294967295"/>
          </p:nvPr>
        </p:nvSpPr>
        <p:spPr>
          <a:xfrm flipH="1">
            <a:off x="7740650" y="1844675"/>
            <a:ext cx="71438" cy="825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ru-RU" sz="2400" smtClean="0">
              <a:effectLst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1686693098_kartin-papik-pro-p-kartinki-yavleniya-prirodi-risunok-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5693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0" y="0"/>
            <a:ext cx="4826000" cy="981075"/>
          </a:xfrm>
          <a:noFill/>
        </p:spPr>
        <p:txBody>
          <a:bodyPr/>
          <a:lstStyle/>
          <a:p>
            <a:pPr algn="ctr"/>
            <a:r>
              <a:rPr lang="ru-RU" sz="4000" smtClean="0">
                <a:effectLst/>
              </a:rPr>
              <a:t>Дождь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ce8389d1beb4e6ff74f7ae71991ed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545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6" descr="cover_image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>
                <a:latin typeface="Mongolian Baiti" pitchFamily="66" charset="0"/>
              </a:rPr>
              <a:t>Штиль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2227" name="Picture 4" descr="4f7638c6782b31d15385223b4128b3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92200"/>
            <a:ext cx="8135937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Шторм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321175" cy="55451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smtClean="0"/>
              <a:t>Шторм - очень сильный, долгое время не прекращающийся порывистый ветер, дующий со скоростью 15—20 м/с и более, сопровождающийся сильным волнением на море.</a:t>
            </a:r>
          </a:p>
          <a:p>
            <a:pPr>
              <a:lnSpc>
                <a:spcPct val="80000"/>
              </a:lnSpc>
              <a:defRPr/>
            </a:pPr>
            <a:r>
              <a:rPr lang="ru-RU" sz="2400" smtClean="0"/>
              <a:t>Грозы, торнадо и ураганы — это мощные и иногда опасные типы штормов. Люди также используют слово «шторм» для описания сильных ветров или других форм суровой погоды.</a:t>
            </a:r>
            <a:r>
              <a:rPr lang="ru-RU" sz="2400" smtClean="0">
                <a:effectLst/>
              </a:rPr>
              <a:t> </a:t>
            </a:r>
          </a:p>
        </p:txBody>
      </p:sp>
      <p:pic>
        <p:nvPicPr>
          <p:cNvPr id="53251" name="Picture 8" descr="f74869ade9c652fcc214c78690ced6d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052513"/>
            <a:ext cx="4416425" cy="525621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1686699855_kartin-papik-pro-p-kartinki-na-temu-yavleniya-prirodi-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5975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1686728382_kartin-papik-pro-p-kartinki-sezonnie-yavleniya-prirodi-dlya-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52513"/>
            <a:ext cx="65532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792162"/>
          </a:xfrm>
          <a:noFill/>
        </p:spPr>
        <p:txBody>
          <a:bodyPr/>
          <a:lstStyle/>
          <a:p>
            <a:pPr algn="ctr"/>
            <a:r>
              <a:rPr lang="ru-RU" sz="3200" smtClean="0">
                <a:effectLst/>
                <a:latin typeface="Arial" charset="0"/>
              </a:rPr>
              <a:t>Природные явления в разные времена года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-1476375" y="7532688"/>
            <a:ext cx="8229600" cy="82550"/>
          </a:xfrm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524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/>
              <a:t>Роса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495800" cy="58054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smtClean="0"/>
              <a:t>Роса́ — вид атмосферных осадков, капли воды, Вечером и ночью, когда теплый влажный воздух проходит над прохладными поверхностями, воздух охлаждается. Водяной пар в воздухе начинает конденсироваться (образовывать мелкие капли). Из влажного воздуха в условиях разницы температур капли оседают на прохладных поверхностях:  листьях, лепестках цветов, траве, земле, автомобилях и пр.</a:t>
            </a:r>
          </a:p>
        </p:txBody>
      </p:sp>
      <p:pic>
        <p:nvPicPr>
          <p:cNvPr id="19459" name="Picture 7" descr="d443051002683d2afb1ceda73dc8fde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83175" y="1052513"/>
            <a:ext cx="3881438" cy="525621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1686728389_kartin-papik-pro-p-kartinki-sezonnie-yavleniya-prirodi-dlya-d-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8856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1686717336_kartin-papik-pro-p-kartinki-sezonnie-izmeneniya-v-prirode-dly-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1686717331_kartin-papik-pro-p-kartinki-sezonnie-izmeneniya-v-prirode-dly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Летние яв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54100"/>
            <a:ext cx="7777163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7786687" cy="647700"/>
          </a:xfrm>
          <a:noFill/>
        </p:spPr>
        <p:txBody>
          <a:bodyPr/>
          <a:lstStyle/>
          <a:p>
            <a:r>
              <a:rPr lang="ru-RU" sz="4000" smtClean="0">
                <a:effectLst/>
                <a:latin typeface="Arial" charset="0"/>
              </a:rPr>
              <a:t>Летние природные явления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idx="4294967295"/>
          </p:nvPr>
        </p:nvSpPr>
        <p:spPr>
          <a:xfrm flipV="1">
            <a:off x="539750" y="6858000"/>
            <a:ext cx="8158163" cy="100013"/>
          </a:xfrm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7" descr="1682114851_sneg-top-p-kartinka-leto-dlya-doshkolnikov-krasivo-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25538"/>
            <a:ext cx="74168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r>
              <a:rPr lang="ru-RU" sz="2800" smtClean="0">
                <a:effectLst/>
                <a:latin typeface="Arial" charset="0"/>
              </a:rPr>
              <a:t>Расскажите, что происходит в природе летом? </a:t>
            </a:r>
          </a:p>
        </p:txBody>
      </p:sp>
      <p:sp>
        <p:nvSpPr>
          <p:cNvPr id="60419" name="Rectangle 9"/>
          <p:cNvSpPr>
            <a:spLocks noGrp="1" noChangeArrowheads="1"/>
          </p:cNvSpPr>
          <p:nvPr>
            <p:ph idx="1"/>
          </p:nvPr>
        </p:nvSpPr>
        <p:spPr>
          <a:xfrm>
            <a:off x="323850" y="6858000"/>
            <a:ext cx="8229600" cy="4114800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5" descr="1688937895_kartin-papik-pro-p-kartinki-osennie-primeti-dlya-detei-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r>
              <a:rPr lang="ru-RU" sz="2400" smtClean="0">
                <a:effectLst/>
                <a:latin typeface="Arial" charset="0"/>
              </a:rPr>
              <a:t>Опишите, какие явления природы мы наблюдаем в осенние месяцы. Объясните, что такое листопад?</a:t>
            </a:r>
          </a:p>
        </p:txBody>
      </p:sp>
      <p:pic>
        <p:nvPicPr>
          <p:cNvPr id="62466" name="Picture 7" descr="1688894562_kartin-papik-pro-p-kartinki-osennie-mesyatsi-dlya-detskogo-sa-32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125538"/>
            <a:ext cx="4897438" cy="5732462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 descr="1686728389_kartin-papik-pro-p-kartinki-sezonnie-yavleniya-prirodi-dlya-d-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1686728391_kartin-papik-pro-p-kartinki-sezonnie-yavleniya-prirodi-dlya-d-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894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algn="ctr"/>
            <a:r>
              <a:rPr lang="ru-RU" sz="3600" smtClean="0">
                <a:effectLst/>
                <a:latin typeface="Arial" charset="0"/>
              </a:rPr>
              <a:t>Смена времени суток</a:t>
            </a:r>
          </a:p>
        </p:txBody>
      </p:sp>
      <p:sp>
        <p:nvSpPr>
          <p:cNvPr id="6553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316412" cy="5472113"/>
          </a:xfrm>
        </p:spPr>
        <p:txBody>
          <a:bodyPr/>
          <a:lstStyle/>
          <a:p>
            <a:r>
              <a:rPr lang="ru-RU" sz="2400" smtClean="0">
                <a:effectLst/>
              </a:rPr>
              <a:t>Что такое время суток? Время суток для всех жителей нашей планеты: людей, животных и растений состоит из четырех отрезков времени – утро, день, вечер и ночь.</a:t>
            </a:r>
          </a:p>
          <a:p>
            <a:r>
              <a:rPr lang="ru-RU" sz="2400" smtClean="0">
                <a:effectLst/>
              </a:rPr>
              <a:t>Каждый временной промежуток отличается друг от друга положением солнца, расположением стрелок на часах, нашими делами и занятиями.</a:t>
            </a:r>
          </a:p>
        </p:txBody>
      </p:sp>
      <p:pic>
        <p:nvPicPr>
          <p:cNvPr id="65539" name="Picture 6" descr="82daecb83fc39303bb3c30ce08c922c3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412875"/>
            <a:ext cx="3924300" cy="4968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3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latin typeface="Mongolian Baiti" pitchFamily="66" charset="0"/>
              </a:rPr>
              <a:t/>
            </a:r>
            <a:br>
              <a:rPr lang="ru-RU" sz="3600" smtClean="0">
                <a:latin typeface="Mongolian Baiti" pitchFamily="66" charset="0"/>
              </a:rPr>
            </a:br>
            <a:r>
              <a:rPr lang="ru-RU" sz="3600" smtClean="0">
                <a:latin typeface="Mongolian Baiti" pitchFamily="66" charset="0"/>
              </a:rPr>
              <a:t/>
            </a:r>
            <a:br>
              <a:rPr lang="ru-RU" sz="3600" smtClean="0">
                <a:latin typeface="Mongolian Baiti" pitchFamily="66" charset="0"/>
              </a:rPr>
            </a:br>
            <a:r>
              <a:rPr lang="ru-RU" sz="3600" smtClean="0">
                <a:latin typeface="Mongolian Baiti" pitchFamily="66" charset="0"/>
              </a:rPr>
              <a:t/>
            </a:r>
            <a:br>
              <a:rPr lang="ru-RU" sz="3600" smtClean="0">
                <a:latin typeface="Mongolian Baiti" pitchFamily="66" charset="0"/>
              </a:rPr>
            </a:br>
            <a:r>
              <a:rPr lang="ru-RU" sz="3600" smtClean="0">
                <a:latin typeface="Mongolian Baiti" pitchFamily="66" charset="0"/>
              </a:rPr>
              <a:t/>
            </a:r>
            <a:br>
              <a:rPr lang="ru-RU" sz="3600" smtClean="0">
                <a:latin typeface="Mongolian Baiti" pitchFamily="66" charset="0"/>
              </a:rPr>
            </a:br>
            <a:r>
              <a:rPr lang="ru-RU" sz="3600" smtClean="0">
                <a:latin typeface="Mongolian Baiti" pitchFamily="66" charset="0"/>
              </a:rPr>
              <a:t>Северное сияние</a:t>
            </a:r>
            <a:br>
              <a:rPr lang="ru-RU" sz="3600" smtClean="0">
                <a:latin typeface="Mongolian Baiti" pitchFamily="66" charset="0"/>
              </a:rPr>
            </a:br>
            <a:r>
              <a:rPr lang="ru-RU" sz="3600" smtClean="0">
                <a:latin typeface="Mongolian Baiti" pitchFamily="66" charset="0"/>
              </a:rPr>
              <a:t/>
            </a:r>
            <a:br>
              <a:rPr lang="ru-RU" sz="3600" smtClean="0">
                <a:latin typeface="Mongolian Baiti" pitchFamily="66" charset="0"/>
              </a:rPr>
            </a:br>
            <a:r>
              <a:rPr lang="ru-RU" sz="3600" smtClean="0">
                <a:latin typeface="Mongolian Baiti" pitchFamily="66" charset="0"/>
              </a:rPr>
              <a:t/>
            </a:r>
            <a:br>
              <a:rPr lang="ru-RU" sz="3600" smtClean="0">
                <a:latin typeface="Mongolian Baiti" pitchFamily="66" charset="0"/>
              </a:rPr>
            </a:br>
            <a:endParaRPr lang="ru-RU" sz="3600" smtClean="0">
              <a:latin typeface="Mongolian Baiti" pitchFamily="66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513"/>
            <a:ext cx="4038600" cy="56165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smtClean="0"/>
              <a:t>Во время вспышек на Солнце выбрасываются частицы, которые достигают Земли. При столкновении с земной атмосферой и под действием магнитного поля нашей планеты, они начинают светиться.</a:t>
            </a:r>
          </a:p>
          <a:p>
            <a:pPr>
              <a:lnSpc>
                <a:spcPct val="80000"/>
              </a:lnSpc>
              <a:defRPr/>
            </a:pPr>
            <a:r>
              <a:rPr lang="ru-RU" sz="2400" smtClean="0"/>
              <a:t>Это как будто размытые разноцветные лучи, которые переливаются всеми цветами радуги.</a:t>
            </a:r>
          </a:p>
          <a:p>
            <a:pPr>
              <a:lnSpc>
                <a:spcPct val="80000"/>
              </a:lnSpc>
              <a:defRPr/>
            </a:pPr>
            <a:r>
              <a:rPr lang="ru-RU" sz="2400" smtClean="0"/>
              <a:t>Происходит на полюсах Земли, за Полярным кругом.</a:t>
            </a:r>
          </a:p>
        </p:txBody>
      </p:sp>
      <p:pic>
        <p:nvPicPr>
          <p:cNvPr id="20483" name="Picture 5" descr="image (1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113"/>
            <a:ext cx="457200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d7f8e650fa218ec13ccb5197a29c32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40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d6073a7272e48fb877dffe712c98d9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95250"/>
            <a:ext cx="5472112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Веч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8928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5" descr="7348b5d5e1b09f3f4a423452700502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5184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5" descr="Ноч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32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лу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7325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52525"/>
          </a:xfrm>
        </p:spPr>
        <p:txBody>
          <a:bodyPr/>
          <a:lstStyle/>
          <a:p>
            <a:r>
              <a:rPr lang="ru-RU" sz="4000" smtClean="0">
                <a:effectLst/>
              </a:rPr>
              <a:t>Луна. Полная луна. Лунная дорожка.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-100013"/>
            <a:ext cx="8229600" cy="100013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 descr="фазы лу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5888"/>
          </a:xfrm>
          <a:noFill/>
          <a:ln/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4387850" cy="61658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Georgia" pitchFamily="18" charset="0"/>
              </a:rPr>
              <a:t>Ты когда-то, верно, слышал,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Что природа тоже дышит.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И, поверь мне, каждый вздох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У неё не так уж плох!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Как гуляет дождь по лужам?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Как скрипит зимою стужа?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Как стучит по крыше град?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Как рокочет водопад?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Как трещит огонь в кострище?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Как протяжно ветер свищет? - 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Коли слушать ты мастак,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То – поехали! Итак…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>
              <a:effectLst/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Georgia" pitchFamily="18" charset="0"/>
              </a:rPr>
              <a:t>Самый громкий вздох на свете –  Это </a:t>
            </a:r>
            <a:r>
              <a:rPr lang="ru-RU" sz="2000" b="1" smtClean="0">
                <a:effectLst/>
                <a:latin typeface="Georgia" pitchFamily="18" charset="0"/>
              </a:rPr>
              <a:t>ВЕТЕР</a:t>
            </a:r>
            <a:r>
              <a:rPr lang="ru-RU" sz="2000" smtClean="0">
                <a:effectLst/>
                <a:latin typeface="Georgia" pitchFamily="18" charset="0"/>
              </a:rPr>
              <a:t>!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Georgia" pitchFamily="18" charset="0"/>
              </a:rPr>
              <a:t>Туча по небу летела –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Всё толстела и толстела.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А потом на радость нам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Громко лопнула по швам.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"Ба-ба-бах!" – ударил </a:t>
            </a:r>
            <a:r>
              <a:rPr lang="ru-RU" sz="2000" b="1" smtClean="0">
                <a:effectLst/>
                <a:latin typeface="Georgia" pitchFamily="18" charset="0"/>
              </a:rPr>
              <a:t>ГРОМ</a:t>
            </a:r>
            <a:r>
              <a:rPr lang="ru-RU" sz="2000" smtClean="0">
                <a:effectLst/>
                <a:latin typeface="Georgia" pitchFamily="18" charset="0"/>
              </a:rPr>
              <a:t>,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И разлился дождь ведром.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Georgia" pitchFamily="18" charset="0"/>
              </a:rPr>
              <a:t/>
            </a:r>
            <a:br>
              <a:rPr lang="ru-RU" sz="2000" smtClean="0">
                <a:effectLst/>
                <a:latin typeface="Georgia" pitchFamily="18" charset="0"/>
              </a:rPr>
            </a:br>
            <a:endParaRPr lang="ru-RU" sz="2000" smtClean="0">
              <a:effectLst/>
              <a:latin typeface="Georgia" pitchFamily="18" charset="0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356100" y="1412875"/>
            <a:ext cx="4679950" cy="504031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Georgia" pitchFamily="18" charset="0"/>
              </a:rPr>
              <a:t>"Пщи-щ-щ-щ!" – а ну-ка посмотри,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b="1" smtClean="0">
                <a:effectLst/>
                <a:latin typeface="Georgia" pitchFamily="18" charset="0"/>
              </a:rPr>
              <a:t>ДОЖДЬ</a:t>
            </a:r>
            <a:r>
              <a:rPr lang="ru-RU" sz="2000" smtClean="0">
                <a:effectLst/>
                <a:latin typeface="Georgia" pitchFamily="18" charset="0"/>
              </a:rPr>
              <a:t> пускает пузыри!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Семенят они по лужам,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Разрываясь изнутри.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>
              <a:effectLst/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Georgia" pitchFamily="18" charset="0"/>
              </a:rPr>
              <a:t>Тише… Тише…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Ты не слышишь –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Барабанит </a:t>
            </a:r>
            <a:r>
              <a:rPr lang="ru-RU" sz="2000" b="1" smtClean="0">
                <a:effectLst/>
                <a:latin typeface="Georgia" pitchFamily="18" charset="0"/>
              </a:rPr>
              <a:t>ГРАД </a:t>
            </a:r>
            <a:r>
              <a:rPr lang="ru-RU" sz="2000" smtClean="0">
                <a:effectLst/>
                <a:latin typeface="Georgia" pitchFamily="18" charset="0"/>
              </a:rPr>
              <a:t>по крыше?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С неба падает вода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В виде бусин изо льда: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"Дук-дук-дук-дук! Дук-дук-дук!" –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Разбежались все вокруг.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>
              <a:effectLst/>
              <a:latin typeface="Georg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Georgia" pitchFamily="18" charset="0"/>
              </a:rPr>
              <a:t>Тихим утром первый </a:t>
            </a:r>
            <a:r>
              <a:rPr lang="ru-RU" sz="2000" b="1" smtClean="0">
                <a:effectLst/>
                <a:latin typeface="Georgia" pitchFamily="18" charset="0"/>
              </a:rPr>
              <a:t>СНЕГ</a:t>
            </a:r>
            <a:r>
              <a:rPr lang="ru-RU" sz="2000" smtClean="0">
                <a:effectLst/>
                <a:latin typeface="Georgia" pitchFamily="18" charset="0"/>
              </a:rPr>
              <a:t/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Лёг ковром белёсым.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"Хрум-хрум-хрум!" – пустились в бег</a:t>
            </a:r>
            <a:br>
              <a:rPr lang="ru-RU" sz="2000" smtClean="0">
                <a:effectLst/>
                <a:latin typeface="Georgia" pitchFamily="18" charset="0"/>
              </a:rPr>
            </a:br>
            <a:r>
              <a:rPr lang="ru-RU" sz="2000" smtClean="0">
                <a:effectLst/>
                <a:latin typeface="Georgia" pitchFamily="18" charset="0"/>
              </a:rPr>
              <a:t>Ноги и колёса.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  <a:noFill/>
          <a:ln/>
        </p:spPr>
        <p:txBody>
          <a:bodyPr/>
          <a:lstStyle/>
          <a:p>
            <a:pPr algn="ctr"/>
            <a:r>
              <a:rPr lang="ru-RU" sz="2800" smtClean="0">
                <a:effectLst/>
              </a:rPr>
              <a:t>Отгадай загадки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100512" cy="48958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Пушистая вата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Плывет куда-то.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Чем вата ниже,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Тем дождик ближе (Облака)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Что за звездочка такая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На жакете, на платке,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Вся сквозная, вырезная,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А сожмешь - вода в руке?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(Снежинка)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Гуляет в поле, да не конь,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Летает на воле, да не птица.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(Ветер)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427538" y="1196975"/>
            <a:ext cx="4537075" cy="49053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Зимой греет, весной тлеет,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Летом умирает, осенью оживает. (Снег)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Рассыпался горох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На семьдесят дорог,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Никто его не подберет: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Ни царь, ни царица,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Ни красна девица (Град)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000" smtClean="0">
                <a:effectLst/>
              </a:rPr>
              <a:t>Громко стучит,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Звонко кричит,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А что говорит,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Никому не понять,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smtClean="0">
                <a:effectLst/>
              </a:rPr>
              <a:t>И мудрецам не узнать (Гром)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850"/>
          </a:xfrm>
          <a:noFill/>
          <a:ln/>
        </p:spPr>
        <p:txBody>
          <a:bodyPr/>
          <a:lstStyle/>
          <a:p>
            <a:endParaRPr lang="ru-RU" sz="4000" smtClean="0">
              <a:effectLst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76250"/>
            <a:ext cx="3744912" cy="55435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Старик у ворот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Тепло уволок,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Сам не бежит,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А стоять не велит (Мороз)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Молоко над речкой плыло,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Ничего не видно было.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Растворилось молоко 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Стало видно далеко (Туман)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На минуту в землю врос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Разноцветный чудо-мост.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Чудо-мастер смастерил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Мост высокий без перил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(Радуга)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</a:rPr>
              <a:t>Раскаленная стрела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>Дуб свалила у села (Молния)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11638" y="476250"/>
            <a:ext cx="4470400" cy="6121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smtClean="0">
                <a:effectLst/>
              </a:rPr>
              <a:t>Физкультминутка «Ветер»</a:t>
            </a:r>
            <a:endParaRPr lang="ru-RU" sz="2000" smtClean="0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</a:rPr>
              <a:t/>
            </a:r>
            <a:br>
              <a:rPr lang="ru-RU" sz="2000" smtClean="0">
                <a:effectLst/>
              </a:rPr>
            </a:br>
            <a:r>
              <a:rPr lang="ru-RU" sz="2000" smtClean="0">
                <a:effectLst/>
              </a:rPr>
              <a:t>Ветер веет над лесами, </a:t>
            </a:r>
            <a:r>
              <a:rPr lang="ru-RU" sz="2000" i="1" smtClean="0">
                <a:effectLst/>
              </a:rPr>
              <a:t>(Повороты туловища вправо-влево)</a:t>
            </a:r>
            <a:r>
              <a:rPr lang="ru-RU" sz="2000" smtClean="0">
                <a:effectLst/>
              </a:rPr>
              <a:t> </a:t>
            </a:r>
            <a:br>
              <a:rPr lang="ru-RU" sz="2000" smtClean="0">
                <a:effectLst/>
              </a:rPr>
            </a:br>
            <a:r>
              <a:rPr lang="ru-RU" sz="2000" smtClean="0">
                <a:effectLst/>
              </a:rPr>
              <a:t>Ветер веет над полями, </a:t>
            </a:r>
            <a:r>
              <a:rPr lang="ru-RU" sz="2000" i="1" smtClean="0">
                <a:effectLst/>
              </a:rPr>
              <a:t>(Наклоны туловища вправо-влево)</a:t>
            </a:r>
            <a:r>
              <a:rPr lang="ru-RU" sz="2000" smtClean="0">
                <a:effectLst/>
              </a:rPr>
              <a:t/>
            </a:r>
            <a:br>
              <a:rPr lang="ru-RU" sz="2000" smtClean="0">
                <a:effectLst/>
              </a:rPr>
            </a:br>
            <a:r>
              <a:rPr lang="ru-RU" sz="2000" smtClean="0">
                <a:effectLst/>
              </a:rPr>
              <a:t>И качается трава. </a:t>
            </a:r>
            <a:r>
              <a:rPr lang="ru-RU" sz="2000" i="1" smtClean="0">
                <a:effectLst/>
              </a:rPr>
              <a:t>(Плавно покачать руками над головой)</a:t>
            </a:r>
            <a:r>
              <a:rPr lang="ru-RU" sz="2000" smtClean="0">
                <a:effectLst/>
              </a:rPr>
              <a:t> </a:t>
            </a:r>
            <a:br>
              <a:rPr lang="ru-RU" sz="2000" smtClean="0">
                <a:effectLst/>
              </a:rPr>
            </a:br>
            <a:r>
              <a:rPr lang="ru-RU" sz="2000" smtClean="0">
                <a:effectLst/>
              </a:rPr>
              <a:t>Облако плывет над нами, </a:t>
            </a:r>
            <a:br>
              <a:rPr lang="ru-RU" sz="2000" smtClean="0">
                <a:effectLst/>
              </a:rPr>
            </a:br>
            <a:r>
              <a:rPr lang="ru-RU" sz="2000" smtClean="0">
                <a:effectLst/>
              </a:rPr>
              <a:t>Словно белая гора. </a:t>
            </a:r>
            <a:r>
              <a:rPr lang="ru-RU" sz="2000" i="1" smtClean="0">
                <a:effectLst/>
              </a:rPr>
              <a:t>(Потягивания — руки вверх)</a:t>
            </a:r>
            <a:r>
              <a:rPr lang="ru-RU" sz="2000" smtClean="0">
                <a:effectLst/>
              </a:rPr>
              <a:t> </a:t>
            </a:r>
            <a:br>
              <a:rPr lang="ru-RU" sz="2000" smtClean="0">
                <a:effectLst/>
              </a:rPr>
            </a:br>
            <a:r>
              <a:rPr lang="ru-RU" sz="2000" smtClean="0">
                <a:effectLst/>
              </a:rPr>
              <a:t>Ветер пыль над полем носит. </a:t>
            </a:r>
            <a:r>
              <a:rPr lang="ru-RU" sz="2000" i="1" smtClean="0">
                <a:effectLst/>
              </a:rPr>
              <a:t>(Вращательные движения кистями рук)</a:t>
            </a:r>
            <a:r>
              <a:rPr lang="ru-RU" sz="2000" smtClean="0">
                <a:effectLst/>
              </a:rPr>
              <a:t/>
            </a:r>
            <a:br>
              <a:rPr lang="ru-RU" sz="2000" smtClean="0">
                <a:effectLst/>
              </a:rPr>
            </a:br>
            <a:r>
              <a:rPr lang="ru-RU" sz="2000" smtClean="0">
                <a:effectLst/>
              </a:rPr>
              <a:t>Наклоняются колосья — </a:t>
            </a:r>
            <a:br>
              <a:rPr lang="ru-RU" sz="2000" smtClean="0">
                <a:effectLst/>
              </a:rPr>
            </a:br>
            <a:r>
              <a:rPr lang="ru-RU" sz="2000" smtClean="0">
                <a:effectLst/>
              </a:rPr>
              <a:t>Вправо-влево, взад-вперёд, </a:t>
            </a:r>
            <a:br>
              <a:rPr lang="ru-RU" sz="2000" smtClean="0">
                <a:effectLst/>
              </a:rPr>
            </a:br>
            <a:r>
              <a:rPr lang="ru-RU" sz="2000" smtClean="0">
                <a:effectLst/>
              </a:rPr>
              <a:t>А потом наоборот. </a:t>
            </a:r>
            <a:r>
              <a:rPr lang="ru-RU" sz="2000" i="1" smtClean="0">
                <a:effectLst/>
              </a:rPr>
              <a:t>(Наклоны вправо-влево, вперёд-назад)</a:t>
            </a:r>
            <a:r>
              <a:rPr lang="ru-RU" sz="2000" smtClean="0">
                <a:effectLst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1686699853_kartin-papik-pro-p-kartinki-na-temu-yavleniya-prirodi-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1686693108_kartin-papik-pro-p-kartinki-yavleniya-prirodi-risunok-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 descr="1686693096_kartin-papik-pro-p-kartinki-yavleniya-prirodi-risunok-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583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1686699851_kartin-papik-pro-p-kartinki-na-temu-yavleniya-prirodi-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1686699853_kartin-papik-pro-p-kartinki-na-temu-yavleniya-prirodi-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Радуга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4495800" cy="56165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smtClean="0"/>
              <a:t>Радуга представляет собой большую разноцветную дугу, видимую на фоне облака, из которого выпадает дождь, причем облако находится в стороне, противоположной Солнцу (Луне). Когда солнце светит в дождливый день, солнечный свет преломляется через капли воды в небе, разбивая цвета и создавая спектр света — красный, оранжевый, желтый, зеленый, синий, синий и фиолетовый. </a:t>
            </a:r>
          </a:p>
          <a:p>
            <a:pPr>
              <a:lnSpc>
                <a:spcPct val="90000"/>
              </a:lnSpc>
              <a:defRPr/>
            </a:pPr>
            <a:r>
              <a:rPr lang="ru-RU" sz="2000" smtClean="0"/>
              <a:t>!!! Вы можете показать детям то же самое (даже в день без радуги), используя простую призму.</a:t>
            </a:r>
          </a:p>
        </p:txBody>
      </p:sp>
      <p:sp>
        <p:nvSpPr>
          <p:cNvPr id="24579" name="AutoShape 9" descr="Радуга после дождя - картинки и фото (45 шт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AutoShape 11" descr="Радуга после дождя (48 шт): картинки и фот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1" name="Picture 12" descr="imagesРаду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341438"/>
            <a:ext cx="47164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938</TotalTime>
  <Words>1472</Words>
  <Application>Microsoft Office PowerPoint</Application>
  <PresentationFormat>Экран (4:3)</PresentationFormat>
  <Paragraphs>126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70" baseType="lpstr">
      <vt:lpstr>Tahoma</vt:lpstr>
      <vt:lpstr>Arial</vt:lpstr>
      <vt:lpstr>Wingdings</vt:lpstr>
      <vt:lpstr>Calibri</vt:lpstr>
      <vt:lpstr>Blackadder ITC</vt:lpstr>
      <vt:lpstr>Mongolian Baiti</vt:lpstr>
      <vt:lpstr>Georgia</vt:lpstr>
      <vt:lpstr>Океан</vt:lpstr>
      <vt:lpstr>Океан</vt:lpstr>
      <vt:lpstr>Природные явления</vt:lpstr>
      <vt:lpstr>Слайд 2</vt:lpstr>
      <vt:lpstr>Слайд 3</vt:lpstr>
      <vt:lpstr>Роса</vt:lpstr>
      <vt:lpstr>    Северное сияние   </vt:lpstr>
      <vt:lpstr>Слайд 6</vt:lpstr>
      <vt:lpstr>Слайд 7</vt:lpstr>
      <vt:lpstr>Слайд 8</vt:lpstr>
      <vt:lpstr>Радуга</vt:lpstr>
      <vt:lpstr>Слайд 10</vt:lpstr>
      <vt:lpstr>Туман — это облако у поверхности земли. Когда облако находится совсем близко от земли или моря, мы называем его «туман». При низкой температуре окружающего воздуха и безветренной погоде это облако может «застывать» на месте или передвигаться вместе с ветром. </vt:lpstr>
      <vt:lpstr>Слайд 12</vt:lpstr>
      <vt:lpstr>Слайд 13</vt:lpstr>
      <vt:lpstr>Слайд 14</vt:lpstr>
      <vt:lpstr>Слайд 15</vt:lpstr>
      <vt:lpstr>Цунами – это огромные морские волны, возникающие чаще всего в результате сильного подводного землетрясения, извержения вулкана, подводного взрыва или оползня.</vt:lpstr>
      <vt:lpstr>Торнадо</vt:lpstr>
      <vt:lpstr>Река</vt:lpstr>
      <vt:lpstr>Слайд 19</vt:lpstr>
      <vt:lpstr>Слайд 20</vt:lpstr>
      <vt:lpstr>Слайд 21</vt:lpstr>
      <vt:lpstr>Слайд 22</vt:lpstr>
      <vt:lpstr>Солнечное затмение</vt:lpstr>
      <vt:lpstr>Слайд 24</vt:lpstr>
      <vt:lpstr>Слайд 25</vt:lpstr>
      <vt:lpstr>Иней</vt:lpstr>
      <vt:lpstr>Изморозь</vt:lpstr>
      <vt:lpstr>Слайд 28</vt:lpstr>
      <vt:lpstr>Ураган – это атмосферный вихрь больших размеров со скоростью ветра до 120 км/ч, а в приземном слое – до 200 км/ч. </vt:lpstr>
      <vt:lpstr>Слайд 30</vt:lpstr>
      <vt:lpstr>Слайд 31</vt:lpstr>
      <vt:lpstr>Град – это ледяные частицы, выпадающие из облаков в летнее время года, состоящие из прозрачных и мутных слоев льда. Град выпадает из кучево-дождевых облаков при грозах и, как правило, вместе с ливневым дождем.</vt:lpstr>
      <vt:lpstr>Дождь</vt:lpstr>
      <vt:lpstr>Слайд 34</vt:lpstr>
      <vt:lpstr>Слайд 35</vt:lpstr>
      <vt:lpstr>Штиль</vt:lpstr>
      <vt:lpstr>Шторм</vt:lpstr>
      <vt:lpstr>Слайд 38</vt:lpstr>
      <vt:lpstr>Природные явления в разные времена года</vt:lpstr>
      <vt:lpstr>Слайд 40</vt:lpstr>
      <vt:lpstr>Слайд 41</vt:lpstr>
      <vt:lpstr>Слайд 42</vt:lpstr>
      <vt:lpstr>Летние природные явления</vt:lpstr>
      <vt:lpstr>Расскажите, что происходит в природе летом? </vt:lpstr>
      <vt:lpstr>Слайд 45</vt:lpstr>
      <vt:lpstr>Опишите, какие явления природы мы наблюдаем в осенние месяцы. Объясните, что такое листопад?</vt:lpstr>
      <vt:lpstr>Слайд 47</vt:lpstr>
      <vt:lpstr>Слайд 48</vt:lpstr>
      <vt:lpstr>Смена времени суток</vt:lpstr>
      <vt:lpstr>Слайд 50</vt:lpstr>
      <vt:lpstr>Слайд 51</vt:lpstr>
      <vt:lpstr>Слайд 52</vt:lpstr>
      <vt:lpstr>Слайд 53</vt:lpstr>
      <vt:lpstr>Слайд 54</vt:lpstr>
      <vt:lpstr>Луна. Полная луна. Лунная дорожка.</vt:lpstr>
      <vt:lpstr>Слайд 56</vt:lpstr>
      <vt:lpstr>Слайд 57</vt:lpstr>
      <vt:lpstr>Отгадай загадки</vt:lpstr>
      <vt:lpstr>Слайд 59</vt:lpstr>
      <vt:lpstr>Слайд 60</vt:lpstr>
      <vt:lpstr>Слайд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КОСМОНАВТЫ</dc:title>
  <dc:creator>школа</dc:creator>
  <cp:lastModifiedBy>Наташа</cp:lastModifiedBy>
  <cp:revision>35</cp:revision>
  <dcterms:created xsi:type="dcterms:W3CDTF">2017-04-11T22:36:53Z</dcterms:created>
  <dcterms:modified xsi:type="dcterms:W3CDTF">2025-02-20T17:03:05Z</dcterms:modified>
</cp:coreProperties>
</file>