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5" r:id="rId4"/>
    <p:sldId id="306" r:id="rId5"/>
    <p:sldId id="331" r:id="rId6"/>
    <p:sldId id="298" r:id="rId7"/>
    <p:sldId id="300" r:id="rId8"/>
    <p:sldId id="301" r:id="rId9"/>
    <p:sldId id="332" r:id="rId10"/>
    <p:sldId id="328" r:id="rId11"/>
    <p:sldId id="333" r:id="rId12"/>
    <p:sldId id="282" r:id="rId13"/>
    <p:sldId id="279" r:id="rId14"/>
    <p:sldId id="324" r:id="rId15"/>
    <p:sldId id="278" r:id="rId16"/>
    <p:sldId id="326" r:id="rId17"/>
    <p:sldId id="305" r:id="rId18"/>
    <p:sldId id="325" r:id="rId19"/>
    <p:sldId id="302" r:id="rId20"/>
    <p:sldId id="281" r:id="rId21"/>
    <p:sldId id="327" r:id="rId22"/>
    <p:sldId id="304" r:id="rId23"/>
    <p:sldId id="329" r:id="rId24"/>
    <p:sldId id="334" r:id="rId25"/>
    <p:sldId id="336" r:id="rId26"/>
    <p:sldId id="337" r:id="rId27"/>
    <p:sldId id="338" r:id="rId28"/>
    <p:sldId id="339" r:id="rId29"/>
    <p:sldId id="340" r:id="rId30"/>
    <p:sldId id="341" r:id="rId31"/>
    <p:sldId id="342" r:id="rId32"/>
    <p:sldId id="344" r:id="rId33"/>
    <p:sldId id="330" r:id="rId34"/>
    <p:sldId id="343" r:id="rId35"/>
    <p:sldId id="335" r:id="rId36"/>
    <p:sldId id="297" r:id="rId37"/>
    <p:sldId id="323" r:id="rId3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25" autoAdjust="0"/>
  </p:normalViewPr>
  <p:slideViewPr>
    <p:cSldViewPr>
      <p:cViewPr varScale="1">
        <p:scale>
          <a:sx n="87" d="100"/>
          <a:sy n="87" d="100"/>
        </p:scale>
        <p:origin x="-1320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03EBE-688D-4841-9060-F2A77D1FA5C3}" type="datetimeFigureOut">
              <a:rPr lang="ru-RU"/>
              <a:pPr>
                <a:defRPr/>
              </a:pPr>
              <a:t>03.11.2025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8F264-9ED8-4752-9D88-CC50801B5E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6B5A3B-E1B5-41A4-9B1B-D8E262D5AA90}" type="datetimeFigureOut">
              <a:rPr lang="ru-RU"/>
              <a:pPr>
                <a:defRPr/>
              </a:pPr>
              <a:t>03.11.2025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484A5-5A0C-4A8C-AEEF-7A1D3B3688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AE7EBA-5E62-4C75-B4D3-FDF5BD367E9E}" type="datetimeFigureOut">
              <a:rPr lang="ru-RU"/>
              <a:pPr>
                <a:defRPr/>
              </a:pPr>
              <a:t>03.11.2025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189819-DF44-4249-8089-59E72B1F3B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B255F0-1986-4734-9765-61116DD01252}" type="datetimeFigureOut">
              <a:rPr lang="ru-RU"/>
              <a:pPr>
                <a:defRPr/>
              </a:pPr>
              <a:t>03.11.2025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8B1419-D7E5-4E0C-8459-8D110F3DDA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646D8-BC24-4384-8233-19B1E07F179E}" type="datetimeFigureOut">
              <a:rPr lang="ru-RU"/>
              <a:pPr>
                <a:defRPr/>
              </a:pPr>
              <a:t>03.11.2025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9E904-4EA7-4592-AD40-E6412A02D9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1175C1-5663-4AAE-8380-6C06313DE519}" type="datetimeFigureOut">
              <a:rPr lang="ru-RU"/>
              <a:pPr>
                <a:defRPr/>
              </a:pPr>
              <a:t>03.11.2025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A0AB9-0AD4-45E4-B9A2-AEA18D04D7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412766-87AC-4C61-B4E5-A31A22AD6F88}" type="datetimeFigureOut">
              <a:rPr lang="ru-RU"/>
              <a:pPr>
                <a:defRPr/>
              </a:pPr>
              <a:t>03.11.2025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92E820-5409-4353-8373-F0C414340C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25D8A8-E620-47F8-9BCF-7E154DB5E0DF}" type="datetimeFigureOut">
              <a:rPr lang="ru-RU"/>
              <a:pPr>
                <a:defRPr/>
              </a:pPr>
              <a:t>03.11.2025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39840-DE2D-4AEC-820E-1E32202157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1847B2-BCD9-460C-B5AB-B7989AFD70DC}" type="datetimeFigureOut">
              <a:rPr lang="ru-RU"/>
              <a:pPr>
                <a:defRPr/>
              </a:pPr>
              <a:t>03.11.2025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4EF21-6956-4D1A-8F40-2EFC0A5A8C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EDFA2-2D81-44C0-81AA-95ED72B2C443}" type="datetimeFigureOut">
              <a:rPr lang="ru-RU"/>
              <a:pPr>
                <a:defRPr/>
              </a:pPr>
              <a:t>03.11.2025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910D1E-06B5-4635-97D7-02D88BE369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32CA0-4401-4ADE-B63C-F3B2D743E5B6}" type="datetimeFigureOut">
              <a:rPr lang="ru-RU"/>
              <a:pPr>
                <a:defRPr/>
              </a:pPr>
              <a:t>03.11.2025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2F78B5-1585-4EEA-8281-EE2E95B815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85B21-47BA-4822-A4DD-C10F0ABB35B1}" type="datetimeFigureOut">
              <a:rPr lang="ru-RU"/>
              <a:pPr>
                <a:defRPr/>
              </a:pPr>
              <a:t>03.11.2025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7C85CD-2265-4904-9CE1-6186C5991B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0F1C70-AC33-49E8-B283-C09F75FA35ED}" type="datetimeFigureOut">
              <a:rPr lang="ru-RU"/>
              <a:pPr>
                <a:defRPr/>
              </a:pPr>
              <a:t>03.11.2025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5B73E-CE8E-4E27-A786-B7E06B5437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3E693-72ED-47FA-9D40-45120C894D5F}" type="datetimeFigureOut">
              <a:rPr lang="ru-RU"/>
              <a:pPr>
                <a:defRPr/>
              </a:pPr>
              <a:t>03.11.2025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F656A8-E94B-4822-9B05-A2B697B848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483AB9-3AE4-4786-8B07-8570C2735A00}" type="datetimeFigureOut">
              <a:rPr lang="ru-RU"/>
              <a:pPr>
                <a:defRPr/>
              </a:pPr>
              <a:t>03.11.2025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A6CEF-5BA5-414D-9B83-E52986E82D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6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14262AF-B2DB-4145-B440-F4FF42609707}" type="datetimeFigureOut">
              <a:rPr lang="ru-RU"/>
              <a:pPr>
                <a:defRPr/>
              </a:pPr>
              <a:t>03.11.2025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63E38B7-6A80-43C5-B2CC-230645F884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2" r:id="rId2"/>
    <p:sldLayoutId id="2147483661" r:id="rId3"/>
    <p:sldLayoutId id="2147483660" r:id="rId4"/>
    <p:sldLayoutId id="2147483659" r:id="rId5"/>
    <p:sldLayoutId id="2147483658" r:id="rId6"/>
    <p:sldLayoutId id="2147483657" r:id="rId7"/>
    <p:sldLayoutId id="2147483656" r:id="rId8"/>
    <p:sldLayoutId id="2147483655" r:id="rId9"/>
    <p:sldLayoutId id="2147483654" r:id="rId10"/>
    <p:sldLayoutId id="2147483653" r:id="rId11"/>
    <p:sldLayoutId id="2147483652" r:id="rId12"/>
    <p:sldLayoutId id="2147483651" r:id="rId13"/>
    <p:sldLayoutId id="2147483650" r:id="rId14"/>
    <p:sldLayoutId id="2147483649" r:id="rId15"/>
  </p:sldLayoutIdLst>
  <p:transition spd="slow" advTm="600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5"/>
          <p:cNvSpPr>
            <a:spLocks noGrp="1"/>
          </p:cNvSpPr>
          <p:nvPr>
            <p:ph type="title" idx="4294967295"/>
          </p:nvPr>
        </p:nvSpPr>
        <p:spPr>
          <a:xfrm>
            <a:off x="179388" y="404813"/>
            <a:ext cx="8064500" cy="2232025"/>
          </a:xfrm>
        </p:spPr>
        <p:txBody>
          <a:bodyPr/>
          <a:lstStyle/>
          <a:p>
            <a:pPr algn="l" eaLnBrk="1" hangingPunct="1"/>
            <a:r>
              <a:rPr lang="ru-RU" sz="2800" smtClean="0">
                <a:solidFill>
                  <a:srgbClr val="FF0000"/>
                </a:solidFill>
                <a:latin typeface="Georgia" pitchFamily="18" charset="0"/>
              </a:rPr>
              <a:t>Для детей старшего дошкольного возраста</a:t>
            </a:r>
            <a:br>
              <a:rPr lang="ru-RU" sz="280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2800" smtClean="0">
                <a:solidFill>
                  <a:srgbClr val="FF0000"/>
                </a:solidFill>
                <a:latin typeface="Georgia" pitchFamily="18" charset="0"/>
              </a:rPr>
              <a:t/>
            </a:r>
            <a:br>
              <a:rPr lang="ru-RU" sz="280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2800" smtClean="0">
                <a:solidFill>
                  <a:srgbClr val="FF0000"/>
                </a:solidFill>
                <a:latin typeface="Georgia" pitchFamily="18" charset="0"/>
              </a:rPr>
              <a:t>Подготовила </a:t>
            </a:r>
            <a:br>
              <a:rPr lang="ru-RU" sz="280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2800" smtClean="0">
                <a:solidFill>
                  <a:srgbClr val="FF0000"/>
                </a:solidFill>
                <a:latin typeface="Georgia" pitchFamily="18" charset="0"/>
              </a:rPr>
              <a:t>Малахова С.В.</a:t>
            </a:r>
            <a:br>
              <a:rPr lang="ru-RU" sz="280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2800" smtClean="0">
                <a:solidFill>
                  <a:srgbClr val="FF0000"/>
                </a:solidFill>
                <a:latin typeface="Georgia" pitchFamily="18" charset="0"/>
              </a:rPr>
              <a:t>МБДОУ №54 г. Керчь</a:t>
            </a:r>
          </a:p>
        </p:txBody>
      </p:sp>
      <p:sp>
        <p:nvSpPr>
          <p:cNvPr id="17410" name="Rectangle 6"/>
          <p:cNvSpPr>
            <a:spLocks noGrp="1"/>
          </p:cNvSpPr>
          <p:nvPr>
            <p:ph type="body" sz="half" idx="4294967295"/>
          </p:nvPr>
        </p:nvSpPr>
        <p:spPr>
          <a:xfrm>
            <a:off x="0" y="3644900"/>
            <a:ext cx="4787900" cy="2509838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4800" b="1" smtClean="0">
                <a:solidFill>
                  <a:schemeClr val="hlink"/>
                </a:solidFill>
                <a:latin typeface="Georgia" pitchFamily="18" charset="0"/>
              </a:rPr>
              <a:t>Времена года</a:t>
            </a:r>
            <a:endParaRPr lang="ru-RU" sz="4800" b="1" smtClean="0">
              <a:solidFill>
                <a:schemeClr val="hlink"/>
              </a:solidFill>
              <a:latin typeface="Arial" charset="0"/>
            </a:endParaRP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4800" b="1" smtClean="0">
                <a:solidFill>
                  <a:schemeClr val="hlink"/>
                </a:solidFill>
                <a:latin typeface="Georgia" pitchFamily="18" charset="0"/>
              </a:rPr>
              <a:t>Зима </a:t>
            </a:r>
          </a:p>
        </p:txBody>
      </p:sp>
      <p:sp>
        <p:nvSpPr>
          <p:cNvPr id="17411" name="Rectangle 4"/>
          <p:cNvSpPr>
            <a:spLocks noGrp="1"/>
          </p:cNvSpPr>
          <p:nvPr>
            <p:ph sz="half" idx="4294967295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ru-RU" sz="2800" smtClean="0"/>
          </a:p>
        </p:txBody>
      </p:sp>
      <p:pic>
        <p:nvPicPr>
          <p:cNvPr id="17412" name="Picture 6" descr="Изображение пина-истор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6463" y="1125538"/>
            <a:ext cx="4224337" cy="561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4"/>
          <p:cNvSpPr>
            <a:spLocks noGrp="1"/>
          </p:cNvSpPr>
          <p:nvPr>
            <p:ph type="title"/>
          </p:nvPr>
        </p:nvSpPr>
        <p:spPr>
          <a:xfrm>
            <a:off x="179388" y="274638"/>
            <a:ext cx="3313112" cy="6323012"/>
          </a:xfrm>
        </p:spPr>
        <p:txBody>
          <a:bodyPr/>
          <a:lstStyle/>
          <a:p>
            <a:pPr algn="l"/>
            <a:r>
              <a:rPr lang="ru-RU" sz="2800" smtClean="0">
                <a:solidFill>
                  <a:schemeClr val="hlink"/>
                </a:solidFill>
                <a:latin typeface="Georgia" pitchFamily="18" charset="0"/>
              </a:rPr>
              <a:t>Изморозь </a:t>
            </a:r>
            <a:r>
              <a:rPr lang="ru-RU" sz="2800" smtClean="0">
                <a:latin typeface="Georgia" pitchFamily="18" charset="0"/>
              </a:rPr>
              <a:t>—похожая на иней снежная</a:t>
            </a:r>
            <a:r>
              <a:rPr lang="ru-RU" smtClean="0">
                <a:latin typeface="Georgia" pitchFamily="18" charset="0"/>
              </a:rPr>
              <a:t> </a:t>
            </a:r>
            <a:r>
              <a:rPr lang="ru-RU" sz="2800" smtClean="0">
                <a:latin typeface="Georgia" pitchFamily="18" charset="0"/>
              </a:rPr>
              <a:t>рыхлая масса, образующаяся в туманную морозную погоду на ветвях деревьев, проводах и т. п. при влажной морозной</a:t>
            </a:r>
            <a:r>
              <a:rPr lang="ru-RU" smtClean="0">
                <a:latin typeface="Georgia" pitchFamily="18" charset="0"/>
              </a:rPr>
              <a:t> </a:t>
            </a:r>
            <a:r>
              <a:rPr lang="ru-RU" sz="2400" smtClean="0">
                <a:latin typeface="Georgia" pitchFamily="18" charset="0"/>
              </a:rPr>
              <a:t>погоде.</a:t>
            </a:r>
            <a:r>
              <a:rPr lang="ru-RU" sz="2400" smtClean="0"/>
              <a:t/>
            </a:r>
            <a:br>
              <a:rPr lang="ru-RU" sz="2400" smtClean="0"/>
            </a:br>
            <a:endParaRPr lang="ru-RU" sz="2400" smtClean="0"/>
          </a:p>
        </p:txBody>
      </p:sp>
      <p:pic>
        <p:nvPicPr>
          <p:cNvPr id="26626" name="Picture 7" descr="bcc95d62eb7016e635e6710b2735c01d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867400" y="404813"/>
            <a:ext cx="3133725" cy="6264275"/>
          </a:xfrm>
        </p:spPr>
      </p:pic>
      <p:pic>
        <p:nvPicPr>
          <p:cNvPr id="26627" name="Picture 8" descr="80afb620e9969295290b5f746cb08815"/>
          <p:cNvPicPr>
            <a:picLocks noChangeAspect="1" noChangeArrowheads="1"/>
          </p:cNvPicPr>
          <p:nvPr>
            <p:ph type="body"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492500" y="2133600"/>
            <a:ext cx="2536825" cy="4525963"/>
          </a:xfrm>
        </p:spPr>
      </p:pic>
    </p:spTree>
  </p:cSld>
  <p:clrMapOvr>
    <a:masterClrMapping/>
  </p:clrMapOvr>
  <p:transition spd="slow" advTm="6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4" descr="развлечения зимо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1638" y="120650"/>
            <a:ext cx="4759325" cy="673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Rectangle 6"/>
          <p:cNvSpPr>
            <a:spLocks noGrp="1"/>
          </p:cNvSpPr>
          <p:nvPr>
            <p:ph type="body" sz="half" idx="4294967295"/>
          </p:nvPr>
        </p:nvSpPr>
        <p:spPr>
          <a:xfrm>
            <a:off x="250825" y="333375"/>
            <a:ext cx="3679825" cy="586581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В теплых шубах и ушанках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Снежной зимнею порой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Детвора на быстрых санках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Вихрем мчит с горы крутой.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На ветру ребячьи лица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Разгорелись кумачом.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Пусть колючий снег пылится,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Пусть мороз сердитый злится —</a:t>
            </a:r>
          </a:p>
          <a:p>
            <a:pPr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Все ребятам нипочем!</a:t>
            </a:r>
          </a:p>
        </p:txBody>
      </p:sp>
    </p:spTree>
  </p:cSld>
  <p:clrMapOvr>
    <a:masterClrMapping/>
  </p:clrMapOvr>
  <p:transition spd="slow" advTm="6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13" descr="f8e886f3a9b6105debce8a16cbcfdf82"/>
          <p:cNvPicPr>
            <a:picLocks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419850" y="2852738"/>
            <a:ext cx="2560638" cy="3841750"/>
          </a:xfrm>
        </p:spPr>
      </p:pic>
      <p:pic>
        <p:nvPicPr>
          <p:cNvPr id="28674" name="Picture 5" descr="a13fa3be46f2881d818f2a5207e1909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188913"/>
            <a:ext cx="3836988" cy="381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7" descr="cc7391015ee2ce95dcc7f38eca375d9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4613" y="3357563"/>
            <a:ext cx="2357437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9" descr="2d72ab5a1517207dd970f2d4c2a81b0b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4663" y="260350"/>
            <a:ext cx="3376612" cy="270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Rectangle 15"/>
          <p:cNvSpPr>
            <a:spLocks noChangeArrowheads="1"/>
          </p:cNvSpPr>
          <p:nvPr/>
        </p:nvSpPr>
        <p:spPr bwMode="auto">
          <a:xfrm>
            <a:off x="179388" y="4495800"/>
            <a:ext cx="360045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000">
                <a:latin typeface="Georgia" pitchFamily="18" charset="0"/>
              </a:rPr>
              <a:t>Мчатся с горки наши санки</a:t>
            </a:r>
            <a:br>
              <a:rPr lang="ru-RU" sz="2000">
                <a:latin typeface="Georgia" pitchFamily="18" charset="0"/>
              </a:rPr>
            </a:br>
            <a:r>
              <a:rPr lang="ru-RU" sz="2000">
                <a:latin typeface="Georgia" pitchFamily="18" charset="0"/>
              </a:rPr>
              <a:t>Здесь не скучно детворе,</a:t>
            </a:r>
            <a:br>
              <a:rPr lang="ru-RU" sz="2000">
                <a:latin typeface="Georgia" pitchFamily="18" charset="0"/>
              </a:rPr>
            </a:br>
            <a:r>
              <a:rPr lang="ru-RU" sz="2000">
                <a:latin typeface="Georgia" pitchFamily="18" charset="0"/>
              </a:rPr>
              <a:t>Мы возьмем с собой лопатки,</a:t>
            </a:r>
            <a:br>
              <a:rPr lang="ru-RU" sz="2000">
                <a:latin typeface="Georgia" pitchFamily="18" charset="0"/>
              </a:rPr>
            </a:br>
            <a:r>
              <a:rPr lang="ru-RU" sz="2000">
                <a:latin typeface="Georgia" pitchFamily="18" charset="0"/>
              </a:rPr>
              <a:t>Строить крепость во дворе. </a:t>
            </a:r>
          </a:p>
        </p:txBody>
      </p:sp>
    </p:spTree>
  </p:cSld>
  <p:clrMapOvr>
    <a:masterClrMapping/>
  </p:clrMapOvr>
  <p:transition spd="slow" advTm="6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0"/>
          <p:cNvSpPr>
            <a:spLocks noGrp="1"/>
          </p:cNvSpPr>
          <p:nvPr>
            <p:ph type="title" idx="4294967295"/>
          </p:nvPr>
        </p:nvSpPr>
        <p:spPr>
          <a:xfrm>
            <a:off x="3924300" y="274638"/>
            <a:ext cx="4762500" cy="2217737"/>
          </a:xfrm>
        </p:spPr>
        <p:txBody>
          <a:bodyPr/>
          <a:lstStyle/>
          <a:p>
            <a:pPr algn="l"/>
            <a:r>
              <a:rPr lang="ru-RU" sz="2400" smtClean="0">
                <a:latin typeface="Georgia" pitchFamily="18" charset="0"/>
              </a:rPr>
              <a:t>Если лес укрыт снегами,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Если пахнет пирогами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Если ёлка в дом идёт,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Что за праздник?... (Новый год)</a:t>
            </a:r>
          </a:p>
        </p:txBody>
      </p:sp>
      <p:sp>
        <p:nvSpPr>
          <p:cNvPr id="29698" name="Rectangle 11"/>
          <p:cNvSpPr>
            <a:spLocks noGrp="1"/>
          </p:cNvSpPr>
          <p:nvPr>
            <p:ph sz="half" idx="4294967295"/>
          </p:nvPr>
        </p:nvSpPr>
        <p:spPr>
          <a:xfrm>
            <a:off x="468313" y="2276475"/>
            <a:ext cx="2879725" cy="3878263"/>
          </a:xfrm>
        </p:spPr>
        <p:txBody>
          <a:bodyPr/>
          <a:lstStyle/>
          <a:p>
            <a:endParaRPr lang="ru-RU" sz="2800" smtClean="0"/>
          </a:p>
        </p:txBody>
      </p:sp>
      <p:pic>
        <p:nvPicPr>
          <p:cNvPr id="29699" name="Picture 4" descr="586ad2724a503af3cba4358a7555f3f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3592512" cy="641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13" descr="imagehh"/>
          <p:cNvPicPr>
            <a:picLocks noChangeAspect="1" noChangeArrowheads="1"/>
          </p:cNvPicPr>
          <p:nvPr>
            <p:ph sz="half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4932363" y="2636838"/>
            <a:ext cx="4038600" cy="3975100"/>
          </a:xfrm>
        </p:spPr>
      </p:pic>
    </p:spTree>
  </p:cSld>
  <p:clrMapOvr>
    <a:masterClrMapping/>
  </p:clrMapOvr>
  <p:transition spd="slow" advTm="6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4"/>
          <p:cNvSpPr>
            <a:spLocks noGrp="1"/>
          </p:cNvSpPr>
          <p:nvPr>
            <p:ph type="title"/>
          </p:nvPr>
        </p:nvSpPr>
        <p:spPr>
          <a:xfrm>
            <a:off x="4932363" y="274638"/>
            <a:ext cx="3754437" cy="2362200"/>
          </a:xfrm>
        </p:spPr>
        <p:txBody>
          <a:bodyPr/>
          <a:lstStyle/>
          <a:p>
            <a:pPr algn="l"/>
            <a:r>
              <a:rPr lang="ru-RU" sz="2000" smtClean="0">
                <a:latin typeface="Georgia" pitchFamily="18" charset="0"/>
              </a:rPr>
              <a:t>Кружится и хохочет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Метель под Новый год.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Снег опуститься хочет,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А ветер не дает.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И весело деревьям,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И каждому кусту,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Снежинки, как смешинки,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Танцуют на лету.</a:t>
            </a:r>
          </a:p>
        </p:txBody>
      </p:sp>
      <p:sp>
        <p:nvSpPr>
          <p:cNvPr id="30722" name="Rectangle 5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 sz="2800" smtClean="0"/>
          </a:p>
        </p:txBody>
      </p:sp>
      <p:pic>
        <p:nvPicPr>
          <p:cNvPr id="30723" name="Picture 7" descr="bee070dea16c9a23b345fb30e9a51c52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115050" y="2852738"/>
            <a:ext cx="2830513" cy="3806825"/>
          </a:xfrm>
        </p:spPr>
      </p:pic>
      <p:pic>
        <p:nvPicPr>
          <p:cNvPr id="30724" name="Picture 8" descr="bfdd3f242dc1ae95d46dba268ccd0f4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88913"/>
            <a:ext cx="4624387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9850"/>
          </a:xfrm>
        </p:spPr>
        <p:txBody>
          <a:bodyPr/>
          <a:lstStyle/>
          <a:p>
            <a:pPr eaLnBrk="1" hangingPunct="1"/>
            <a:endParaRPr lang="ru-RU" sz="4000" smtClean="0"/>
          </a:p>
        </p:txBody>
      </p:sp>
      <p:sp>
        <p:nvSpPr>
          <p:cNvPr id="31746" name="Rectangle 5"/>
          <p:cNvSpPr>
            <a:spLocks noGrp="1"/>
          </p:cNvSpPr>
          <p:nvPr>
            <p:ph type="body" sz="half" idx="1"/>
          </p:nvPr>
        </p:nvSpPr>
        <p:spPr>
          <a:xfrm>
            <a:off x="179388" y="4652963"/>
            <a:ext cx="5616575" cy="20161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Зимний лес в объятьях тишины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Задремал, укутав ветки снегом.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Будет спать спокойно до весны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Он теперь под серебристым небом.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/>
            </a:r>
            <a:br>
              <a:rPr lang="ru-RU" sz="2000" smtClean="0">
                <a:latin typeface="Georgia" pitchFamily="18" charset="0"/>
              </a:rPr>
            </a:br>
            <a:endParaRPr lang="ru-RU" sz="2000" smtClean="0">
              <a:latin typeface="Georgia" pitchFamily="18" charset="0"/>
            </a:endParaRPr>
          </a:p>
        </p:txBody>
      </p:sp>
      <p:pic>
        <p:nvPicPr>
          <p:cNvPr id="31747" name="Picture 9" descr="WwtvQC48FwwwP0VMOAaNglSu3gp_F61TvtUnHPQ8C5kV4pk3e6G4SnCE2nx2boV4IrJ50w44MJtDHUVFk8dCQigR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07950" y="188913"/>
            <a:ext cx="5041900" cy="3794125"/>
          </a:xfrm>
        </p:spPr>
      </p:pic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7164388" y="47244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ru-RU"/>
          </a:p>
        </p:txBody>
      </p:sp>
      <p:pic>
        <p:nvPicPr>
          <p:cNvPr id="31749" name="Picture 7" descr="зима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3800" y="2708275"/>
            <a:ext cx="3970338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2770" name="Rectangle 5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 sz="2800" smtClean="0"/>
          </a:p>
        </p:txBody>
      </p:sp>
      <p:sp>
        <p:nvSpPr>
          <p:cNvPr id="32771" name="Rectangle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sz="2800" smtClean="0"/>
          </a:p>
        </p:txBody>
      </p:sp>
      <p:pic>
        <p:nvPicPr>
          <p:cNvPr id="32772" name="Picture 7" descr="зи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76250"/>
            <a:ext cx="9144000" cy="603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0"/>
          <p:cNvSpPr>
            <a:spLocks noGrp="1"/>
          </p:cNvSpPr>
          <p:nvPr>
            <p:ph type="title"/>
          </p:nvPr>
        </p:nvSpPr>
        <p:spPr>
          <a:xfrm>
            <a:off x="179388" y="115888"/>
            <a:ext cx="4608512" cy="2520950"/>
          </a:xfrm>
        </p:spPr>
        <p:txBody>
          <a:bodyPr/>
          <a:lstStyle/>
          <a:p>
            <a:pPr algn="l"/>
            <a:r>
              <a:rPr lang="ru-RU" sz="2400" smtClean="0">
                <a:latin typeface="Georgia" pitchFamily="18" charset="0"/>
              </a:rPr>
              <a:t>Зайчик шубку поменял -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Был он серым, белым стал.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И медведь совсем не весел,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Уж не бродит он по лесу.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Раз зевнул, другой зевнул,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И в берлоге он заснул.</a:t>
            </a:r>
          </a:p>
        </p:txBody>
      </p:sp>
      <p:sp>
        <p:nvSpPr>
          <p:cNvPr id="33794" name="Rectangle 11"/>
          <p:cNvSpPr>
            <a:spLocks noGrp="1"/>
          </p:cNvSpPr>
          <p:nvPr>
            <p:ph type="body" sz="half" idx="1"/>
          </p:nvPr>
        </p:nvSpPr>
        <p:spPr>
          <a:xfrm>
            <a:off x="250825" y="3644900"/>
            <a:ext cx="4321175" cy="3097213"/>
          </a:xfrm>
        </p:spPr>
        <p:txBody>
          <a:bodyPr/>
          <a:lstStyle/>
          <a:p>
            <a:pPr>
              <a:buFont typeface="Arial" charset="0"/>
              <a:buNone/>
            </a:pPr>
            <a:endParaRPr lang="ru-RU" sz="2800" smtClean="0">
              <a:latin typeface="Georgia" pitchFamily="18" charset="0"/>
            </a:endParaRPr>
          </a:p>
        </p:txBody>
      </p:sp>
      <p:pic>
        <p:nvPicPr>
          <p:cNvPr id="33795" name="Picture 7" descr="зима животные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07950" y="2492375"/>
            <a:ext cx="6696075" cy="4259263"/>
          </a:xfrm>
        </p:spPr>
      </p:pic>
      <p:pic>
        <p:nvPicPr>
          <p:cNvPr id="33796" name="Picture 6" descr="Пин содержит это изображение: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5963" y="188913"/>
            <a:ext cx="3111500" cy="311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9850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34818" name="Rectangle 5"/>
          <p:cNvSpPr>
            <a:spLocks noGrp="1"/>
          </p:cNvSpPr>
          <p:nvPr>
            <p:ph type="body" sz="half" idx="1"/>
          </p:nvPr>
        </p:nvSpPr>
        <p:spPr>
          <a:xfrm>
            <a:off x="457200" y="404813"/>
            <a:ext cx="4691063" cy="2879725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Раз, два, три, четыре, пять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В зимний лес идём гулять: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Заяц, волк, лиса не спят,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А медведи – все храпят;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Ёжик в норочке сопит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И барсук всю зиму спит...</a:t>
            </a:r>
            <a:br>
              <a:rPr lang="ru-RU" sz="2400" smtClean="0">
                <a:latin typeface="Georgia" pitchFamily="18" charset="0"/>
              </a:rPr>
            </a:br>
            <a:endParaRPr lang="ru-RU" sz="2400" smtClean="0">
              <a:latin typeface="Georgia" pitchFamily="18" charset="0"/>
            </a:endParaRPr>
          </a:p>
        </p:txBody>
      </p:sp>
      <p:pic>
        <p:nvPicPr>
          <p:cNvPr id="34819" name="Picture 4" descr="da6f83a7056a83c84cdba26bba75a034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372225" y="188913"/>
            <a:ext cx="2593975" cy="3240087"/>
          </a:xfrm>
        </p:spPr>
      </p:pic>
      <p:pic>
        <p:nvPicPr>
          <p:cNvPr id="34820" name="Picture 12" descr="0c9c21cd0935392d34499d5cc22dc06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500438"/>
            <a:ext cx="4465638" cy="318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14" descr="d61b6113355ce24f54f1d5928df6a29b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3500438"/>
            <a:ext cx="4140200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4" descr="15b6df1ed6b7a6eff402f2b07f853eb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80963"/>
            <a:ext cx="8856663" cy="664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4" descr="02e4c99c2a4434dab8ac9732ffe1ac9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7675" y="260350"/>
            <a:ext cx="5975350" cy="632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Rectangle 4"/>
          <p:cNvSpPr>
            <a:spLocks noGrp="1"/>
          </p:cNvSpPr>
          <p:nvPr>
            <p:ph type="body" sz="half" idx="4294967295"/>
          </p:nvPr>
        </p:nvSpPr>
        <p:spPr>
          <a:xfrm>
            <a:off x="250825" y="404813"/>
            <a:ext cx="2736850" cy="572135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800" smtClean="0">
                <a:latin typeface="Arial" charset="0"/>
              </a:rPr>
              <a:t>На какой картинке изображена зима?</a:t>
            </a:r>
          </a:p>
          <a:p>
            <a:pPr>
              <a:buFont typeface="Arial" charset="0"/>
              <a:buNone/>
            </a:pPr>
            <a:r>
              <a:rPr lang="ru-RU" sz="2800" smtClean="0">
                <a:latin typeface="Arial" charset="0"/>
              </a:rPr>
              <a:t>Как вы это поняли?</a:t>
            </a:r>
          </a:p>
        </p:txBody>
      </p:sp>
    </p:spTree>
  </p:cSld>
  <p:clrMapOvr>
    <a:masterClrMapping/>
  </p:clrMapOvr>
  <p:transition spd="slow" advTm="6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1"/>
          <p:cNvSpPr>
            <a:spLocks noGrp="1"/>
          </p:cNvSpPr>
          <p:nvPr>
            <p:ph type="title" sz="quarter" idx="4294967295"/>
          </p:nvPr>
        </p:nvSpPr>
        <p:spPr>
          <a:xfrm>
            <a:off x="457200" y="0"/>
            <a:ext cx="8229600" cy="69850"/>
          </a:xfrm>
        </p:spPr>
        <p:txBody>
          <a:bodyPr/>
          <a:lstStyle/>
          <a:p>
            <a:endParaRPr lang="ru-RU" sz="4000" smtClean="0"/>
          </a:p>
        </p:txBody>
      </p:sp>
      <p:pic>
        <p:nvPicPr>
          <p:cNvPr id="36866" name="Picture 20" descr="3fff0d13bf2643f89a631e4b37876b4f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3419475" y="188913"/>
            <a:ext cx="2409825" cy="4103687"/>
          </a:xfrm>
        </p:spPr>
      </p:pic>
      <p:pic>
        <p:nvPicPr>
          <p:cNvPr id="36867" name="Picture 21" descr="7e217881ee89166c9981c8b5763bb8ca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179388" y="115888"/>
            <a:ext cx="2520950" cy="2520950"/>
          </a:xfrm>
        </p:spPr>
      </p:pic>
      <p:pic>
        <p:nvPicPr>
          <p:cNvPr id="36868" name="Picture 23" descr="647aa82080f31cfe11719d580f7c592c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5867400" y="4292600"/>
            <a:ext cx="3097213" cy="2357438"/>
          </a:xfrm>
        </p:spPr>
      </p:pic>
      <p:pic>
        <p:nvPicPr>
          <p:cNvPr id="36869" name="Picture 24" descr="f73f83142a49c65a9af19930fede4ea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70600" y="115888"/>
            <a:ext cx="2928938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0" name="Picture 26" descr="57f79e822ef231651832d5815ee4b46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9388" y="2708275"/>
            <a:ext cx="2782887" cy="397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1" name="Picture 28" descr="84620cf987b21c1a471f7fc3cbc2e349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7"/>
          <a:srcRect/>
          <a:stretch>
            <a:fillRect/>
          </a:stretch>
        </p:blipFill>
        <p:spPr>
          <a:xfrm>
            <a:off x="3132138" y="4076700"/>
            <a:ext cx="2619375" cy="2619375"/>
          </a:xfrm>
        </p:spPr>
      </p:pic>
    </p:spTree>
  </p:cSld>
  <p:clrMapOvr>
    <a:masterClrMapping/>
  </p:clrMapOvr>
  <p:transition spd="slow" advTm="6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10" descr="273ca06b2d38eb81e32e6a978dc593ff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222250"/>
            <a:ext cx="9144000" cy="6470650"/>
          </a:xfrm>
        </p:spPr>
      </p:pic>
    </p:spTree>
  </p:cSld>
  <p:clrMapOvr>
    <a:masterClrMapping/>
  </p:clrMapOvr>
  <p:transition spd="slow" advTm="6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4"/>
          <p:cNvSpPr>
            <a:spLocks noGrp="1"/>
          </p:cNvSpPr>
          <p:nvPr>
            <p:ph type="title"/>
          </p:nvPr>
        </p:nvSpPr>
        <p:spPr>
          <a:xfrm flipV="1">
            <a:off x="457200" y="-100013"/>
            <a:ext cx="8229600" cy="100013"/>
          </a:xfrm>
        </p:spPr>
        <p:txBody>
          <a:bodyPr/>
          <a:lstStyle/>
          <a:p>
            <a:endParaRPr lang="ru-RU" sz="4000" smtClean="0"/>
          </a:p>
        </p:txBody>
      </p:sp>
      <p:pic>
        <p:nvPicPr>
          <p:cNvPr id="38914" name="Picture 7" descr="maam_ru_4307_page-0001"/>
          <p:cNvPicPr>
            <a:picLocks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188913"/>
            <a:ext cx="4637087" cy="6553200"/>
          </a:xfrm>
        </p:spPr>
      </p:pic>
      <p:pic>
        <p:nvPicPr>
          <p:cNvPr id="38915" name="Picture 8" descr="т"/>
          <p:cNvPicPr>
            <a:picLocks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552950" y="188913"/>
            <a:ext cx="4371975" cy="6553200"/>
          </a:xfrm>
        </p:spPr>
      </p:pic>
    </p:spTree>
  </p:cSld>
  <p:clrMapOvr>
    <a:masterClrMapping/>
  </p:clrMapOvr>
  <p:transition spd="slow" advTm="6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4"/>
          <p:cNvSpPr>
            <a:spLocks noGrp="1"/>
          </p:cNvSpPr>
          <p:nvPr>
            <p:ph type="title"/>
          </p:nvPr>
        </p:nvSpPr>
        <p:spPr>
          <a:xfrm flipV="1">
            <a:off x="457200" y="0"/>
            <a:ext cx="8229600" cy="274638"/>
          </a:xfrm>
        </p:spPr>
        <p:txBody>
          <a:bodyPr/>
          <a:lstStyle/>
          <a:p>
            <a:endParaRPr lang="ru-RU" sz="4000" smtClean="0"/>
          </a:p>
        </p:txBody>
      </p:sp>
      <p:pic>
        <p:nvPicPr>
          <p:cNvPr id="39938" name="Picture 6" descr="2BHM4pYDfR0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260350"/>
            <a:ext cx="5616575" cy="6380163"/>
          </a:xfrm>
        </p:spPr>
      </p:pic>
      <p:pic>
        <p:nvPicPr>
          <p:cNvPr id="39939" name="Picture 7" descr="1d26a5f7347504ee0ebe8cee982f6c7aеп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37238" y="260350"/>
            <a:ext cx="3306762" cy="578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4" descr="зима загад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60350"/>
            <a:ext cx="4489450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2" name="Picture 5" descr="зима загадки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64075" y="260350"/>
            <a:ext cx="4479925" cy="633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4" descr="зима загадки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620713"/>
            <a:ext cx="4198938" cy="599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6" name="Picture 5" descr="зима загадки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30750" y="620713"/>
            <a:ext cx="4198938" cy="599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4" descr="зима загадки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333375"/>
            <a:ext cx="4400550" cy="628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0" name="Picture 5" descr="зима загадки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13263" y="333375"/>
            <a:ext cx="4400550" cy="628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4" descr="зима загадки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4335463" cy="619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4" name="Picture 6" descr="зима стихи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60350"/>
            <a:ext cx="4392612" cy="621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4" descr="зима стих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4635500" cy="626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8" name="Picture 5" descr="зима стихи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9638" y="188913"/>
            <a:ext cx="4424362" cy="626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4" descr="зима стихи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549275"/>
            <a:ext cx="4321175" cy="611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2" name="Picture 5" descr="зима стихи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14863" y="549275"/>
            <a:ext cx="4310062" cy="606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5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79375"/>
          </a:xfrm>
        </p:spPr>
        <p:txBody>
          <a:bodyPr/>
          <a:lstStyle/>
          <a:p>
            <a:endParaRPr lang="ru-RU" sz="4000" smtClean="0"/>
          </a:p>
        </p:txBody>
      </p:sp>
      <p:pic>
        <p:nvPicPr>
          <p:cNvPr id="19458" name="Picture 7" descr="pMkc5GdikiM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173538" y="188913"/>
            <a:ext cx="4795837" cy="6542087"/>
          </a:xfrm>
        </p:spPr>
      </p:pic>
      <p:sp>
        <p:nvSpPr>
          <p:cNvPr id="19459" name="Rectangle 6"/>
          <p:cNvSpPr>
            <a:spLocks noGrp="1"/>
          </p:cNvSpPr>
          <p:nvPr>
            <p:ph type="body" sz="half" idx="4294967295"/>
          </p:nvPr>
        </p:nvSpPr>
        <p:spPr>
          <a:xfrm>
            <a:off x="0" y="5445125"/>
            <a:ext cx="69850" cy="996950"/>
          </a:xfrm>
        </p:spPr>
        <p:txBody>
          <a:bodyPr/>
          <a:lstStyle/>
          <a:p>
            <a:endParaRPr lang="ru-RU" sz="2800" smtClean="0"/>
          </a:p>
        </p:txBody>
      </p:sp>
      <p:pic>
        <p:nvPicPr>
          <p:cNvPr id="19460" name="Picture 7" descr="maam_ru_4240_page-00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88913"/>
            <a:ext cx="3935412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5" descr="зима стихи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15925"/>
            <a:ext cx="9144000" cy="602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5" descr="зима стихи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587375"/>
            <a:ext cx="8785225" cy="577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smtClean="0">
                <a:solidFill>
                  <a:srgbClr val="FF0000"/>
                </a:solidFill>
                <a:latin typeface="Georgia" pitchFamily="18" charset="0"/>
              </a:rPr>
              <a:t>Праздники зимы: Новый год, День защитника Отечества</a:t>
            </a:r>
          </a:p>
        </p:txBody>
      </p:sp>
      <p:pic>
        <p:nvPicPr>
          <p:cNvPr id="49154" name="Picture 6" descr="b930174d5e0f67ea2e057e7f3b552080"/>
          <p:cNvPicPr>
            <a:picLocks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31825" y="1600200"/>
            <a:ext cx="3687763" cy="4525963"/>
          </a:xfrm>
        </p:spPr>
      </p:pic>
      <p:pic>
        <p:nvPicPr>
          <p:cNvPr id="49155" name="Picture 7" descr="b2f369a0e79401f9f04b0e84ef173d45"/>
          <p:cNvPicPr>
            <a:picLocks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076825" y="1628775"/>
            <a:ext cx="3240088" cy="4525963"/>
          </a:xfrm>
        </p:spPr>
      </p:pic>
    </p:spTree>
  </p:cSld>
  <p:clrMapOvr>
    <a:masterClrMapping/>
  </p:clrMapOvr>
  <p:transition spd="slow" advTm="600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Picture 4" descr="63e481f30995bfac644dd0bc872747b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3225" y="333375"/>
            <a:ext cx="4737100" cy="631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78" name="Picture 6" descr="Пин содержит это изображение: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2225" y="333375"/>
            <a:ext cx="4449763" cy="633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6" descr="правила поведения зимо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5813" y="0"/>
            <a:ext cx="50323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Picture 5" descr="e0d3b544d98d847a12a02a5722fa130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4075" y="-30163"/>
            <a:ext cx="5054600" cy="688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2400" smtClean="0">
                <a:latin typeface="Georgia" pitchFamily="18" charset="0"/>
              </a:rPr>
              <a:t>На какой из картинок изображена зима? По каким признакам это понятно? Что происходит зимой?</a:t>
            </a:r>
          </a:p>
        </p:txBody>
      </p:sp>
      <p:sp>
        <p:nvSpPr>
          <p:cNvPr id="53250" name="Rectangle 7"/>
          <p:cNvSpPr>
            <a:spLocks noGrp="1"/>
          </p:cNvSpPr>
          <p:nvPr>
            <p:ph type="body" sz="half" idx="4294967295"/>
          </p:nvPr>
        </p:nvSpPr>
        <p:spPr>
          <a:xfrm>
            <a:off x="0" y="2420938"/>
            <a:ext cx="3563938" cy="37052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smtClean="0">
                <a:latin typeface="Georgia" pitchFamily="18" charset="0"/>
              </a:rPr>
              <a:t>Назови зимние месяцы.</a:t>
            </a:r>
          </a:p>
          <a:p>
            <a:pPr>
              <a:lnSpc>
                <a:spcPct val="90000"/>
              </a:lnSpc>
            </a:pPr>
            <a:r>
              <a:rPr lang="ru-RU" sz="2400" smtClean="0">
                <a:latin typeface="Georgia" pitchFamily="18" charset="0"/>
              </a:rPr>
              <a:t>Какое время года было перед зимой?</a:t>
            </a:r>
          </a:p>
          <a:p>
            <a:pPr>
              <a:lnSpc>
                <a:spcPct val="90000"/>
              </a:lnSpc>
            </a:pPr>
            <a:r>
              <a:rPr lang="ru-RU" sz="2400" smtClean="0">
                <a:latin typeface="Georgia" pitchFamily="18" charset="0"/>
              </a:rPr>
              <a:t>Какое время года придет после зимы?</a:t>
            </a:r>
          </a:p>
          <a:p>
            <a:pPr>
              <a:lnSpc>
                <a:spcPct val="90000"/>
              </a:lnSpc>
            </a:pPr>
            <a:r>
              <a:rPr lang="ru-RU" sz="2400" smtClean="0">
                <a:latin typeface="Georgia" pitchFamily="18" charset="0"/>
              </a:rPr>
              <a:t>Какие праздники мы отмечаем зимой?</a:t>
            </a:r>
          </a:p>
        </p:txBody>
      </p:sp>
      <p:pic>
        <p:nvPicPr>
          <p:cNvPr id="53251" name="Picture 4" descr="fc64cea256c8731d09696c518d7a7c08"/>
          <p:cNvPicPr>
            <a:picLocks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3708400" y="1303338"/>
            <a:ext cx="5435600" cy="5435600"/>
          </a:xfrm>
        </p:spPr>
      </p:pic>
    </p:spTree>
  </p:cSld>
  <p:clrMapOvr>
    <a:masterClrMapping/>
  </p:clrMapOvr>
  <p:transition spd="slow" advTm="600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4" descr="зима девуш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35200" y="123825"/>
            <a:ext cx="4673600" cy="661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4" descr="7dcc8c54ceea24a1cf440459c81dd7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0175"/>
            <a:ext cx="9144000" cy="645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5" descr="e56aa1b0882f778e6243a0ebe9f977d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62150" y="0"/>
            <a:ext cx="51704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6" descr="maam_ru_4243_page-0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463"/>
            <a:ext cx="4876800" cy="684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Picture 7" descr="maam_ru_4241_page-00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0"/>
            <a:ext cx="46434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4" descr="maam_ru_4244_page-0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752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5" descr="63e481f30995bfac644dd0bc872747b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25975" y="333375"/>
            <a:ext cx="4481513" cy="597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4" descr="maam_ru_4246_page-0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8974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Rectangle 12"/>
          <p:cNvSpPr>
            <a:spLocks noGrp="1"/>
          </p:cNvSpPr>
          <p:nvPr>
            <p:ph type="body" sz="half" idx="4294967295"/>
          </p:nvPr>
        </p:nvSpPr>
        <p:spPr>
          <a:xfrm>
            <a:off x="5284788" y="333375"/>
            <a:ext cx="3859212" cy="6335713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ru-RU" sz="2000" smtClean="0"/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С неба звёзды падают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Прямо на поля.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И под ними скроется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Чёрная земля.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Много-много звёздочек,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Тонких, как стекло;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Белые, холодные,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А земле тепло (Снег)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 ***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Мы слепили снежный ком,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Шляпу сделали на нём,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Нос приделали, и в миг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Получился … (снеговик).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***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Ярко огоньки моргают,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Резво вниз перебегают.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Эта быстрая команда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Называется (гирлянда)</a:t>
            </a:r>
          </a:p>
        </p:txBody>
      </p:sp>
    </p:spTree>
  </p:cSld>
  <p:clrMapOvr>
    <a:masterClrMapping/>
  </p:clrMapOvr>
  <p:transition spd="slow" advTm="6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4" descr="1686728389_kartin-papik-pro-p-kartinki-sezonnie-yavleniya-prirodi-dlya-d-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0"/>
            <a:ext cx="88566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894</TotalTime>
  <Words>308</Words>
  <Application>Microsoft Office PowerPoint</Application>
  <PresentationFormat>Экран (4:3)</PresentationFormat>
  <Paragraphs>50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1" baseType="lpstr">
      <vt:lpstr>Arial</vt:lpstr>
      <vt:lpstr>Calibri</vt:lpstr>
      <vt:lpstr>Georgia</vt:lpstr>
      <vt:lpstr>Тема Office</vt:lpstr>
      <vt:lpstr>Для детей старшего дошкольного возраста  Подготовила  Малахова С.В. МБДОУ №54 г. Керчь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Изморозь —похожая на иней снежная рыхлая масса, образующаяся в туманную морозную погоду на ветвях деревьев, проводах и т. п. при влажной морозной погоде. </vt:lpstr>
      <vt:lpstr>Слайд 11</vt:lpstr>
      <vt:lpstr>Слайд 12</vt:lpstr>
      <vt:lpstr>Если лес укрыт снегами, Если пахнет пирогами Если ёлка в дом идёт, Что за праздник?... (Новый год)</vt:lpstr>
      <vt:lpstr>Кружится и хохочет Метель под Новый год. Снег опуститься хочет, А ветер не дает. И весело деревьям, И каждому кусту, Снежинки, как смешинки, Танцуют на лету.</vt:lpstr>
      <vt:lpstr>Слайд 15</vt:lpstr>
      <vt:lpstr>Слайд 16</vt:lpstr>
      <vt:lpstr>Зайчик шубку поменял - Был он серым, белым стал. И медведь совсем не весел, Уж не бродит он по лесу. Раз зевнул, другой зевнул, И в берлоге он заснул.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Праздники зимы: Новый год, День защитника Отечества</vt:lpstr>
      <vt:lpstr>Слайд 33</vt:lpstr>
      <vt:lpstr>Слайд 34</vt:lpstr>
      <vt:lpstr>Слайд 35</vt:lpstr>
      <vt:lpstr>На какой из картинок изображена зима? По каким признакам это понятно? Что происходит зимой?</vt:lpstr>
      <vt:lpstr>Слайд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Весна идет</dc:title>
  <cp:lastModifiedBy>Наташа</cp:lastModifiedBy>
  <cp:revision>55</cp:revision>
  <dcterms:modified xsi:type="dcterms:W3CDTF">2025-11-03T14:13:38Z</dcterms:modified>
</cp:coreProperties>
</file>