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23" r:id="rId4"/>
    <p:sldId id="337" r:id="rId5"/>
    <p:sldId id="293" r:id="rId6"/>
    <p:sldId id="294" r:id="rId7"/>
    <p:sldId id="295" r:id="rId8"/>
    <p:sldId id="306" r:id="rId9"/>
    <p:sldId id="296" r:id="rId10"/>
    <p:sldId id="307" r:id="rId11"/>
    <p:sldId id="308" r:id="rId12"/>
    <p:sldId id="304" r:id="rId13"/>
    <p:sldId id="317" r:id="rId14"/>
    <p:sldId id="318" r:id="rId15"/>
    <p:sldId id="297" r:id="rId16"/>
    <p:sldId id="305" r:id="rId17"/>
    <p:sldId id="309" r:id="rId18"/>
    <p:sldId id="310" r:id="rId19"/>
    <p:sldId id="312" r:id="rId20"/>
    <p:sldId id="311" r:id="rId21"/>
    <p:sldId id="313" r:id="rId22"/>
    <p:sldId id="314" r:id="rId23"/>
    <p:sldId id="315" r:id="rId24"/>
    <p:sldId id="316" r:id="rId25"/>
    <p:sldId id="322" r:id="rId26"/>
    <p:sldId id="299" r:id="rId27"/>
    <p:sldId id="319" r:id="rId28"/>
    <p:sldId id="320" r:id="rId29"/>
    <p:sldId id="321" r:id="rId30"/>
    <p:sldId id="302" r:id="rId31"/>
    <p:sldId id="324" r:id="rId32"/>
    <p:sldId id="339" r:id="rId33"/>
    <p:sldId id="340" r:id="rId34"/>
    <p:sldId id="325" r:id="rId35"/>
    <p:sldId id="338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53309"/>
    <a:srgbClr val="E85C0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54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E5CED-89D5-444A-88C7-4E03D4DB9177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63453-0AD5-47ED-8CE9-55BDF96FA0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A18BD-20B9-471E-A7AA-050823BF7241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F695-6CDD-4C6A-A5F7-A160FB521E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0965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78188-AA3E-4F35-88DD-36B83118ECE3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9155E-FB61-4B48-BF05-D2CC391845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0965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806575"/>
            <a:ext cx="3486150" cy="1949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08425"/>
            <a:ext cx="3486150" cy="1951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A2C64-B6D4-4FD6-94A6-C185B4F4DCDC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C85D2-8CD2-47DC-B923-F04309D8F5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0965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806575"/>
            <a:ext cx="3486150" cy="40528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D21D-980C-4566-B201-4A257E622117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94743-CF87-47F3-88ED-4D1D352D3C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009650" y="676275"/>
            <a:ext cx="7124700" cy="923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09650" y="1806575"/>
            <a:ext cx="3486150" cy="1949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806575"/>
            <a:ext cx="3486150" cy="19494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009650" y="3908425"/>
            <a:ext cx="3486150" cy="1951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08425"/>
            <a:ext cx="3486150" cy="19510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43EB1-4CD8-4D7D-9B19-68CBF774BE4D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5D5DE-F0ED-4CEE-9319-0AC9C5085F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1AD54-4E7F-45F7-A7B2-4385165DA7CC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A382-9231-4079-ACF3-F977C061CB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17FD4-4022-4BC4-BC2A-03E950B7C433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E960F-4104-44ED-8D51-FBBE6F0A64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78545-AF53-416F-BCAC-A405E199E366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3817D-72A8-456A-8FF6-7333846941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17958-0A06-4907-92B6-0B9D899142A6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F309C-BB99-4AF8-9626-2F1C8344B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FFC22-B04F-48D7-B387-3CBE52E9B7F5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4B2BE-40FD-4D71-A7FB-01DAC0D508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9B4F4-A341-482D-817C-38FFD50508F5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947AF-820C-4F8B-9B8E-89F3647454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AB9C-4EB1-43D8-A178-C32C06E7C993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2A49-CA33-4393-991A-F66F93E450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0743-36D0-4AD3-8DEA-17C5013F7D28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FCBB6-753D-4474-9A13-EFA7FB71B4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cs typeface="+mn-cs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C3CBA1-CCAF-43BB-9A4A-A2121CF2032F}" type="datetimeFigureOut">
              <a:rPr lang="ru-RU"/>
              <a:pPr>
                <a:defRPr/>
              </a:pPr>
              <a:t>03.02.2025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17AE99-A8EA-46FF-BF4E-5D9E371BDC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+mj-ea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" y="549275"/>
            <a:ext cx="8785225" cy="15113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 старшего дошкольного возраста</a:t>
            </a:r>
            <a:b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sz="2800" b="1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Малахова С.В.</a:t>
            </a:r>
            <a:b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№54 «Калина» г. Керчь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9650" y="2852738"/>
            <a:ext cx="7116763" cy="2786062"/>
          </a:xfrm>
        </p:spPr>
        <p:txBody>
          <a:bodyPr/>
          <a:lstStyle/>
          <a:p>
            <a:pPr algn="ctr" eaLnBrk="1" hangingPunct="1"/>
            <a:r>
              <a:rPr lang="ru-RU" sz="4800" b="1" i="1" smtClean="0">
                <a:solidFill>
                  <a:srgbClr val="E85C0E"/>
                </a:solidFill>
                <a:latin typeface="Times New Roman" pitchFamily="18" charset="0"/>
                <a:cs typeface="Times New Roman" pitchFamily="18" charset="0"/>
              </a:rPr>
              <a:t>Животные жарких стран</a:t>
            </a:r>
          </a:p>
        </p:txBody>
      </p:sp>
    </p:spTree>
    <p:custDataLst>
      <p:tags r:id="rId1"/>
    </p:custDataLst>
  </p:cSld>
  <p:clrMapOvr>
    <a:masterClrMapping/>
  </p:clrMapOvr>
  <p:transition spd="slow" advTm="74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1.11111E-6 L -1.11111E-6 -0.07361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/>
          </p:cNvSpPr>
          <p:nvPr>
            <p:ph type="title"/>
          </p:nvPr>
        </p:nvSpPr>
        <p:spPr>
          <a:xfrm>
            <a:off x="179388" y="115888"/>
            <a:ext cx="8640762" cy="576262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Ягуар</a:t>
            </a:r>
          </a:p>
        </p:txBody>
      </p:sp>
      <p:sp>
        <p:nvSpPr>
          <p:cNvPr id="24578" name="Rectangle 5"/>
          <p:cNvSpPr>
            <a:spLocks noGrp="1"/>
          </p:cNvSpPr>
          <p:nvPr>
            <p:ph type="body" sz="half" idx="1"/>
          </p:nvPr>
        </p:nvSpPr>
        <p:spPr>
          <a:xfrm>
            <a:off x="0" y="836613"/>
            <a:ext cx="4500563" cy="6021387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Основной метод охоты ягуара — это засада в высокой траве или на дереве. Обычно такую засаду он устраивает на берегу водоёма в траве или на тропах, ведущих к водопою.  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На значительной части своих прежних мест обитания этот вид почти или полностью истреблён из-за разрушения людьми естественных мест обитания ягуаров, промысла ради ценной шкуры, а также отстрела скотоводами, которые опасаются за безопасность своих стад. В неволе ягуар доживает до 22—25 лет.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В 1973 году ягуар внесён в международную Красную книгу и во многих странах охраняется. </a:t>
            </a:r>
          </a:p>
        </p:txBody>
      </p:sp>
      <p:pic>
        <p:nvPicPr>
          <p:cNvPr id="24579" name="Picture 8" descr="ягуар1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3500438"/>
            <a:ext cx="4395787" cy="3246437"/>
          </a:xfrm>
        </p:spPr>
      </p:pic>
      <p:pic>
        <p:nvPicPr>
          <p:cNvPr id="24580" name="Picture 9" descr="ягуар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867400" y="1341438"/>
            <a:ext cx="2952750" cy="20161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/>
          </p:cNvSpPr>
          <p:nvPr>
            <p:ph type="title"/>
          </p:nvPr>
        </p:nvSpPr>
        <p:spPr>
          <a:xfrm>
            <a:off x="107950" y="115888"/>
            <a:ext cx="9036050" cy="1500187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Гепард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- самое быстрое из наземных животных.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Это кошка средних размеров, имеет ярко-желтую или иногда золотистую шерсть. Белая нижняя сторона очень отчетлива, особенно на шее и груди. Пятна на морде более выражены, они заметно толще в углах рта.</a:t>
            </a:r>
            <a:r>
              <a:rPr lang="ru-RU" sz="2800" smtClean="0"/>
              <a:t> </a:t>
            </a:r>
          </a:p>
        </p:txBody>
      </p:sp>
      <p:sp>
        <p:nvSpPr>
          <p:cNvPr id="25602" name="Rectangle 8"/>
          <p:cNvSpPr>
            <a:spLocks noGrp="1"/>
          </p:cNvSpPr>
          <p:nvPr>
            <p:ph type="body" sz="half" idx="1"/>
          </p:nvPr>
        </p:nvSpPr>
        <p:spPr>
          <a:xfrm>
            <a:off x="0" y="1628775"/>
            <a:ext cx="4932363" cy="5040313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Гепард является хищным млекопитающим. Он охотится на средних и крупных антилоп, а также на быстрых мелких животных. Самцы гепардов общительны и могут жить в группе с другими самцами.  Самки, однако, не общительны и не создают своей территории. Они одиноки и избегают друг друга. Однако они могут жить вместе со своими матерями, дочерьми или сестрами на своих домашних территориях. 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В африканских странах  существует несколько проектов по сохранению вида гепарда.</a:t>
            </a:r>
          </a:p>
        </p:txBody>
      </p:sp>
      <p:pic>
        <p:nvPicPr>
          <p:cNvPr id="25603" name="Picture 11" descr="гепард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25" y="1557338"/>
            <a:ext cx="3333750" cy="2308225"/>
          </a:xfrm>
        </p:spPr>
      </p:pic>
      <p:pic>
        <p:nvPicPr>
          <p:cNvPr id="25604" name="Picture 14" descr="1700109435_flomaster-top-p-zhivotnie-obitayushchie-v-zharkikh-stranak-51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4076700"/>
            <a:ext cx="3887788" cy="26162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1700109512_flomaster-top-p-zhivotnie-obitayushchie-v-zharkikh-stranak-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1378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148431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Слоны 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—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самые крупные наземные животные на Земле. Обитают они в Азии и Африке в тропических лесах и саваннах. Самыми крупными являются африканские саванные слоны. Слоны – известные долгожители: в природе живут до 70 лет.</a:t>
            </a:r>
          </a:p>
        </p:txBody>
      </p:sp>
      <p:sp>
        <p:nvSpPr>
          <p:cNvPr id="27650" name="Rectangle 12"/>
          <p:cNvSpPr>
            <a:spLocks noGrp="1"/>
          </p:cNvSpPr>
          <p:nvPr>
            <p:ph type="body" sz="half" idx="1"/>
          </p:nvPr>
        </p:nvSpPr>
        <p:spPr>
          <a:xfrm>
            <a:off x="250825" y="1773238"/>
            <a:ext cx="5329238" cy="4895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Серых гигантов невозможно перепутать ни с кем за счет больших размеров тела и ушей, а также примечательного хобота. С его помощью животное дышит, пьет, добывает еду, моется, чешется, защищается и общается с родней.</a:t>
            </a:r>
          </a:p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Уши работают как радиаторы и вентиляторы: спасают от перегрева и помогают обмахиваться в жару. Слон умеет ходить абсолютно бесшумно и не увязнет в болоте, даже оказавшись в нем по самое пузо. У слонов очень развиты социальные связи и взаимовыручка. </a:t>
            </a:r>
          </a:p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Три четверти дня тратят на поиск еды  - им нужно до 280 килограммов растительной пищи в сутки, а за раз могут выпить примерно две ванны воды.</a:t>
            </a:r>
          </a:p>
          <a:p>
            <a:pPr>
              <a:lnSpc>
                <a:spcPct val="90000"/>
              </a:lnSpc>
            </a:pPr>
            <a:endParaRPr lang="ru-RU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7651" name="Picture 19" descr="слоны африканские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25" y="4149725"/>
            <a:ext cx="3436938" cy="2668588"/>
          </a:xfrm>
        </p:spPr>
      </p:pic>
      <p:pic>
        <p:nvPicPr>
          <p:cNvPr id="27652" name="Picture 20" descr="слон индийский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286625" y="1341438"/>
            <a:ext cx="1647825" cy="28797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/>
          </p:cNvSpPr>
          <p:nvPr>
            <p:ph type="title"/>
          </p:nvPr>
        </p:nvSpPr>
        <p:spPr>
          <a:xfrm>
            <a:off x="107950" y="115888"/>
            <a:ext cx="8712200" cy="73025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28674" name="Rectangle 5"/>
          <p:cNvSpPr>
            <a:spLocks noGrp="1"/>
          </p:cNvSpPr>
          <p:nvPr>
            <p:ph type="body" sz="half" idx="1"/>
          </p:nvPr>
        </p:nvSpPr>
        <p:spPr>
          <a:xfrm>
            <a:off x="0" y="188913"/>
            <a:ext cx="5076825" cy="6480175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У африканских представителей бивни имеют и самцы и самки, у индийских исключительно самцы (и то не всегда). Бивни слонов из Африки зачастую длиннее и немного изогнуты, в то время как у индийских они почти прямые.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Уши у африканских слонов больше и округлые, а у индийского слона меньше, немного заострённые и вытянутые к земле и короче, но толще ноги.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Африканские слоны довольно своенравны, более дикие и плохо поддаются дрессировке. Индийские же, наоборот, дружелюбны к человеку. Даже сегодня в Индии их используют для транспортировки тяжелых грузов и людей. Кстати, почти все слоны, которых вы могли видеть в цирках – индийские.</a:t>
            </a:r>
          </a:p>
        </p:txBody>
      </p:sp>
      <p:pic>
        <p:nvPicPr>
          <p:cNvPr id="28675" name="Picture 8" descr="слоны индийские с человеком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1196975"/>
            <a:ext cx="3816350" cy="2592388"/>
          </a:xfrm>
        </p:spPr>
      </p:pic>
      <p:pic>
        <p:nvPicPr>
          <p:cNvPr id="28676" name="Picture 9" descr="слон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3933825"/>
            <a:ext cx="3860800" cy="27416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642350" cy="165576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Жираф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- самое высокое наземное животное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планеты. Шея у жирафов необычайно длинная. Тёмный язык жирафа очень длинный и мускулистый: жираф может высовывать его на 45 см и способен захватывать им ветки.</a:t>
            </a:r>
            <a:r>
              <a:rPr lang="ru-RU" sz="2800" smtClean="0"/>
              <a:t> </a:t>
            </a:r>
          </a:p>
        </p:txBody>
      </p:sp>
      <p:pic>
        <p:nvPicPr>
          <p:cNvPr id="29698" name="Picture 9" descr="Rothschild's_Giraffe_(Giraffa_camelopardalis_rothschildi)_male_(7068054987),_crop_&amp;_edit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844675"/>
            <a:ext cx="3606800" cy="4824413"/>
          </a:xfrm>
        </p:spPr>
      </p:pic>
      <p:sp>
        <p:nvSpPr>
          <p:cNvPr id="2970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140200" y="1806575"/>
            <a:ext cx="4824413" cy="4791075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Рисунок на  шерсти состоит из тёмных пятен, выделяющихся на фоне более светлой базовой окраски, и у каждого жирафа индивидуален, как полосы у зебр или отпечатки пальцев у человека. 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Голова у всех жирафов увенчана двумя небольшими, покрытыми шерстью рожками. Иногда голову украшает вторая пара рожек. Глаза черного цвета. Ресницы длинные, густые – они защищают глаза жирафа от колючек.</a:t>
            </a:r>
            <a:r>
              <a:rPr lang="ru-RU" sz="1600" smtClean="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/>
          </p:nvPr>
        </p:nvSpPr>
        <p:spPr>
          <a:xfrm>
            <a:off x="107950" y="188913"/>
            <a:ext cx="8785225" cy="79216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Верблюды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-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крупные животные, приспособленные для жизни в засушливых регионах мира: пустынях, полупустынях и степях.</a:t>
            </a:r>
            <a:r>
              <a:rPr lang="ru-RU" sz="2800" smtClean="0"/>
              <a:t> </a:t>
            </a:r>
          </a:p>
        </p:txBody>
      </p:sp>
      <p:sp>
        <p:nvSpPr>
          <p:cNvPr id="31746" name="Rectangle 5"/>
          <p:cNvSpPr>
            <a:spLocks noGrp="1"/>
          </p:cNvSpPr>
          <p:nvPr>
            <p:ph type="body" sz="half" idx="1"/>
          </p:nvPr>
        </p:nvSpPr>
        <p:spPr>
          <a:xfrm>
            <a:off x="0" y="1341438"/>
            <a:ext cx="4572000" cy="5327650"/>
          </a:xfrm>
        </p:spPr>
        <p:txBody>
          <a:bodyPr/>
          <a:lstStyle/>
          <a:p>
            <a:pPr algn="just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Существует три современных вида верблюдов — одногорбый верблюд, двугорбый верблюд  и дикий верблюд. На спине у верблюдов имеются своеобразные «горбы». Вопреки распространённому в прошлом мнению, верблюды не хранят непосредственно в них воду, а запасают жир, окисляя который в случае большой жажды, превращают в воду. Жители пустынь высоко ценят верблюдов и называют это животное «корабль пустыни».</a:t>
            </a:r>
          </a:p>
          <a:p>
            <a:pPr algn="just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31747" name="Picture 8" descr="двугорбый верблюд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3933825"/>
            <a:ext cx="4176712" cy="2771775"/>
          </a:xfrm>
        </p:spPr>
      </p:pic>
      <p:pic>
        <p:nvPicPr>
          <p:cNvPr id="31748" name="Picture 9" descr="одногорбый верблюд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443663" y="981075"/>
            <a:ext cx="2397125" cy="29527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/>
          </p:cNvSpPr>
          <p:nvPr>
            <p:ph type="title" idx="4294967295"/>
          </p:nvPr>
        </p:nvSpPr>
        <p:spPr>
          <a:xfrm>
            <a:off x="107950" y="115888"/>
            <a:ext cx="8928100" cy="1009650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Зебра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из семейства лошадиных.  Зебры живут маленькими группами, состоящими из самок с детёнышами и одного жеребца.</a:t>
            </a:r>
          </a:p>
        </p:txBody>
      </p:sp>
      <p:pic>
        <p:nvPicPr>
          <p:cNvPr id="32771" name="Picture 7" descr="зебры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3538538"/>
            <a:ext cx="3889375" cy="3111500"/>
          </a:xfrm>
        </p:spPr>
      </p:pic>
      <p:sp>
        <p:nvSpPr>
          <p:cNvPr id="32775" name="Rectangle 7"/>
          <p:cNvSpPr>
            <a:spLocks noGrp="1"/>
          </p:cNvSpPr>
          <p:nvPr>
            <p:ph type="body" sz="half" idx="4294967295"/>
          </p:nvPr>
        </p:nvSpPr>
        <p:spPr>
          <a:xfrm>
            <a:off x="179388" y="1125538"/>
            <a:ext cx="8785225" cy="2303462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По темпераменту зебры сильно отличаются от своих одомашненных собратьев. В их арсенале имеются клыки и копыта, которыми они активно пользуются при возникновении малейшей угрозы. Зебру практически невозможно приручить.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Полоски на шкуре являются средством маскировки от хищников, так как из-за них труднее оценить очертания тела животного. </a:t>
            </a:r>
          </a:p>
        </p:txBody>
      </p:sp>
      <p:pic>
        <p:nvPicPr>
          <p:cNvPr id="32772" name="Picture 13" descr="зебра 1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3535363"/>
            <a:ext cx="4105275" cy="31019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863600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Африканский буйвол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- это один из крупнейших современных быков, широко распространённый в Африке. </a:t>
            </a:r>
          </a:p>
        </p:txBody>
      </p:sp>
      <p:sp>
        <p:nvSpPr>
          <p:cNvPr id="33794" name="Rectangle 6"/>
          <p:cNvSpPr>
            <a:spLocks noGrp="1"/>
          </p:cNvSpPr>
          <p:nvPr>
            <p:ph type="body" sz="half" idx="2"/>
          </p:nvPr>
        </p:nvSpPr>
        <p:spPr>
          <a:xfrm>
            <a:off x="0" y="1052513"/>
            <a:ext cx="3708400" cy="56896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Африканский буйвол покрыт редкой грубой шерстью чёрного или тёмно-серого цвета, через которую просвечивает тёмная кожа. Шерсть с возрастом редеет; у старых быков вокруг глаз иногда появляются белёсые круги. У буйвола длинный хвост с кистью волос на конце; уши большие и широкие, с оторочкой из длинной шерсти. </a:t>
            </a:r>
          </a:p>
        </p:txBody>
      </p:sp>
      <p:pic>
        <p:nvPicPr>
          <p:cNvPr id="33795" name="Picture 9" descr="буйвол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08400" y="2565400"/>
            <a:ext cx="5213350" cy="41878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3"/>
          <p:cNvSpPr>
            <a:spLocks noGrp="1"/>
          </p:cNvSpPr>
          <p:nvPr>
            <p:ph type="title"/>
          </p:nvPr>
        </p:nvSpPr>
        <p:spPr>
          <a:xfrm>
            <a:off x="1009650" y="476250"/>
            <a:ext cx="3562350" cy="1008063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Антилопы</a:t>
            </a:r>
          </a:p>
        </p:txBody>
      </p:sp>
      <p:sp>
        <p:nvSpPr>
          <p:cNvPr id="34818" name="Rectangle 14"/>
          <p:cNvSpPr>
            <a:spLocks noGrp="1"/>
          </p:cNvSpPr>
          <p:nvPr>
            <p:ph type="body" sz="half" idx="1"/>
          </p:nvPr>
        </p:nvSpPr>
        <p:spPr>
          <a:xfrm>
            <a:off x="4716463" y="333375"/>
            <a:ext cx="4316412" cy="3382963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У всех антилоп ноги обыкновенно довольно длинные и стройные, хвост оканчивается пучком волос, шерсть короткая и окрашена в разные цвета. Огромное большинство их водится в Южной Африке.  Мясо всех антилоп очень вкусное, поэтому они истребляются как человеком, так и крупными африканскими хищниками.</a:t>
            </a:r>
          </a:p>
        </p:txBody>
      </p:sp>
      <p:pic>
        <p:nvPicPr>
          <p:cNvPr id="34819" name="Picture 12" descr="антилопа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 rot="21082243">
            <a:off x="395288" y="1916113"/>
            <a:ext cx="4248150" cy="3192462"/>
          </a:xfrm>
        </p:spPr>
      </p:pic>
      <p:pic>
        <p:nvPicPr>
          <p:cNvPr id="34820" name="Picture 16" descr="антилопа гну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708400" y="3860800"/>
            <a:ext cx="4679950" cy="287178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1009650" y="404813"/>
            <a:ext cx="7123113" cy="71437"/>
          </a:xfrm>
        </p:spPr>
        <p:txBody>
          <a:bodyPr/>
          <a:lstStyle/>
          <a:p>
            <a:pPr eaLnBrk="1" hangingPunct="1"/>
            <a:endParaRPr lang="ru-RU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5" descr="253ee88e6732c8f0edea879c54dda6c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5362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title" sz="quarter"/>
          </p:nvPr>
        </p:nvSpPr>
        <p:spPr>
          <a:xfrm>
            <a:off x="179388" y="692150"/>
            <a:ext cx="4392612" cy="520700"/>
          </a:xfrm>
        </p:spPr>
        <p:txBody>
          <a:bodyPr/>
          <a:lstStyle/>
          <a:p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Антилопа Джейран   Антилопа Ньяла</a:t>
            </a:r>
            <a:b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</a:br>
            <a:endParaRPr lang="ru-RU" sz="2400" b="1" smtClean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5842" name="Rectangle 5"/>
          <p:cNvSpPr>
            <a:spLocks noGrp="1"/>
          </p:cNvSpPr>
          <p:nvPr>
            <p:ph type="body" sz="half" idx="4294967295"/>
          </p:nvPr>
        </p:nvSpPr>
        <p:spPr>
          <a:xfrm>
            <a:off x="5003800" y="260350"/>
            <a:ext cx="3854450" cy="10080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Антилопа Геренук</a:t>
            </a:r>
          </a:p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Саблерогая антилопа</a:t>
            </a:r>
          </a:p>
        </p:txBody>
      </p:sp>
      <p:pic>
        <p:nvPicPr>
          <p:cNvPr id="35843" name="Picture 16" descr="антилопа джейран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268413"/>
            <a:ext cx="4032250" cy="2454275"/>
          </a:xfrm>
        </p:spPr>
      </p:pic>
      <p:pic>
        <p:nvPicPr>
          <p:cNvPr id="35844" name="Picture 17" descr="антилопа ньяла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4005263"/>
            <a:ext cx="2951162" cy="2663825"/>
          </a:xfrm>
        </p:spPr>
      </p:pic>
      <p:pic>
        <p:nvPicPr>
          <p:cNvPr id="35845" name="Picture 18" descr="антилопа Геренук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867400" y="1341438"/>
            <a:ext cx="2089150" cy="2381250"/>
          </a:xfrm>
        </p:spPr>
      </p:pic>
      <p:pic>
        <p:nvPicPr>
          <p:cNvPr id="35846" name="Picture 19" descr="антилопа саблерогая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292725" y="3933825"/>
            <a:ext cx="3455988" cy="26638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1"/>
          <p:cNvSpPr>
            <a:spLocks noGrp="1"/>
          </p:cNvSpPr>
          <p:nvPr>
            <p:ph type="title" sz="quarter"/>
          </p:nvPr>
        </p:nvSpPr>
        <p:spPr>
          <a:xfrm>
            <a:off x="179388" y="188913"/>
            <a:ext cx="8640762" cy="863600"/>
          </a:xfrm>
        </p:spPr>
        <p:txBody>
          <a:bodyPr/>
          <a:lstStyle/>
          <a:p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Антилопа Аддакс                            Карликовая антилопа Дик-дик                 </a:t>
            </a:r>
            <a:b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Антилопа Вилорог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                                       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Антилопа Газель</a:t>
            </a:r>
          </a:p>
        </p:txBody>
      </p:sp>
      <p:pic>
        <p:nvPicPr>
          <p:cNvPr id="36866" name="Picture 26" descr="антилопа карликова дик-дик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052513"/>
            <a:ext cx="3997325" cy="2454275"/>
          </a:xfrm>
        </p:spPr>
      </p:pic>
      <p:pic>
        <p:nvPicPr>
          <p:cNvPr id="36867" name="Picture 27" descr="вилорог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476375" y="3686175"/>
            <a:ext cx="3455988" cy="2982913"/>
          </a:xfrm>
        </p:spPr>
      </p:pic>
      <p:pic>
        <p:nvPicPr>
          <p:cNvPr id="36868" name="Picture 28" descr="аддакс антилопа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79388" y="1268413"/>
            <a:ext cx="3240087" cy="2454275"/>
          </a:xfrm>
        </p:spPr>
      </p:pic>
      <p:pic>
        <p:nvPicPr>
          <p:cNvPr id="36871" name="Picture 7" descr="антилопа газе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8450" y="3357563"/>
            <a:ext cx="2373313" cy="3346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/>
          </p:cNvSpPr>
          <p:nvPr>
            <p:ph type="title"/>
          </p:nvPr>
        </p:nvSpPr>
        <p:spPr>
          <a:xfrm>
            <a:off x="1009650" y="115888"/>
            <a:ext cx="7124700" cy="576262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Носороги</a:t>
            </a:r>
            <a:r>
              <a:rPr lang="ru-RU" sz="2800" b="1" smtClean="0">
                <a:latin typeface="Georgia" pitchFamily="18" charset="0"/>
              </a:rPr>
              <a:t> </a:t>
            </a:r>
          </a:p>
        </p:txBody>
      </p:sp>
      <p:sp>
        <p:nvSpPr>
          <p:cNvPr id="37893" name="Rectangle 5"/>
          <p:cNvSpPr>
            <a:spLocks noGrp="1"/>
          </p:cNvSpPr>
          <p:nvPr>
            <p:ph type="body" idx="4294967295"/>
          </p:nvPr>
        </p:nvSpPr>
        <p:spPr>
          <a:xfrm>
            <a:off x="107950" y="836613"/>
            <a:ext cx="8785225" cy="5905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Главным отличительным признаком современных носорогов являются рога на носу. В зависимости от вида их может быть один или два.</a:t>
            </a:r>
          </a:p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У носорогов массивное тело и короткие, толстые конечности. На каждой из них по три пальца, завершающихся широкими копытами. У носорогов слабое зрение, однако, этот недостаток возмещается тонким обонянием и отличным слухом. </a:t>
            </a:r>
          </a:p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Носороги живут поодиночке, но в саваннах могут объединяться в небольшие группы. </a:t>
            </a:r>
          </a:p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Днём носороги спят, активными их можно застать в сумерках и ночью. Это очень боязливые и осторожные звери, избегающие близости к человеку. Однако, если они чувствуют для себя угрозу, то нападают. Белый носорог предпочитает пастись на просторах саванн и питаться травами, а чёрный (острорылый) носорог поедает листву с деревьев и кустов.</a:t>
            </a:r>
          </a:p>
          <a:p>
            <a:pPr>
              <a:lnSpc>
                <a:spcPct val="90000"/>
              </a:lnSpc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У взрослых носорогов врагов, кроме человека, нет. В некоторых странах издавна существует большой спрос на рога носорогов. Их используют для драгоценных изделий и в традиционной китайской медицине. Из-за истребления носороги стоят под угрозой вымирания, но сейчас люди прилагают усилия по охране носорогов.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Grp="1"/>
          </p:cNvSpPr>
          <p:nvPr>
            <p:ph type="title" sz="quarter"/>
          </p:nvPr>
        </p:nvSpPr>
        <p:spPr>
          <a:xfrm>
            <a:off x="395288" y="260350"/>
            <a:ext cx="8569325" cy="936625"/>
          </a:xfrm>
        </p:spPr>
        <p:txBody>
          <a:bodyPr/>
          <a:lstStyle/>
          <a:p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Носорог белый</a:t>
            </a:r>
            <a:r>
              <a:rPr lang="ru-RU" sz="2400" b="1" smtClean="0">
                <a:solidFill>
                  <a:schemeClr val="tx1"/>
                </a:solidFill>
              </a:rPr>
              <a:t>                     </a:t>
            </a:r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Носорог индийский</a:t>
            </a:r>
            <a:b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Georgia" pitchFamily="18" charset="0"/>
              </a:rPr>
              <a:t>Носорог суматранский          Носорог шерстистый</a:t>
            </a:r>
            <a:r>
              <a:rPr lang="ru-RU" sz="1800" b="1" smtClean="0">
                <a:solidFill>
                  <a:schemeClr val="tx1"/>
                </a:solidFill>
                <a:latin typeface="Georgia" pitchFamily="18" charset="0"/>
              </a:rPr>
              <a:t>        </a:t>
            </a:r>
            <a:br>
              <a:rPr lang="ru-RU" sz="1800" b="1" smtClean="0">
                <a:solidFill>
                  <a:schemeClr val="tx1"/>
                </a:solidFill>
                <a:latin typeface="Georgia" pitchFamily="18" charset="0"/>
              </a:rPr>
            </a:br>
            <a:endParaRPr lang="ru-RU" sz="1800" b="1" smtClean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38914" name="Picture 9" descr="носорог белый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268413"/>
            <a:ext cx="3725863" cy="2814637"/>
          </a:xfrm>
        </p:spPr>
      </p:pic>
      <p:pic>
        <p:nvPicPr>
          <p:cNvPr id="38915" name="Picture 10" descr="носорог индийский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1196975"/>
            <a:ext cx="3743325" cy="2814638"/>
          </a:xfrm>
        </p:spPr>
      </p:pic>
      <p:pic>
        <p:nvPicPr>
          <p:cNvPr id="38916" name="Picture 13" descr="носорог суматранский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8313" y="3789363"/>
            <a:ext cx="3513137" cy="2879725"/>
          </a:xfrm>
        </p:spPr>
      </p:pic>
      <p:pic>
        <p:nvPicPr>
          <p:cNvPr id="38917" name="Picture 14" descr="носорог шерстистый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003800" y="3933825"/>
            <a:ext cx="3671888" cy="25908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85225" cy="3024187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Бегемот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больше известен под названием гиппопотам. Основная масса популяции этого вида животных населяет часть Африканского континента. Они живут стадами вблизи водоемов со стоячей или медленно текущей водой и не уходят от нее дальше, чем на несколько сотен метров. Самцы очень активно защищают свою семью и территорию от  нападений других животных. </a:t>
            </a:r>
            <a:br>
              <a:rPr lang="ru-RU" sz="20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Большую часть своей жизни бегемоты проводят, погрузив мощное тело в воду, а на сушу выходят лишь на короткий период для принятия пищи.</a:t>
            </a:r>
            <a:r>
              <a:rPr lang="ru-RU" sz="2800" smtClean="0"/>
              <a:t> </a:t>
            </a:r>
          </a:p>
        </p:txBody>
      </p:sp>
      <p:sp>
        <p:nvSpPr>
          <p:cNvPr id="39938" name="Rectangle 8"/>
          <p:cNvSpPr>
            <a:spLocks noGrp="1"/>
          </p:cNvSpPr>
          <p:nvPr>
            <p:ph type="body" sz="half" idx="1"/>
          </p:nvPr>
        </p:nvSpPr>
        <p:spPr>
          <a:xfrm>
            <a:off x="0" y="3213100"/>
            <a:ext cx="3994150" cy="3644900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Удивительной особенностью гиппопотамов является и то, что имея такую громоздкую массу тела, они питаются лишь растительной пищей.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 последние годы численность гиппопотамов в условиях дикой природы активно снижается из-за охоты человека на этих животных. </a:t>
            </a:r>
          </a:p>
        </p:txBody>
      </p:sp>
      <p:pic>
        <p:nvPicPr>
          <p:cNvPr id="39940" name="Picture 12" descr="бегемот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4067175" y="3417888"/>
            <a:ext cx="4902200" cy="320357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1700109450_flomaster-top-p-zhivotnie-obitayushchie-v-zharkikh-stranak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/>
          </p:cNvSpPr>
          <p:nvPr>
            <p:ph type="title" idx="4294967295"/>
          </p:nvPr>
        </p:nvSpPr>
        <p:spPr>
          <a:xfrm flipV="1">
            <a:off x="250825" y="0"/>
            <a:ext cx="8569325" cy="115888"/>
          </a:xfrm>
        </p:spPr>
        <p:txBody>
          <a:bodyPr/>
          <a:lstStyle/>
          <a:p>
            <a:endParaRPr lang="ru-RU" sz="2800" b="1" smtClean="0">
              <a:latin typeface="Georgia" pitchFamily="18" charset="0"/>
            </a:endParaRPr>
          </a:p>
        </p:txBody>
      </p:sp>
      <p:sp>
        <p:nvSpPr>
          <p:cNvPr id="41986" name="Rectangle 8"/>
          <p:cNvSpPr>
            <a:spLocks noGrp="1"/>
          </p:cNvSpPr>
          <p:nvPr>
            <p:ph type="body" sz="half" idx="4294967295"/>
          </p:nvPr>
        </p:nvSpPr>
        <p:spPr>
          <a:xfrm>
            <a:off x="179388" y="115888"/>
            <a:ext cx="8713787" cy="31686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Кенгуру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являются коренными обитателями Австралии. У этих животных большие, мощные задние ноги, большие ступни, приспособленные для прыжков, длинный массивный хвост для равновесия и маленькая голова. Как и у большинства других сумчатых, в организме самок кенгуру имеется особый мешочек (складка кожи), называемый «сумкой», в котором детёныш завершает послеродовое развитие. 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На диких кенгуру охотятся для получения мяса, шкуры и ради защиты пастбищ.</a:t>
            </a:r>
          </a:p>
        </p:txBody>
      </p:sp>
      <p:pic>
        <p:nvPicPr>
          <p:cNvPr id="41987" name="Picture 11" descr="istockphoto-176967280-612x612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3357563"/>
            <a:ext cx="3722688" cy="3311525"/>
          </a:xfrm>
        </p:spPr>
      </p:pic>
      <p:pic>
        <p:nvPicPr>
          <p:cNvPr id="41988" name="Picture 12" descr="кенгуру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3373438"/>
            <a:ext cx="4679950" cy="325596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/>
          </p:cNvSpPr>
          <p:nvPr>
            <p:ph type="title"/>
          </p:nvPr>
        </p:nvSpPr>
        <p:spPr>
          <a:xfrm>
            <a:off x="179388" y="188913"/>
            <a:ext cx="8785225" cy="230346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Коала </a:t>
            </a:r>
            <a:r>
              <a:rPr lang="ru-RU" sz="1800" b="1" smtClean="0">
                <a:solidFill>
                  <a:schemeClr val="tx1"/>
                </a:solidFill>
                <a:latin typeface="Georgia" pitchFamily="18" charset="0"/>
              </a:rPr>
              <a:t>–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вид сумчатых, обитающий в Австралии</a:t>
            </a:r>
            <a:r>
              <a:rPr lang="ru-RU" sz="1800" b="1" smtClean="0">
                <a:solidFill>
                  <a:schemeClr val="tx1"/>
                </a:solidFill>
                <a:latin typeface="Georgia" pitchFamily="18" charset="0"/>
              </a:rPr>
              <a:t>. 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Зубы коалы адаптированы к травоядному питанию.У коалы есть большие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острые когти, помогающие ей с хождением по стволам деревьев. Коалы населяют эвкалиптовые леса,  почти всю жизнь проводят в кронах этих деревьев. Днём коала спит, устроившись на ветке или в развилках ветвей; ночью лазает по деревьям, отыскивая корм.</a:t>
            </a:r>
            <a:r>
              <a:rPr lang="ru-RU" sz="2800" smtClean="0"/>
              <a:t> </a:t>
            </a:r>
          </a:p>
        </p:txBody>
      </p:sp>
      <p:sp>
        <p:nvSpPr>
          <p:cNvPr id="43010" name="Rectangle 5"/>
          <p:cNvSpPr>
            <a:spLocks noGrp="1"/>
          </p:cNvSpPr>
          <p:nvPr>
            <p:ph type="body" sz="half" idx="1"/>
          </p:nvPr>
        </p:nvSpPr>
        <p:spPr>
          <a:xfrm>
            <a:off x="250825" y="2492375"/>
            <a:ext cx="5184775" cy="4176713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Даже если коала не спит, он обычно часами сидит совершенно неподвижно, обхватив ветку или ствол дерева передними лапами. Прыгают коалы с дерева на дерево на удивление ловко и уверенно, умеют плавать.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 Детёныш остается в сумке в течение 6 месяцев, питаясь молоком, а затем ещё полгода «путешествует» на спине или на животе матери, вцепившись в её мех. </a:t>
            </a:r>
          </a:p>
        </p:txBody>
      </p:sp>
      <p:pic>
        <p:nvPicPr>
          <p:cNvPr id="43011" name="Picture 9" descr="коала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91175" y="2060575"/>
            <a:ext cx="3384550" cy="46291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/>
          </p:cNvSpPr>
          <p:nvPr>
            <p:ph type="title"/>
          </p:nvPr>
        </p:nvSpPr>
        <p:spPr>
          <a:xfrm>
            <a:off x="107950" y="188913"/>
            <a:ext cx="8928100" cy="3527425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Крокодилы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имеют крупное, плотное, ящероподобное тело, вытянутую и приплюснутую</a:t>
            </a:r>
            <a:r>
              <a:rPr lang="ru-RU" sz="18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морду, сжатый с боков хвост; глаза, уши и ноздри располагаются на верхней части головы. Их кожа очень толстая и покрыта непересекающимися чешуями. Аллигаторы и крокодилы обладают самым мощным укусом из всех животных, существующих на планете.</a:t>
            </a:r>
            <a:br>
              <a:rPr lang="ru-RU" sz="18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Крокодилы — отличные пловцы. Крокодилы обычно медленно дрейфуют у поверхности или под водой, совершая еле заметные движения хвостом, но при преследовании добычи способны развивать очень большую скорость.</a:t>
            </a:r>
            <a:r>
              <a:rPr lang="ru-RU" smtClean="0"/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Все крокодилы являются хищниками и охотятся на других животных. Как правило, крокодилы охотятся из засады.</a:t>
            </a:r>
            <a:r>
              <a:rPr lang="ru-RU" smtClean="0"/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Наземную добычу крокодилы атакуют, выпрыгивая на неё из воды,</a:t>
            </a:r>
            <a:r>
              <a:rPr lang="ru-RU" sz="2800" smtClean="0"/>
              <a:t> </a:t>
            </a:r>
          </a:p>
        </p:txBody>
      </p:sp>
      <p:sp>
        <p:nvSpPr>
          <p:cNvPr id="44034" name="Rectangle 5"/>
          <p:cNvSpPr>
            <a:spLocks noGrp="1"/>
          </p:cNvSpPr>
          <p:nvPr>
            <p:ph type="body" sz="half" idx="1"/>
          </p:nvPr>
        </p:nvSpPr>
        <p:spPr>
          <a:xfrm>
            <a:off x="0" y="3933825"/>
            <a:ext cx="3492500" cy="28082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хватая челюстями и затаскивая под воду. Они также могут достаточно быстро передвигаться и по земле.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В России крокодилы входят в Перечень животных, запрещенных к содержанию.</a:t>
            </a:r>
          </a:p>
        </p:txBody>
      </p:sp>
      <p:pic>
        <p:nvPicPr>
          <p:cNvPr id="44035" name="Picture 8" descr="крокодил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708400" y="3727450"/>
            <a:ext cx="5248275" cy="30226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/>
          </p:cNvSpPr>
          <p:nvPr>
            <p:ph type="title"/>
          </p:nvPr>
        </p:nvSpPr>
        <p:spPr>
          <a:xfrm>
            <a:off x="250825" y="188913"/>
            <a:ext cx="8497888" cy="3455987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Африканский ламантин</a:t>
            </a:r>
            <a:r>
              <a:rPr lang="ru-RU" sz="1800" b="1" smtClean="0">
                <a:solidFill>
                  <a:schemeClr val="tx1"/>
                </a:solidFill>
              </a:rPr>
              <a:t> </a:t>
            </a:r>
            <a:r>
              <a:rPr lang="ru-RU" sz="1800" b="1" smtClean="0"/>
              <a:t>-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это крупное водное животное, имеющее обтекаемую форму тела. Его передние конечности представляют собой ласты с когтями. Вид хвоста —</a:t>
            </a: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горизонтальное, закругленное и плоское весло. Окраска их кожи серо-черного оттенка. Тело покрыто грубыми редкими шерстинками. Африканские ламантины живут в реках, бухтах и мелких прибрежных водах, предпочитают пресные водоемы.</a:t>
            </a:r>
            <a:br>
              <a:rPr lang="ru-RU" sz="18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Питаются африканские ламантины в основном водорослями и водной растительностью, которая растет возле берега.</a:t>
            </a:r>
            <a:r>
              <a:rPr lang="ru-RU" smtClean="0"/>
              <a:t> </a:t>
            </a:r>
          </a:p>
        </p:txBody>
      </p:sp>
      <p:sp>
        <p:nvSpPr>
          <p:cNvPr id="45058" name="Rectangle 5"/>
          <p:cNvSpPr>
            <a:spLocks noGrp="1"/>
          </p:cNvSpPr>
          <p:nvPr>
            <p:ph type="body" sz="half" idx="1"/>
          </p:nvPr>
        </p:nvSpPr>
        <p:spPr>
          <a:xfrm>
            <a:off x="5076825" y="3357563"/>
            <a:ext cx="4067175" cy="3238500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Днем эти животные отдыхают, прячась среди зарослей растительности.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Продолжительность жизни африканского ламантина — 30 лет. Природные враги отсутствуют.</a:t>
            </a:r>
          </a:p>
        </p:txBody>
      </p:sp>
      <p:pic>
        <p:nvPicPr>
          <p:cNvPr id="45059" name="Picture 7" descr="африканский ламантин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354388"/>
            <a:ext cx="5113337" cy="327501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1699486132_flomaster-top-p-zhivotnie-savanni-i-tropicheskogo-lesa-nar-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 descr="1699486148_flomaster-top-p-zhivotnie-savanni-i-tropicheskogo-lesa-nar-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/>
          </p:cNvSpPr>
          <p:nvPr>
            <p:ph type="title"/>
          </p:nvPr>
        </p:nvSpPr>
        <p:spPr>
          <a:xfrm>
            <a:off x="179388" y="188913"/>
            <a:ext cx="7954962" cy="719137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Обезьяны</a:t>
            </a:r>
          </a:p>
        </p:txBody>
      </p:sp>
      <p:sp>
        <p:nvSpPr>
          <p:cNvPr id="47106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908050"/>
            <a:ext cx="4895850" cy="576103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Существует три рода обезьян: человекообразные (орангутанг, шимпанзе, горилла, гиббон), бабуины и просто обезьяны. Человекообразные ходят прямо, подпираясь передними ногами (или руками) и у них нет хвоста. Бабуины имеют короткий хвост и ходят на четырех ногах. А у обезьян хвосты такой длины, что, цепляясь ими, они могут висеть на хвосте и перекидываться с дерева на дерево. Человекообразные и просто обезьяны   очень охотно перенимают все, что делают люди, обучаемы, а бабуинов очень трудно чему-либо научить.</a:t>
            </a:r>
          </a:p>
        </p:txBody>
      </p:sp>
      <p:pic>
        <p:nvPicPr>
          <p:cNvPr id="47107" name="Picture 7" descr="1-6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2652713"/>
            <a:ext cx="3960812" cy="367823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8"/>
          <p:cNvSpPr>
            <a:spLocks noGrp="1"/>
          </p:cNvSpPr>
          <p:nvPr>
            <p:ph type="title"/>
          </p:nvPr>
        </p:nvSpPr>
        <p:spPr>
          <a:xfrm>
            <a:off x="107950" y="188913"/>
            <a:ext cx="9036050" cy="2160587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Орангутанг</a:t>
            </a:r>
            <a:br>
              <a:rPr lang="ru-RU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Название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«орангутанги»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переводится как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b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«лесные люди».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/>
            </a:r>
            <a:br>
              <a:rPr lang="ru-RU" sz="20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Это древесные обезьяны и один из наиболее </a:t>
            </a:r>
            <a:br>
              <a:rPr lang="ru-RU" sz="20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близких к человеку вид приматов.</a:t>
            </a:r>
            <a:r>
              <a:rPr lang="ru-RU" smtClean="0"/>
              <a:t> </a:t>
            </a:r>
          </a:p>
        </p:txBody>
      </p:sp>
      <p:sp>
        <p:nvSpPr>
          <p:cNvPr id="73737" name="Rectangle 9"/>
          <p:cNvSpPr>
            <a:spLocks noGrp="1"/>
          </p:cNvSpPr>
          <p:nvPr>
            <p:ph type="body" sz="half" idx="1"/>
          </p:nvPr>
        </p:nvSpPr>
        <p:spPr>
          <a:xfrm>
            <a:off x="179388" y="2060575"/>
            <a:ext cx="4752975" cy="4608513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Они обитают на некоторых азиатских островах, живут на деревьях в дождевых лесах, обустраивая там гнезда, и крайне редко спускаются на землю. В основе рациона этих приматов фрукты, но также они могут есть, например, личинки и насекомых.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Дети проводят с мамами несколько лет, а самки охотно соседствуют друг с другом — общаются и даже помогают по хозяйству. Самцы обычно крупнее, у них более густая и длинная шерсть, вырастают усы и борода.</a:t>
            </a:r>
          </a:p>
        </p:txBody>
      </p:sp>
      <p:pic>
        <p:nvPicPr>
          <p:cNvPr id="73735" name="Picture 7" descr="орангутан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156325" y="188913"/>
            <a:ext cx="2689225" cy="3887787"/>
          </a:xfrm>
        </p:spPr>
      </p:pic>
      <p:pic>
        <p:nvPicPr>
          <p:cNvPr id="73739" name="Picture 11" descr="орангутанг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4052888"/>
            <a:ext cx="3935413" cy="262255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352901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Шимпанзе</a:t>
            </a:r>
            <a:r>
              <a:rPr lang="ru-RU" sz="18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 — самые близкие современные родственники человека.</a:t>
            </a:r>
            <a:br>
              <a:rPr lang="ru-RU" sz="18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Руки шимпанзе длиннее его ног. При ходьбе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опирается не на ладонь, как другие четвероногие, а на верхнюю поверхность пальцев. За исключением лица и внутренней части рук и ног, всё тело животного покрыто длинными грубыми тёмными волосами.</a:t>
            </a:r>
            <a:br>
              <a:rPr lang="ru-RU" sz="18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Живут обычно в группах, состоящих из десяти-двенадцати особей. Выросшие шимпанзе покидают стаю, чтобы создать новую группу. Ночью обезьяны прячутся высоко</a:t>
            </a:r>
            <a:r>
              <a:rPr lang="ru-RU" sz="1800" smtClean="0"/>
              <a:t> </a:t>
            </a:r>
            <a:r>
              <a:rPr lang="ru-RU" sz="1600" smtClean="0">
                <a:solidFill>
                  <a:schemeClr val="tx1"/>
                </a:solidFill>
                <a:latin typeface="Georgia" pitchFamily="18" charset="0"/>
              </a:rPr>
              <a:t>на деревьях, устраивая себе постель из веток и листьев.</a:t>
            </a:r>
            <a:br>
              <a:rPr lang="ru-RU" sz="16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Шимпанзе всеядны. Их основное питание состоит из фруктов, листьев и насекомых, иногда шимпанзе охотятся на других зверей и птиц, включая обезьян меньшего размера. </a:t>
            </a:r>
          </a:p>
        </p:txBody>
      </p:sp>
      <p:sp>
        <p:nvSpPr>
          <p:cNvPr id="76806" name="Rectangle 6"/>
          <p:cNvSpPr>
            <a:spLocks noGrp="1"/>
          </p:cNvSpPr>
          <p:nvPr>
            <p:ph type="body" sz="half" idx="2"/>
          </p:nvPr>
        </p:nvSpPr>
        <p:spPr>
          <a:xfrm>
            <a:off x="5003800" y="3716338"/>
            <a:ext cx="3671888" cy="28813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      У шимпанзе нередко проявляется высокая агрессивность. В борьбе за лучшую территорию, пищу и ресурсы, а также для того, чтобы избавиться от конкурентов, особи способны убивать друг друга.</a:t>
            </a:r>
          </a:p>
        </p:txBody>
      </p:sp>
      <p:pic>
        <p:nvPicPr>
          <p:cNvPr id="76807" name="Picture 7" descr="шимпанзе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571875"/>
            <a:ext cx="4824412" cy="32178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/>
          </p:cNvSpPr>
          <p:nvPr>
            <p:ph type="title" sz="quarter"/>
          </p:nvPr>
        </p:nvSpPr>
        <p:spPr>
          <a:xfrm>
            <a:off x="250825" y="188913"/>
            <a:ext cx="8893175" cy="1079500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Горилла                                       Тамарин желтый</a:t>
            </a:r>
            <a:b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Лемур                                                   Макака-резус</a:t>
            </a:r>
          </a:p>
        </p:txBody>
      </p:sp>
      <p:pic>
        <p:nvPicPr>
          <p:cNvPr id="48130" name="Picture 9" descr="34842117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1196975"/>
            <a:ext cx="3382962" cy="4032250"/>
          </a:xfrm>
        </p:spPr>
      </p:pic>
      <p:pic>
        <p:nvPicPr>
          <p:cNvPr id="48131" name="Picture 11" descr="лемур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3068638"/>
            <a:ext cx="2540000" cy="3679825"/>
          </a:xfrm>
        </p:spPr>
      </p:pic>
      <p:pic>
        <p:nvPicPr>
          <p:cNvPr id="48132" name="Picture 12" descr="макака-резус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580063" y="3508375"/>
            <a:ext cx="3313112" cy="3233738"/>
          </a:xfrm>
        </p:spPr>
      </p:pic>
      <p:pic>
        <p:nvPicPr>
          <p:cNvPr id="48133" name="Picture 14" descr="тамарин желтый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5508625" y="1268413"/>
            <a:ext cx="3406775" cy="212883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/>
          </p:cNvSpPr>
          <p:nvPr>
            <p:ph type="title" sz="quarter"/>
          </p:nvPr>
        </p:nvSpPr>
        <p:spPr>
          <a:xfrm>
            <a:off x="179388" y="188913"/>
            <a:ext cx="8785225" cy="100806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Бабуин                                      Макака</a:t>
            </a:r>
            <a:b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Золотистая игрунка                          Мартышка</a:t>
            </a:r>
          </a:p>
        </p:txBody>
      </p:sp>
      <p:pic>
        <p:nvPicPr>
          <p:cNvPr id="70664" name="Picture 8" descr="бабуин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341438"/>
            <a:ext cx="3895725" cy="2597150"/>
          </a:xfrm>
        </p:spPr>
      </p:pic>
      <p:pic>
        <p:nvPicPr>
          <p:cNvPr id="70665" name="Picture 9" descr="золотистая игрунка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3984625"/>
            <a:ext cx="4824412" cy="2713038"/>
          </a:xfrm>
        </p:spPr>
      </p:pic>
      <p:pic>
        <p:nvPicPr>
          <p:cNvPr id="70668" name="Picture 12" descr="макака"/>
          <p:cNvPicPr>
            <a:picLocks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32363" y="1268413"/>
            <a:ext cx="2590800" cy="2665412"/>
          </a:xfrm>
        </p:spPr>
      </p:pic>
      <p:pic>
        <p:nvPicPr>
          <p:cNvPr id="70671" name="Picture 15" descr="мартышка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940425" y="3789363"/>
            <a:ext cx="2901950" cy="29019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/>
          </p:cNvSpPr>
          <p:nvPr>
            <p:ph type="title"/>
          </p:nvPr>
        </p:nvSpPr>
        <p:spPr>
          <a:xfrm>
            <a:off x="250825" y="115888"/>
            <a:ext cx="6192838" cy="3024187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Сурикаты </a:t>
            </a:r>
            <a:b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Эти забавные зверушки взяли понемногу от обезьян, енотов и грызунов. Они ведут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дневной</a:t>
            </a:r>
            <a:r>
              <a:rPr lang="ru-RU" sz="18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образ жизни: с удовольствием греются на солнце, роют сложные норы-лабиринты и наводят в них порядок, внимательно охраняют территорию от чужаков и крайне активно общаются, переговариваются друг с другом. Ночью сурикаты спят в норах и греются друг о друга.</a:t>
            </a:r>
            <a:r>
              <a:rPr lang="ru-RU" sz="2800" smtClean="0"/>
              <a:t> </a:t>
            </a:r>
          </a:p>
        </p:txBody>
      </p:sp>
      <p:sp>
        <p:nvSpPr>
          <p:cNvPr id="49154" name="Rectangle 5"/>
          <p:cNvSpPr>
            <a:spLocks noGrp="1"/>
          </p:cNvSpPr>
          <p:nvPr>
            <p:ph type="body" sz="half" idx="1"/>
          </p:nvPr>
        </p:nvSpPr>
        <p:spPr>
          <a:xfrm>
            <a:off x="323850" y="3500438"/>
            <a:ext cx="4171950" cy="302418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Вместе сурикаты ведут быт и кормятся. В дикой природе, когда все едят, кто-то обязательно следит за безопасностью. Кстати, у зверьков удивительное пищеварение: они могут питаться даже ядовитыми животными. </a:t>
            </a:r>
          </a:p>
        </p:txBody>
      </p:sp>
      <p:pic>
        <p:nvPicPr>
          <p:cNvPr id="49155" name="Picture 8" descr="сурикат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804025" y="404813"/>
            <a:ext cx="2089150" cy="3349625"/>
          </a:xfrm>
        </p:spPr>
      </p:pic>
      <p:pic>
        <p:nvPicPr>
          <p:cNvPr id="49156" name="Picture 9" descr="сурикаты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429000"/>
            <a:ext cx="4295775" cy="331311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7210d2f3fc2d2d0f26e7a1f5b1edce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/>
          </p:cNvSpPr>
          <p:nvPr>
            <p:ph type="title"/>
          </p:nvPr>
        </p:nvSpPr>
        <p:spPr>
          <a:xfrm>
            <a:off x="323850" y="188913"/>
            <a:ext cx="5761038" cy="57626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Фламинго</a:t>
            </a:r>
          </a:p>
        </p:txBody>
      </p:sp>
      <p:sp>
        <p:nvSpPr>
          <p:cNvPr id="51202" name="Rectangle 8"/>
          <p:cNvSpPr>
            <a:spLocks noGrp="1"/>
          </p:cNvSpPr>
          <p:nvPr>
            <p:ph type="body" sz="half" idx="1"/>
          </p:nvPr>
        </p:nvSpPr>
        <p:spPr>
          <a:xfrm>
            <a:off x="0" y="908050"/>
            <a:ext cx="5940425" cy="5761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живут в крупных колониях по берегам мелких водоемов или лагун. Колонии фламинго нередко насчитывают сотни тысяч особей. Однако браконьерство и разорение гнезд фламинго привели к всемирному сокращению их количества. Красный фламинго является самым крупным и ярким представителем семейства: в тёмно-розовый цвет окрашены голова, шея и грудь. Клюв также красновато-розовый, на конце — чёрный; на розовых ногах выделяются красные суставы.</a:t>
            </a:r>
          </a:p>
          <a:p>
            <a:pPr>
              <a:lnSpc>
                <a:spcPct val="90000"/>
              </a:lnSpc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Пища фламинго состоит из небольших ракообразных, личинок насекомых, червей, моллюсков и водорослей, которых они находят на мелководье. Их розовая окраска происходит от маленьких красных рачков – основной пищи фламинго.</a:t>
            </a:r>
          </a:p>
        </p:txBody>
      </p:sp>
      <p:pic>
        <p:nvPicPr>
          <p:cNvPr id="51203" name="Picture 11" descr="розовый фламинго 1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30938" y="188913"/>
            <a:ext cx="2511425" cy="3240087"/>
          </a:xfrm>
        </p:spPr>
      </p:pic>
      <p:pic>
        <p:nvPicPr>
          <p:cNvPr id="51204" name="Picture 12" descr="красный фламинго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113463" y="3284538"/>
            <a:ext cx="2768600" cy="3463925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Grp="1"/>
          </p:cNvSpPr>
          <p:nvPr>
            <p:ph type="title"/>
          </p:nvPr>
        </p:nvSpPr>
        <p:spPr>
          <a:xfrm>
            <a:off x="1009650" y="115888"/>
            <a:ext cx="7124700" cy="504825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52226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88913"/>
            <a:ext cx="6048375" cy="6462712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Африканский страус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 — самая крупная из современных птиц. Страус имеет плотное телосложение, длинную шею и небольшую уплощённую голову.  Страусы — нелетающие птицы. У них недоразвитые крылья, два пальца на них заканчиваются когтями. Задние конечности длинные и сильные. Оперение у страуса рыхлое и курчавое.  Голова и шея как самцов, так и самок почти голые, с тонким слоем пуха.  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Обычной пищей страусов являются различные части растений: побеги, цветки, семена, плоды, но при случае они поедают и мелких животных — насекомых, рептилий, грызунов и остатки от трапез хищников. Молодые птицы питаются только животной пищей. </a:t>
            </a:r>
          </a:p>
        </p:txBody>
      </p:sp>
      <p:pic>
        <p:nvPicPr>
          <p:cNvPr id="52227" name="Picture 8" descr="страус1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27763" y="188913"/>
            <a:ext cx="2736850" cy="3455987"/>
          </a:xfrm>
        </p:spPr>
      </p:pic>
      <p:pic>
        <p:nvPicPr>
          <p:cNvPr id="52228" name="Picture 9" descr="страус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413500" y="3500438"/>
            <a:ext cx="2557463" cy="31686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/>
          </p:cNvSpPr>
          <p:nvPr>
            <p:ph type="title"/>
          </p:nvPr>
        </p:nvSpPr>
        <p:spPr>
          <a:xfrm>
            <a:off x="1009650" y="188913"/>
            <a:ext cx="7124700" cy="719137"/>
          </a:xfrm>
        </p:spPr>
        <p:txBody>
          <a:bodyPr/>
          <a:lstStyle/>
          <a:p>
            <a:pPr algn="ctr"/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Пантеры</a:t>
            </a:r>
          </a:p>
        </p:txBody>
      </p:sp>
      <p:sp>
        <p:nvSpPr>
          <p:cNvPr id="60424" name="Rectangle 8"/>
          <p:cNvSpPr>
            <a:spLocks noGrp="1"/>
          </p:cNvSpPr>
          <p:nvPr>
            <p:ph type="body" idx="1"/>
          </p:nvPr>
        </p:nvSpPr>
        <p:spPr>
          <a:xfrm>
            <a:off x="323850" y="908050"/>
            <a:ext cx="8496300" cy="5761038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Крупные хищные млекопитающие из семейства кошачьих. Включает четыре ныне живущих  в жарких странах  видов:  </a:t>
            </a:r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тигр, лев, леопард и ягуар.</a:t>
            </a: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 Ирбис и  амурский подвид тигров обитают  в холодном климате.</a:t>
            </a:r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ru-RU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Размеры представителей рода крупные и очень крупные. Окраска одноцветная или с чёрными поперечными полосами или по основному светлому фону находятся чёрные пятна. Зубы очень сильные, клыки относительно коротки, но мощные, с широкой основной частью. Представители рода имеют особое строение гортани, позволяющее издавать рёв.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Все представители рода —активные хищники, охотящиеся преимущественно на крупных млекопитающих, главным образом — копытных. Часто добыча превышает размеры охотника, порой в несколько раз. Охотятся, подкрадываясь к зверю, используя естественные укрытия, неровности местности, деревья, и из засады (на тропах, у водопоев).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Преимущественно активны в тёмное время суток, хотя часто активны и днём.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/>
          </p:cNvSpPr>
          <p:nvPr>
            <p:ph type="title"/>
          </p:nvPr>
        </p:nvSpPr>
        <p:spPr>
          <a:xfrm flipV="1">
            <a:off x="1042988" y="115888"/>
            <a:ext cx="7124700" cy="73025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53250" name="Rectangle 5"/>
          <p:cNvSpPr>
            <a:spLocks noGrp="1"/>
          </p:cNvSpPr>
          <p:nvPr>
            <p:ph type="body" sz="half" idx="1"/>
          </p:nvPr>
        </p:nvSpPr>
        <p:spPr>
          <a:xfrm>
            <a:off x="250825" y="260350"/>
            <a:ext cx="8497888" cy="29733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Фрегат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 -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одни из самых быстрых в полете птиц на земле.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Обитают преимущественно в  тропиках и субтропиках.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Эти невероятно красивые птицы с пышной ярко-красной грудкой способны развивать скорость до 152 км в час, как очень быстрый автомобиль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.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 Большой размах крыльев  позволяет пернатым оставаться в воздухе так долго, что иногда они не приземляются больше недели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,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а парят, не двигая крыльями.</a:t>
            </a:r>
          </a:p>
        </p:txBody>
      </p:sp>
      <p:pic>
        <p:nvPicPr>
          <p:cNvPr id="53251" name="Picture 7" descr="фрегат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984500"/>
            <a:ext cx="5473700" cy="37274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/>
          <p:cNvSpPr>
            <a:spLocks noGrp="1"/>
          </p:cNvSpPr>
          <p:nvPr>
            <p:ph type="title"/>
          </p:nvPr>
        </p:nvSpPr>
        <p:spPr>
          <a:xfrm>
            <a:off x="179388" y="115888"/>
            <a:ext cx="6480175" cy="3313112"/>
          </a:xfrm>
        </p:spPr>
        <p:txBody>
          <a:bodyPr/>
          <a:lstStyle/>
          <a:p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Пеликан</a:t>
            </a: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–  обитатели морских мелководий, неглубоких пресных и солёных озёр, устьев крупных рек.</a:t>
            </a: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Это очень крупная птица: неуклюжее, массивное туловище, большие крылья, короткие и толстые ноги с широкой перепонкой между пальцами, короткий закруглённый хвост. Шея длинная. Клюв тоже длинный, с крючком на конце. На нижней стороне клюва — сильно растяжимый кожаный мешок, используемый для ловли рыбы.</a:t>
            </a:r>
          </a:p>
        </p:txBody>
      </p:sp>
      <p:sp>
        <p:nvSpPr>
          <p:cNvPr id="54274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3429000"/>
            <a:ext cx="6119813" cy="31686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Ходят они неуклюже, но хорошо летают и плавают, могут подолгу парить в воздухе. Питаются в основном рыбой, которую вылавливают, опуская голову в воду и подхватывая рыбу, поднявшуюся на поверхность, клювом. Устраивают коллективные охоты — выстроившись полукругом, пеликаны принимаются хлопать по воде крыльями и клювами и вытесняют напуганную рыбу на мелководье.</a:t>
            </a:r>
          </a:p>
        </p:txBody>
      </p:sp>
      <p:pic>
        <p:nvPicPr>
          <p:cNvPr id="54275" name="Picture 8" descr="пеликан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83388" y="260350"/>
            <a:ext cx="2112962" cy="3168650"/>
          </a:xfrm>
        </p:spPr>
      </p:pic>
      <p:pic>
        <p:nvPicPr>
          <p:cNvPr id="54276" name="Picture 9" descr="пеликан1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499225" y="3789363"/>
            <a:ext cx="2400300" cy="2814637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a5ee1ffee4d82039c0363437cf9b0b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836613"/>
            <a:ext cx="885666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5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576262"/>
          </a:xfrm>
        </p:spPr>
        <p:txBody>
          <a:bodyPr/>
          <a:lstStyle/>
          <a:p>
            <a:r>
              <a:rPr lang="ru-RU" sz="2000" smtClean="0">
                <a:solidFill>
                  <a:srgbClr val="E53309"/>
                </a:solidFill>
                <a:latin typeface="Georgia" pitchFamily="18" charset="0"/>
              </a:rPr>
              <a:t>Назови, каких животных жарких стран ты узнаешь на картинках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1700568146_flomaster-top-p-zhivotnie-zharkikh-stran-risunki-vkontakte-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28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1700109479_flomaster-top-p-zhivotnie-obitayushchie-v-zharkikh-stranak-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c98d9ac44805ceeadbf27b578013d5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0"/>
            <a:ext cx="72009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8642350" cy="2016125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Лев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- представитель рода пантер.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 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 Самцы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не только значительно крупнее самок, но и обладают большой гривой из густых волос.</a:t>
            </a:r>
            <a:br>
              <a:rPr lang="ru-RU" sz="20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 отличие от других кошачьих, они живут не поодиночке, а в особых семейных группах — прайдах. Львы — сильные животные, охотятся в скоординированных группах и преследуют выбранную жертву.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 </a:t>
            </a:r>
          </a:p>
        </p:txBody>
      </p:sp>
      <p:sp>
        <p:nvSpPr>
          <p:cNvPr id="19458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79388" y="2276475"/>
            <a:ext cx="4105275" cy="4392613"/>
          </a:xfrm>
        </p:spPr>
        <p:txBody>
          <a:bodyPr/>
          <a:lstStyle/>
          <a:p>
            <a:pPr lvl="1"/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Во время отдыха общение львов проходит через различные выразительные движения. Наиболее распространённые тактильные жесты — трение головой и облизывание партнёра. Львы могут рычать, мурлыкать, шипеть, кашлять, гавкать и реветь. </a:t>
            </a:r>
          </a:p>
        </p:txBody>
      </p:sp>
      <p:pic>
        <p:nvPicPr>
          <p:cNvPr id="19463" name="Picture 7" descr="1638691718_3-koshka-top-p-lva-i-lvitsi-v-khoroshem-kachestve-3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2205038"/>
            <a:ext cx="3705225" cy="44132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/>
          </p:cNvSpPr>
          <p:nvPr>
            <p:ph type="title" idx="4294967295"/>
          </p:nvPr>
        </p:nvSpPr>
        <p:spPr>
          <a:xfrm>
            <a:off x="1009650" y="188913"/>
            <a:ext cx="7124700" cy="71437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20486" name="Rectangle 6"/>
          <p:cNvSpPr>
            <a:spLocks noGrp="1"/>
          </p:cNvSpPr>
          <p:nvPr>
            <p:ph type="body" sz="half" idx="4294967295"/>
          </p:nvPr>
        </p:nvSpPr>
        <p:spPr>
          <a:xfrm>
            <a:off x="323850" y="476250"/>
            <a:ext cx="4171950" cy="5383213"/>
          </a:xfrm>
        </p:spPr>
        <p:txBody>
          <a:bodyPr/>
          <a:lstStyle/>
          <a:p>
            <a:r>
              <a:rPr lang="ru-RU" sz="2400" smtClean="0">
                <a:solidFill>
                  <a:schemeClr val="tx1"/>
                </a:solidFill>
                <a:latin typeface="Georgia" pitchFamily="18" charset="0"/>
              </a:rPr>
              <a:t>В природе львы живут от десяти до четырнадцати лет, в неволе могут жить дольше двадцати лет. Львы относятся к уязвимым видам вследствие необратимого сокращения численности их популяции. За последние годы численность львов в Африке сократилась на 30—50 %.</a:t>
            </a:r>
          </a:p>
        </p:txBody>
      </p:sp>
      <p:pic>
        <p:nvPicPr>
          <p:cNvPr id="20482" name="Picture 7" descr="28b3f73ff987b733c4cc558027f1a465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692150"/>
            <a:ext cx="3744912" cy="59769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2376487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Леопард</a:t>
            </a:r>
            <a:r>
              <a:rPr lang="ru-RU" sz="24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(барс или пантера) -  крупная кошка, однако, по величине значительно меньше тигра и льва. Тело вытянутое,</a:t>
            </a:r>
            <a:r>
              <a:rPr lang="ru-RU" sz="280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мускулистое, несколько сжатое с боков, лёгкое и стройное, очень гибкое, с длинным и относительно тонким хвостом (его длина составляет больше половины всей длины тела).</a:t>
            </a:r>
            <a:br>
              <a:rPr lang="ru-RU" sz="180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1800" smtClean="0">
                <a:solidFill>
                  <a:schemeClr val="tx1"/>
                </a:solidFill>
                <a:latin typeface="Georgia" pitchFamily="18" charset="0"/>
              </a:rPr>
              <a:t>Общий тон окраски меха светлый, основной фон — жёлтый или рыже-жёлтый с небольшими чёрными пятнами, образующими кольцевые фигуры со светлой серединой. </a:t>
            </a:r>
          </a:p>
        </p:txBody>
      </p:sp>
      <p:sp>
        <p:nvSpPr>
          <p:cNvPr id="21506" name="Rectangle 5"/>
          <p:cNvSpPr>
            <a:spLocks noGrp="1"/>
          </p:cNvSpPr>
          <p:nvPr>
            <p:ph type="body" sz="half" idx="4294967295"/>
          </p:nvPr>
        </p:nvSpPr>
        <p:spPr>
          <a:xfrm>
            <a:off x="0" y="2636838"/>
            <a:ext cx="5003800" cy="4032250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Это одиночный, преимущественно ночной зверь (как правило, охотится в сумерки: утром и в первую половину ночи), хотя его нередко можно заметить и днём. Леопарды легко приспосабливаются к окружающей среде и живут в лесах, горах, саваннах, полупустынях и даже пустынях.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Леопард любит отдыхать в пещерах, под навесами скал и в местах с хорошим обзором местности.</a:t>
            </a:r>
          </a:p>
        </p:txBody>
      </p:sp>
      <p:pic>
        <p:nvPicPr>
          <p:cNvPr id="21507" name="Picture 7" descr="9f33c74ecfa9c5fdb143f51f3d77d910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2349500"/>
            <a:ext cx="3989387" cy="427831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/>
          </p:cNvSpPr>
          <p:nvPr>
            <p:ph type="title"/>
          </p:nvPr>
        </p:nvSpPr>
        <p:spPr>
          <a:xfrm>
            <a:off x="1009650" y="0"/>
            <a:ext cx="7124700" cy="69850"/>
          </a:xfrm>
        </p:spPr>
        <p:txBody>
          <a:bodyPr/>
          <a:lstStyle/>
          <a:p>
            <a:endParaRPr lang="ru-RU" sz="2800" smtClean="0"/>
          </a:p>
        </p:txBody>
      </p:sp>
      <p:sp>
        <p:nvSpPr>
          <p:cNvPr id="22530" name="Rectangle 5"/>
          <p:cNvSpPr>
            <a:spLocks noGrp="1"/>
          </p:cNvSpPr>
          <p:nvPr>
            <p:ph type="body" sz="half" idx="1"/>
          </p:nvPr>
        </p:nvSpPr>
        <p:spPr>
          <a:xfrm>
            <a:off x="107950" y="0"/>
            <a:ext cx="8785225" cy="4365625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Леопард прекрасно лазает по деревьям, нередко устраиваясь там на дневной отдых или в засаде, а порой даже ловит на деревьях обезьян. Так же ловко леопард передвигается по скалам. Однако в основном леопард охотится на земле. Питается леопард в основном копытными.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Кроме человека, естественных врагов у леопарда нет. Численность леопардов  неуклонно сокращается. Главная угроза для него связана с изменением естественных мест обитания и сокращением кормовой базы.</a:t>
            </a:r>
          </a:p>
          <a:p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Внесён в Международную Красную книгу, в охранные документы разных стран. </a:t>
            </a:r>
            <a:endParaRPr lang="ru-RU" b="1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b="1" smtClean="0">
                <a:solidFill>
                  <a:schemeClr val="tx1"/>
                </a:solidFill>
                <a:latin typeface="Georgia" pitchFamily="18" charset="0"/>
              </a:rPr>
              <a:t>Чёрные пантеры</a:t>
            </a:r>
            <a:r>
              <a:rPr lang="ru-RU" smtClean="0">
                <a:solidFill>
                  <a:schemeClr val="tx1"/>
                </a:solidFill>
                <a:latin typeface="Georgia" pitchFamily="18" charset="0"/>
              </a:rPr>
              <a:t> —тёмноокрашенные особи из рода пантер, представляющих собой генетический вариант окраски — проявление меланизма. Чёрная пантера не является самостоятельным видом, это леопард. </a:t>
            </a:r>
          </a:p>
        </p:txBody>
      </p:sp>
      <p:pic>
        <p:nvPicPr>
          <p:cNvPr id="22531" name="Picture 8" descr="леопард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4437063"/>
            <a:ext cx="3384550" cy="2309812"/>
          </a:xfrm>
        </p:spPr>
      </p:pic>
      <p:pic>
        <p:nvPicPr>
          <p:cNvPr id="22532" name="Picture 9" descr="пантера черная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580063" y="4365625"/>
            <a:ext cx="3435350" cy="23828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 idx="4294967295"/>
          </p:nvPr>
        </p:nvSpPr>
        <p:spPr>
          <a:xfrm>
            <a:off x="179388" y="115888"/>
            <a:ext cx="8640762" cy="1728787"/>
          </a:xfrm>
        </p:spPr>
        <p:txBody>
          <a:bodyPr/>
          <a:lstStyle/>
          <a:p>
            <a:r>
              <a:rPr lang="ru-RU" sz="2800" b="1" smtClean="0">
                <a:solidFill>
                  <a:schemeClr val="tx1"/>
                </a:solidFill>
                <a:latin typeface="Georgia" pitchFamily="18" charset="0"/>
              </a:rPr>
              <a:t>Тигр  </a:t>
            </a:r>
            <a: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  <a:t>  </a:t>
            </a:r>
            <a:br>
              <a:rPr lang="ru-RU" sz="2000" b="1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Среди представителей этого вида встречаются крупнейшие животные семейства кошачьих. Тигр является одним из крупнейших наземных хищников, иногда уступая по массе лишь льву, белому и бурому медведям. </a:t>
            </a:r>
          </a:p>
        </p:txBody>
      </p:sp>
      <p:sp>
        <p:nvSpPr>
          <p:cNvPr id="2355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50825" y="1989138"/>
            <a:ext cx="4244975" cy="4535487"/>
          </a:xfrm>
        </p:spPr>
        <p:txBody>
          <a:bodyPr/>
          <a:lstStyle/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Основной тон окраски тигров колеблется от ржаво-красного до ржаво-коричневого; живот, грудь и внутренняя поверхность лап светлые. Тело покрыто полосами, цвет которых варьирует от коричневого до полностью чёрного.</a:t>
            </a:r>
          </a:p>
          <a:p>
            <a:r>
              <a:rPr lang="ru-RU" sz="2000" smtClean="0">
                <a:solidFill>
                  <a:schemeClr val="tx1"/>
                </a:solidFill>
                <a:latin typeface="Georgia" pitchFamily="18" charset="0"/>
              </a:rPr>
              <a:t>Бенгальский тигр находится под угрозой исчезновения, в основном из-за браконьерства и разрушения естественной среды обитания. </a:t>
            </a:r>
          </a:p>
        </p:txBody>
      </p:sp>
      <p:pic>
        <p:nvPicPr>
          <p:cNvPr id="23555" name="Picture 7" descr="Тигр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08625" y="2636838"/>
            <a:ext cx="3440113" cy="4052887"/>
          </a:xfr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1.6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1357</TotalTime>
  <Words>2627</Words>
  <Application>Microsoft Office PowerPoint</Application>
  <PresentationFormat>Экран (4:3)</PresentationFormat>
  <Paragraphs>93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Arial</vt:lpstr>
      <vt:lpstr>Verdana</vt:lpstr>
      <vt:lpstr>Wingdings 2</vt:lpstr>
      <vt:lpstr>Calibri</vt:lpstr>
      <vt:lpstr>Times New Roman</vt:lpstr>
      <vt:lpstr>Georgia</vt:lpstr>
      <vt:lpstr>Spring</vt:lpstr>
      <vt:lpstr>Для детей старшего дошкольного возраста Подготовила Малахова С.В. МБДОУ №54 «Калина» г. Керчь</vt:lpstr>
      <vt:lpstr>Слайд 2</vt:lpstr>
      <vt:lpstr>Слайд 3</vt:lpstr>
      <vt:lpstr>Пантеры</vt:lpstr>
      <vt:lpstr>Лев - представитель рода пантер.  Самцы не только значительно крупнее самок, но и обладают большой гривой из густых волос. В отличие от других кошачьих, они живут не поодиночке, а в особых семейных группах — прайдах. Львы — сильные животные, охотятся в скоординированных группах и преследуют выбранную жертву. </vt:lpstr>
      <vt:lpstr>Слайд 6</vt:lpstr>
      <vt:lpstr>Леопард (барс или пантера) -  крупная кошка, однако, по величине значительно меньше тигра и льва. Тело вытянутое, мускулистое, несколько сжатое с боков, лёгкое и стройное, очень гибкое, с длинным и относительно тонким хвостом (его длина составляет больше половины всей длины тела). Общий тон окраски меха светлый, основной фон — жёлтый или рыже-жёлтый с небольшими чёрными пятнами, образующими кольцевые фигуры со светлой серединой. </vt:lpstr>
      <vt:lpstr>Слайд 8</vt:lpstr>
      <vt:lpstr>Тигр     Среди представителей этого вида встречаются крупнейшие животные семейства кошачьих. Тигр является одним из крупнейших наземных хищников, иногда уступая по массе лишь льву, белому и бурому медведям. </vt:lpstr>
      <vt:lpstr>Ягуар</vt:lpstr>
      <vt:lpstr>Гепард - самое быстрое из наземных животных. Это кошка средних размеров, имеет ярко-желтую или иногда золотистую шерсть. Белая нижняя сторона очень отчетлива, особенно на шее и груди. Пятна на морде более выражены, они заметно толще в углах рта. </vt:lpstr>
      <vt:lpstr>Слайд 12</vt:lpstr>
      <vt:lpstr>Слоны — самые крупные наземные животные на Земле. Обитают они в Азии и Африке в тропических лесах и саваннах. Самыми крупными являются африканские саванные слоны. Слоны – известные долгожители: в природе живут до 70 лет.</vt:lpstr>
      <vt:lpstr>Слайд 14</vt:lpstr>
      <vt:lpstr>Жираф - самое высокое наземное животное планеты. Шея у жирафов необычайно длинная. Тёмный язык жирафа очень длинный и мускулистый: жираф может высовывать его на 45 см и способен захватывать им ветки. </vt:lpstr>
      <vt:lpstr>Верблюды - крупные животные, приспособленные для жизни в засушливых регионах мира: пустынях, полупустынях и степях. </vt:lpstr>
      <vt:lpstr>Зебра из семейства лошадиных.  Зебры живут маленькими группами, состоящими из самок с детёнышами и одного жеребца.</vt:lpstr>
      <vt:lpstr>Африканский буйвол - это один из крупнейших современных быков, широко распространённый в Африке. </vt:lpstr>
      <vt:lpstr>Антилопы</vt:lpstr>
      <vt:lpstr>Антилопа Джейран   Антилопа Ньяла </vt:lpstr>
      <vt:lpstr>Антилопа Аддакс                            Карликовая антилопа Дик-дик                  Антилопа Вилорог                                        Антилопа Газель</vt:lpstr>
      <vt:lpstr>Носороги </vt:lpstr>
      <vt:lpstr>Носорог белый                     Носорог индийский Носорог суматранский          Носорог шерстистый         </vt:lpstr>
      <vt:lpstr>Бегемот больше известен под названием гиппопотам. Основная масса популяции этого вида животных населяет часть Африканского континента. Они живут стадами вблизи водоемов со стоячей или медленно текущей водой и не уходят от нее дальше, чем на несколько сотен метров. Самцы очень активно защищают свою семью и территорию от  нападений других животных.  Большую часть своей жизни бегемоты проводят, погрузив мощное тело в воду, а на сушу выходят лишь на короткий период для принятия пищи. </vt:lpstr>
      <vt:lpstr>Слайд 25</vt:lpstr>
      <vt:lpstr>Слайд 26</vt:lpstr>
      <vt:lpstr>Коала – вид сумчатых, обитающий в Австралии.  Зубы коалы адаптированы к травоядному питанию.У коалы есть большие острые когти, помогающие ей с хождением по стволам деревьев. Коалы населяют эвкалиптовые леса,  почти всю жизнь проводят в кронах этих деревьев. Днём коала спит, устроившись на ветке или в развилках ветвей; ночью лазает по деревьям, отыскивая корм. </vt:lpstr>
      <vt:lpstr>Крокодилы имеют крупное, плотное, ящероподобное тело, вытянутую и приплюснутую морду, сжатый с боков хвост; глаза, уши и ноздри располагаются на верхней части головы. Их кожа очень толстая и покрыта непересекающимися чешуями. Аллигаторы и крокодилы обладают самым мощным укусом из всех животных, существующих на планете. Крокодилы — отличные пловцы. Крокодилы обычно медленно дрейфуют у поверхности или под водой, совершая еле заметные движения хвостом, но при преследовании добычи способны развивать очень большую скорость. Все крокодилы являются хищниками и охотятся на других животных. Как правило, крокодилы охотятся из засады. Наземную добычу крокодилы атакуют, выпрыгивая на неё из воды, </vt:lpstr>
      <vt:lpstr>Африканский ламантин - это крупное водное животное, имеющее обтекаемую форму тела. Его передние конечности представляют собой ласты с когтями. Вид хвоста — горизонтальное, закругленное и плоское весло. Окраска их кожи серо-черного оттенка. Тело покрыто грубыми редкими шерстинками. Африканские ламантины живут в реках, бухтах и мелких прибрежных водах, предпочитают пресные водоемы. Питаются африканские ламантины в основном водорослями и водной растительностью, которая растет возле берега. </vt:lpstr>
      <vt:lpstr>Слайд 30</vt:lpstr>
      <vt:lpstr>Обезьяны</vt:lpstr>
      <vt:lpstr>Орангутанг Название «орангутанги» переводится как  «лесные люди». Это древесные обезьяны и один из наиболее  близких к человеку вид приматов. </vt:lpstr>
      <vt:lpstr>Шимпанзе  — самые близкие современные родственники человека. Руки шимпанзе длиннее его ног. При ходьбе опирается не на ладонь, как другие четвероногие, а на верхнюю поверхность пальцев. За исключением лица и внутренней части рук и ног, всё тело животного покрыто длинными грубыми тёмными волосами. Живут обычно в группах, состоящих из десяти-двенадцати особей. Выросшие шимпанзе покидают стаю, чтобы создать новую группу. Ночью обезьяны прячутся высоко на деревьях, устраивая себе постель из веток и листьев. Шимпанзе всеядны. Их основное питание состоит из фруктов, листьев и насекомых, иногда шимпанзе охотятся на других зверей и птиц, включая обезьян меньшего размера. </vt:lpstr>
      <vt:lpstr>Горилла                                       Тамарин желтый Лемур                                                   Макака-резус</vt:lpstr>
      <vt:lpstr>Бабуин                                      Макака Золотистая игрунка                          Мартышка</vt:lpstr>
      <vt:lpstr>Сурикаты  Эти забавные зверушки взяли понемногу от обезьян, енотов и грызунов. Они ведут дневной образ жизни: с удовольствием греются на солнце, роют сложные норы-лабиринты и наводят в них порядок, внимательно охраняют территорию от чужаков и крайне активно общаются, переговариваются друг с другом. Ночью сурикаты спят в норах и греются друг о друга. </vt:lpstr>
      <vt:lpstr>Слайд 37</vt:lpstr>
      <vt:lpstr>Фламинго</vt:lpstr>
      <vt:lpstr>Слайд 39</vt:lpstr>
      <vt:lpstr>Слайд 40</vt:lpstr>
      <vt:lpstr>Пеликан –  обитатели морских мелководий, неглубоких пресных и солёных озёр, устьев крупных рек. Это очень крупная птица: неуклюжее, массивное туловище, большие крылья, короткие и толстые ноги с широкой перепонкой между пальцами, короткий закруглённый хвост. Шея длинная. Клюв тоже длинный, с крючком на конце. На нижней стороне клюва — сильно растяжимый кожаный мешок, используемый для ловли рыбы.</vt:lpstr>
      <vt:lpstr>Назови, каких животных жарких стран ты узнаешь на картинках</vt:lpstr>
      <vt:lpstr>Слайд 43</vt:lpstr>
      <vt:lpstr>Слайд 44</vt:lpstr>
      <vt:lpstr>Слайд 45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«Весеннее пробуждение»</dc:title>
  <dc:creator>Sanya</dc:creator>
  <cp:lastModifiedBy>Наташа</cp:lastModifiedBy>
  <cp:revision>55</cp:revision>
  <dcterms:created xsi:type="dcterms:W3CDTF">2015-02-12T17:55:56Z</dcterms:created>
  <dcterms:modified xsi:type="dcterms:W3CDTF">2025-02-03T19:56:15Z</dcterms:modified>
</cp:coreProperties>
</file>