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0" r:id="rId3"/>
    <p:sldId id="384" r:id="rId4"/>
    <p:sldId id="491" r:id="rId5"/>
    <p:sldId id="387" r:id="rId6"/>
    <p:sldId id="389" r:id="rId7"/>
    <p:sldId id="390" r:id="rId8"/>
    <p:sldId id="391" r:id="rId9"/>
    <p:sldId id="426" r:id="rId10"/>
    <p:sldId id="392" r:id="rId11"/>
    <p:sldId id="393" r:id="rId12"/>
    <p:sldId id="394" r:id="rId13"/>
    <p:sldId id="395" r:id="rId14"/>
    <p:sldId id="398" r:id="rId15"/>
    <p:sldId id="399" r:id="rId16"/>
    <p:sldId id="400" r:id="rId17"/>
    <p:sldId id="401" r:id="rId18"/>
    <p:sldId id="404" r:id="rId19"/>
    <p:sldId id="403" r:id="rId20"/>
    <p:sldId id="402" r:id="rId21"/>
    <p:sldId id="406" r:id="rId22"/>
    <p:sldId id="408" r:id="rId23"/>
    <p:sldId id="412" r:id="rId24"/>
    <p:sldId id="410" r:id="rId25"/>
    <p:sldId id="427" r:id="rId26"/>
    <p:sldId id="413" r:id="rId27"/>
    <p:sldId id="419" r:id="rId28"/>
    <p:sldId id="420" r:id="rId29"/>
    <p:sldId id="421" r:id="rId30"/>
    <p:sldId id="423" r:id="rId31"/>
    <p:sldId id="425" r:id="rId32"/>
    <p:sldId id="433" r:id="rId33"/>
    <p:sldId id="434" r:id="rId34"/>
    <p:sldId id="435" r:id="rId35"/>
    <p:sldId id="439" r:id="rId36"/>
    <p:sldId id="440" r:id="rId37"/>
    <p:sldId id="441" r:id="rId38"/>
    <p:sldId id="489" r:id="rId39"/>
    <p:sldId id="444" r:id="rId40"/>
    <p:sldId id="329" r:id="rId41"/>
    <p:sldId id="369" r:id="rId42"/>
    <p:sldId id="445" r:id="rId43"/>
    <p:sldId id="446" r:id="rId44"/>
    <p:sldId id="450" r:id="rId45"/>
    <p:sldId id="451" r:id="rId46"/>
    <p:sldId id="454" r:id="rId47"/>
    <p:sldId id="482" r:id="rId48"/>
    <p:sldId id="483" r:id="rId49"/>
    <p:sldId id="484" r:id="rId50"/>
    <p:sldId id="461" r:id="rId51"/>
    <p:sldId id="455" r:id="rId52"/>
    <p:sldId id="456" r:id="rId53"/>
    <p:sldId id="457" r:id="rId54"/>
    <p:sldId id="458" r:id="rId55"/>
    <p:sldId id="462" r:id="rId56"/>
    <p:sldId id="463" r:id="rId57"/>
    <p:sldId id="464" r:id="rId58"/>
    <p:sldId id="466" r:id="rId59"/>
    <p:sldId id="469" r:id="rId60"/>
    <p:sldId id="471" r:id="rId61"/>
    <p:sldId id="473" r:id="rId62"/>
    <p:sldId id="476" r:id="rId63"/>
    <p:sldId id="294" r:id="rId64"/>
    <p:sldId id="475" r:id="rId65"/>
    <p:sldId id="372" r:id="rId66"/>
    <p:sldId id="479" r:id="rId67"/>
    <p:sldId id="480" r:id="rId68"/>
    <p:sldId id="481" r:id="rId69"/>
    <p:sldId id="378" r:id="rId70"/>
    <p:sldId id="358" r:id="rId71"/>
    <p:sldId id="307" r:id="rId72"/>
    <p:sldId id="352" r:id="rId73"/>
    <p:sldId id="487" r:id="rId74"/>
    <p:sldId id="312" r:id="rId75"/>
    <p:sldId id="492" r:id="rId76"/>
    <p:sldId id="315" r:id="rId77"/>
    <p:sldId id="359" r:id="rId78"/>
    <p:sldId id="379" r:id="rId79"/>
    <p:sldId id="314" r:id="rId80"/>
    <p:sldId id="485" r:id="rId81"/>
    <p:sldId id="486" r:id="rId82"/>
    <p:sldId id="490" r:id="rId83"/>
    <p:sldId id="316" r:id="rId84"/>
    <p:sldId id="318" r:id="rId8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00"/>
    <a:srgbClr val="F82841"/>
    <a:srgbClr val="180E7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457" autoAdjust="0"/>
  </p:normalViewPr>
  <p:slideViewPr>
    <p:cSldViewPr>
      <p:cViewPr varScale="1">
        <p:scale>
          <a:sx n="87" d="100"/>
          <a:sy n="87" d="100"/>
        </p:scale>
        <p:origin x="-806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1AC4-8268-468A-A9B4-E13CD9C09746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7B9B5-952E-4784-B461-562B312E7D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41007-64A9-44E6-8DA2-41271FF41BD4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E38F6-0D20-40BC-A66E-E25C82B2DC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124700" cy="923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0965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5295-F073-4890-8BF3-BF76DD460F4C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B9005-F507-4A72-9563-0503EEB9ED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09650" y="676275"/>
            <a:ext cx="7124700" cy="923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09650" y="1806575"/>
            <a:ext cx="3486150" cy="19494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806575"/>
            <a:ext cx="3486150" cy="19494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009650" y="3908425"/>
            <a:ext cx="3486150" cy="1951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08425"/>
            <a:ext cx="3486150" cy="1951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123B9-C482-4743-902F-8778945EFDBC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BB20-5B9C-44FC-882E-B1BB5A884A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124700" cy="923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0965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806575"/>
            <a:ext cx="3486150" cy="19494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8425"/>
            <a:ext cx="3486150" cy="1951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484B7-F052-451C-9D2C-CE3677375A85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EC9C9-27D6-42DB-8BC4-2421A99540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124700" cy="923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0965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7307A-D2FF-4EE9-AA63-C0EFA34E93FE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0CDC2-527E-4C82-9B9D-07A9BCA2C9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124700" cy="923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0965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806575"/>
            <a:ext cx="3486150" cy="19494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8425"/>
            <a:ext cx="3486150" cy="1951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5C372-4CD9-421F-9D23-4E843AB7EC4F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A2B8F-A05D-4599-BE73-3ACED88FAF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429E5-DD65-458D-A20F-4562491F93AA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89017-A332-4741-AF2C-74C32C07A3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D3A9B-1235-4BE7-BBFC-C5E51DA11EB9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ED00-CA97-4D28-A4CE-1BAB1F9580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FBAD-D97E-4FD0-AAF2-03FA283B3C76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5DA2A-F84F-4936-A56A-03B45954D0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0CB5-63F8-4F45-BA0B-2F755921EC99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5EE6-4EEE-4A8C-8D48-7AF3C744AA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099C-8A31-4C61-A1AF-6E0C1858152D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B1B62-6B87-4242-9A53-770A333105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68610-CD83-45BD-B775-331B51E340C7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510F5-AA49-4D74-BFFA-DCD49314EF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614D0-74E9-44AD-B34B-4D515C98C58C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D2920-AB07-430A-B08A-DDDE5FB7A6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E134-FF13-4BC3-8173-1C9A9BAAA689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2CBEF-C14A-4317-9812-F807BD489D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ADD6D6-9779-42DA-95D7-B403A4CCDB0E}" type="datetimeFigureOut">
              <a:rPr lang="ru-RU"/>
              <a:pPr>
                <a:defRPr/>
              </a:pPr>
              <a:t>27.02.2025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CD4727-D027-4241-A143-02DA12DBBA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+mj-ea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549275"/>
            <a:ext cx="8208962" cy="71438"/>
          </a:xfrm>
        </p:spPr>
        <p:txBody>
          <a:bodyPr/>
          <a:lstStyle/>
          <a:p>
            <a:pPr eaLnBrk="1" hangingPunct="1"/>
            <a:endParaRPr lang="ru-RU" sz="8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476250"/>
            <a:ext cx="8713788" cy="6192838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180E72"/>
                </a:solidFill>
                <a:latin typeface="Times New Roman" pitchFamily="18" charset="0"/>
                <a:cs typeface="Times New Roman" pitchFamily="18" charset="0"/>
              </a:rPr>
              <a:t>Для детей старшего</a:t>
            </a:r>
          </a:p>
          <a:p>
            <a:pPr eaLnBrk="1" hangingPunct="1"/>
            <a:r>
              <a:rPr lang="ru-RU" b="1" i="1" smtClean="0">
                <a:solidFill>
                  <a:srgbClr val="180E72"/>
                </a:solidFill>
                <a:latin typeface="Times New Roman" pitchFamily="18" charset="0"/>
                <a:cs typeface="Times New Roman" pitchFamily="18" charset="0"/>
              </a:rPr>
              <a:t> дошкольного возраста</a:t>
            </a:r>
          </a:p>
          <a:p>
            <a:pPr eaLnBrk="1" hangingPunct="1"/>
            <a:r>
              <a:rPr lang="ru-RU" b="1" i="1" smtClean="0">
                <a:solidFill>
                  <a:srgbClr val="180E72"/>
                </a:solidFill>
                <a:latin typeface="Times New Roman" pitchFamily="18" charset="0"/>
                <a:cs typeface="Times New Roman" pitchFamily="18" charset="0"/>
              </a:rPr>
              <a:t>Подготовила  Малахова С.В.</a:t>
            </a:r>
          </a:p>
          <a:p>
            <a:pPr eaLnBrk="1" hangingPunct="1"/>
            <a:r>
              <a:rPr lang="ru-RU" b="1" i="1" smtClean="0">
                <a:solidFill>
                  <a:srgbClr val="180E72"/>
                </a:solidFill>
                <a:latin typeface="Times New Roman" pitchFamily="18" charset="0"/>
                <a:cs typeface="Times New Roman" pitchFamily="18" charset="0"/>
              </a:rPr>
              <a:t>МБДОУ №54 г. Керчь</a:t>
            </a:r>
          </a:p>
          <a:p>
            <a:pPr eaLnBrk="1" hangingPunct="1"/>
            <a:endParaRPr lang="ru-RU" b="1" i="1" smtClean="0">
              <a:solidFill>
                <a:srgbClr val="180E7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b="1" i="1" smtClean="0">
              <a:solidFill>
                <a:srgbClr val="180E7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b="1" i="1" smtClean="0">
              <a:solidFill>
                <a:srgbClr val="180E7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3600" b="1" smtClean="0">
              <a:solidFill>
                <a:srgbClr val="180E72"/>
              </a:solidFill>
              <a:latin typeface="Blackadder ITC" pitchFamily="82" charset="0"/>
              <a:cs typeface="Times New Roman" pitchFamily="18" charset="0"/>
            </a:endParaRPr>
          </a:p>
          <a:p>
            <a:pPr algn="ctr" eaLnBrk="1" hangingPunct="1"/>
            <a:r>
              <a:rPr lang="ru-RU" sz="3600" b="1" smtClean="0">
                <a:solidFill>
                  <a:srgbClr val="180E72"/>
                </a:solidFill>
                <a:latin typeface="Blackadder ITC" pitchFamily="82" charset="0"/>
                <a:cs typeface="Times New Roman" pitchFamily="18" charset="0"/>
              </a:rPr>
              <a:t>КОМНАТНЫЕ РАСТЕНИЯ  И  УХОД </a:t>
            </a:r>
          </a:p>
          <a:p>
            <a:pPr algn="ctr" eaLnBrk="1" hangingPunct="1"/>
            <a:r>
              <a:rPr lang="ru-RU" sz="3600" b="1" smtClean="0">
                <a:solidFill>
                  <a:srgbClr val="180E72"/>
                </a:solidFill>
                <a:latin typeface="Blackadder ITC" pitchFamily="82" charset="0"/>
                <a:cs typeface="Times New Roman" pitchFamily="18" charset="0"/>
              </a:rPr>
              <a:t>ЗА НИМИ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116013" y="3644900"/>
            <a:ext cx="67722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</a:rPr>
              <a:t> </a:t>
            </a:r>
          </a:p>
          <a:p>
            <a:endParaRPr lang="ru-RU">
              <a:latin typeface="Verdana" pitchFamily="34" charset="0"/>
            </a:endParaRPr>
          </a:p>
          <a:p>
            <a:endParaRPr lang="ru-RU">
              <a:latin typeface="Verdana" pitchFamily="34" charset="0"/>
            </a:endParaRPr>
          </a:p>
        </p:txBody>
      </p:sp>
      <p:pic>
        <p:nvPicPr>
          <p:cNvPr id="17412" name="Picture 8" descr="23c55be906ee104326c9c7d30e61024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15888"/>
            <a:ext cx="5283200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74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1.11111E-6 L -1.11111E-6 -0.07361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фиал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3779838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5" descr="фиалки ком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76700"/>
            <a:ext cx="48609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фиал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8913"/>
            <a:ext cx="43211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5182081bdc03815fb7a5fef47f04d23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789363"/>
            <a:ext cx="43307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fia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3550"/>
            <a:ext cx="9144000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Жанна Калиниченко\Desktop\1390489_1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928688"/>
            <a:ext cx="8763000" cy="5500687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азалия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333375"/>
            <a:ext cx="38100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5" descr="азал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205038"/>
            <a:ext cx="4392613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азалия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3717925"/>
            <a:ext cx="29591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323850" y="504825"/>
            <a:ext cx="42481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2000" b="1">
                <a:latin typeface="Georgia" pitchFamily="18" charset="0"/>
              </a:rPr>
              <a:t>Азалия</a:t>
            </a:r>
            <a:r>
              <a:rPr lang="ru-RU" sz="2000">
                <a:latin typeface="Georgia" pitchFamily="18" charset="0"/>
              </a:rPr>
              <a:t> - собирательное название   красивоцветущих </a:t>
            </a:r>
          </a:p>
          <a:p>
            <a:pPr algn="just"/>
            <a:r>
              <a:rPr lang="ru-RU" sz="2000">
                <a:latin typeface="Georgia" pitchFamily="18" charset="0"/>
              </a:rPr>
              <a:t>видов и культурных гибридов из рода   </a:t>
            </a:r>
            <a:r>
              <a:rPr lang="ru-RU" sz="2000" b="1">
                <a:latin typeface="Georgia" pitchFamily="18" charset="0"/>
              </a:rPr>
              <a:t>рододендронов.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Жанна Калиниченко\Desktop\57adcd0e66451df5ea5e29e6753ad36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36638"/>
            <a:ext cx="8439150" cy="5229225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/>
          </p:nvPr>
        </p:nvSpPr>
        <p:spPr>
          <a:xfrm>
            <a:off x="1009650" y="260350"/>
            <a:ext cx="2770188" cy="9366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Каланхоэ</a:t>
            </a:r>
          </a:p>
        </p:txBody>
      </p:sp>
      <p:sp>
        <p:nvSpPr>
          <p:cNvPr id="30722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1125538"/>
            <a:ext cx="4316412" cy="5327650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Засухоустойчивый цветок накапливает влагу в своих сочных темно-зеленых листьях и способен подолгу оставаться без полива. Любит рыхлый, легкий грунт, длинный световой день, но не под прямыми солнечными лучами, и редкий умеренный полив. </a:t>
            </a:r>
          </a:p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Условия содержания и уход за ним чрезвычайно просты: нужно держать кустик в удобном, достаточно просторном горшке</a:t>
            </a:r>
          </a:p>
        </p:txBody>
      </p:sp>
      <p:pic>
        <p:nvPicPr>
          <p:cNvPr id="30723" name="Picture 7" descr="каланхоэ белый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089150"/>
            <a:ext cx="4387850" cy="43878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/>
          </p:cNvSpPr>
          <p:nvPr>
            <p:ph type="title" idx="4294967295"/>
          </p:nvPr>
        </p:nvSpPr>
        <p:spPr>
          <a:xfrm>
            <a:off x="4211638" y="676275"/>
            <a:ext cx="3922712" cy="9239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174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250825" y="476250"/>
            <a:ext cx="3168650" cy="5383213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latin typeface="Georgia" pitchFamily="18" charset="0"/>
              </a:rPr>
              <a:t>Каланхоэ -</a:t>
            </a:r>
            <a:r>
              <a:rPr lang="ru-RU" sz="160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неприхотливый, обильно цветущий суккулент любит редкий полив и яркий рассеянный свет. Цветет с апреля по ноябрь, а если ему у вас понравится, то и зимой может давать небольшие соцветия. </a:t>
            </a:r>
          </a:p>
        </p:txBody>
      </p:sp>
      <p:pic>
        <p:nvPicPr>
          <p:cNvPr id="31745" name="Picture 2" descr="каланхоэ блоссфельда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492500" y="333375"/>
            <a:ext cx="5429250" cy="3051175"/>
          </a:xfrm>
        </p:spPr>
      </p:pic>
      <p:pic>
        <p:nvPicPr>
          <p:cNvPr id="31751" name="Picture 7" descr="Цветущий каланхоэ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3659188"/>
            <a:ext cx="5435600" cy="305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Жанна Калиниченко\Desktop\c0ef7c5a5c2461f2303bb670c0ed92e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429250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4248150" cy="720725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Спатифилум</a:t>
            </a:r>
          </a:p>
        </p:txBody>
      </p:sp>
      <p:sp>
        <p:nvSpPr>
          <p:cNvPr id="33794" name="Rectangle 5"/>
          <p:cNvSpPr>
            <a:spLocks noGrp="1"/>
          </p:cNvSpPr>
          <p:nvPr>
            <p:ph type="body" sz="half" idx="1"/>
          </p:nvPr>
        </p:nvSpPr>
        <p:spPr>
          <a:xfrm>
            <a:off x="107950" y="765175"/>
            <a:ext cx="4248150" cy="5616575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Белый нежный лепесток с зеленоватой «кисточкой» на кончике не является цветком, а только защищает собой соцветие в виде початка — белого, кремового, золотисто-желтого или зеленого оттенка.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600" smtClean="0"/>
              <a:t>    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Любит рассеянный свет, а зимой не откажется и от специальной фитолампы. Поливайте его 2–3 раза в неделю мягкой отстоянной водой, обрезайте старые и подсохшие листья.  </a:t>
            </a:r>
          </a:p>
        </p:txBody>
      </p:sp>
      <p:pic>
        <p:nvPicPr>
          <p:cNvPr id="33795" name="Picture 7" descr="спатифилум1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99025" y="1484313"/>
            <a:ext cx="4244975" cy="495141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спатифилум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71463"/>
            <a:ext cx="7775575" cy="658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Жанна Калиниченко\Desktop\Польза-комнатных-растени.png"/>
          <p:cNvPicPr>
            <a:picLocks noChangeAspect="1" noChangeArrowheads="1"/>
          </p:cNvPicPr>
          <p:nvPr/>
        </p:nvPicPr>
        <p:blipFill>
          <a:blip r:embed="rId2"/>
          <a:srcRect l="2148" t="1823" r="2148" b="1823"/>
          <a:stretch>
            <a:fillRect/>
          </a:stretch>
        </p:blipFill>
        <p:spPr bwMode="auto">
          <a:xfrm>
            <a:off x="220663" y="476250"/>
            <a:ext cx="870902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Grp="1"/>
          </p:cNvSpPr>
          <p:nvPr>
            <p:ph type="title"/>
          </p:nvPr>
        </p:nvSpPr>
        <p:spPr>
          <a:xfrm>
            <a:off x="1009650" y="333375"/>
            <a:ext cx="2986088" cy="863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Антуриум</a:t>
            </a:r>
          </a:p>
        </p:txBody>
      </p:sp>
      <p:sp>
        <p:nvSpPr>
          <p:cNvPr id="35842" name="Rectangle 4"/>
          <p:cNvSpPr>
            <a:spLocks noGrp="1"/>
          </p:cNvSpPr>
          <p:nvPr>
            <p:ph type="body" sz="half" idx="1"/>
          </p:nvPr>
        </p:nvSpPr>
        <p:spPr>
          <a:xfrm>
            <a:off x="323850" y="1125538"/>
            <a:ext cx="4171950" cy="4733925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Благодаря своей красоте антуриум пользуется особой популярностью в цветоводстве. Его выращивают в качестве цветущего и декоративно-лиственного растения.  Но при уходе за цветком важно учесть, что все его части содержат сильный яд.</a:t>
            </a:r>
          </a:p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Любит жаркий и сухой климат, до +28 градусов, с редким поливом с отличным дренажом.  </a:t>
            </a:r>
          </a:p>
        </p:txBody>
      </p:sp>
      <p:pic>
        <p:nvPicPr>
          <p:cNvPr id="35843" name="Picture 6" descr="антуриум1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68813" y="549275"/>
            <a:ext cx="4519612" cy="583247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антуриумы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88913"/>
            <a:ext cx="4427537" cy="5903912"/>
          </a:xfrm>
        </p:spPr>
      </p:pic>
      <p:pic>
        <p:nvPicPr>
          <p:cNvPr id="36866" name="Picture 3" descr="антуриум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2517775"/>
            <a:ext cx="4392613" cy="4135438"/>
          </a:xfrm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2916238" y="3246438"/>
            <a:ext cx="1762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323850" y="549275"/>
            <a:ext cx="3743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Georgia" pitchFamily="18" charset="0"/>
              </a:rPr>
              <a:t>Антуриум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>
          <a:xfrm>
            <a:off x="4716463" y="260350"/>
            <a:ext cx="4103687" cy="9366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Цикламен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sz="half" idx="1"/>
          </p:nvPr>
        </p:nvSpPr>
        <p:spPr>
          <a:xfrm>
            <a:off x="179388" y="260350"/>
            <a:ext cx="3887787" cy="63373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Ключевая особенность растения – толстый корень клубневидной формы. Листовые пластины с длинными черенками часто украшает серебристый рисунок.</a:t>
            </a:r>
          </a:p>
          <a:p>
            <a:pPr eaLnBrk="1" hangingPunct="1"/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Цветение цветка цикломена приходится на зиму или весну. В домашних условиях содержать растение просто, при этом один кустик при должном уходе будет ежегодно радовать цветением. Но помните, что это возможно только в прохладе. В жарких комнатах листва с растения быстро облетит, а цветки опадут.</a:t>
            </a:r>
          </a:p>
        </p:txBody>
      </p:sp>
      <p:pic>
        <p:nvPicPr>
          <p:cNvPr id="37891" name="Picture 4" descr="цикламен1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067175" y="2852738"/>
            <a:ext cx="4897438" cy="38179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4" name="Rectangle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sz="1400" smtClean="0"/>
          </a:p>
        </p:txBody>
      </p:sp>
      <p:pic>
        <p:nvPicPr>
          <p:cNvPr id="38915" name="Picture 4" descr="цикламены1"/>
          <p:cNvPicPr>
            <a:picLocks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211638" y="4059238"/>
            <a:ext cx="4710112" cy="2614612"/>
          </a:xfrm>
        </p:spPr>
      </p:pic>
      <p:pic>
        <p:nvPicPr>
          <p:cNvPr id="38916" name="Picture 5" descr="цикламены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404813"/>
            <a:ext cx="4524375" cy="3298825"/>
          </a:xfrm>
        </p:spPr>
      </p:pic>
      <p:pic>
        <p:nvPicPr>
          <p:cNvPr id="38917" name="Picture 6" descr="цикламен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07950" y="404813"/>
            <a:ext cx="4392613" cy="3294062"/>
          </a:xfrm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79388" y="3989388"/>
            <a:ext cx="39608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>
                <a:latin typeface="Georgia" pitchFamily="18" charset="0"/>
              </a:rPr>
              <a:t>Не переносит жару: оптимальная </a:t>
            </a:r>
          </a:p>
          <a:p>
            <a:r>
              <a:rPr lang="ru-RU" sz="2000">
                <a:latin typeface="Georgia" pitchFamily="18" charset="0"/>
              </a:rPr>
              <a:t>температура воздуха — </a:t>
            </a:r>
          </a:p>
          <a:p>
            <a:r>
              <a:rPr lang="ru-RU" sz="2000">
                <a:latin typeface="Georgia" pitchFamily="18" charset="0"/>
              </a:rPr>
              <a:t>13–16 градусов. А вот света </a:t>
            </a:r>
          </a:p>
          <a:p>
            <a:r>
              <a:rPr lang="ru-RU" sz="2000">
                <a:latin typeface="Georgia" pitchFamily="18" charset="0"/>
              </a:rPr>
              <a:t>лучше дать побольше! </a:t>
            </a:r>
          </a:p>
          <a:p>
            <a:r>
              <a:rPr lang="ru-RU" sz="2000">
                <a:latin typeface="Georgia" pitchFamily="18" charset="0"/>
              </a:rPr>
              <a:t>Летом цикламен лучше прятать </a:t>
            </a:r>
          </a:p>
          <a:p>
            <a:r>
              <a:rPr lang="ru-RU" sz="2000">
                <a:latin typeface="Georgia" pitchFamily="18" charset="0"/>
              </a:rPr>
              <a:t>от жары и почаще опрыскивать: </a:t>
            </a:r>
          </a:p>
          <a:p>
            <a:r>
              <a:rPr lang="ru-RU" sz="2000">
                <a:latin typeface="Georgia" pitchFamily="18" charset="0"/>
              </a:rPr>
              <a:t>влаги будет точно не хватать.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Жанна Калиниченко\Desktop\3de8888c3c115f96e420c95be1cc1cce.jpeg"/>
          <p:cNvPicPr>
            <a:picLocks noChangeAspect="1" noChangeArrowheads="1"/>
          </p:cNvPicPr>
          <p:nvPr/>
        </p:nvPicPr>
        <p:blipFill>
          <a:blip r:embed="rId2"/>
          <a:srcRect l="2865" t="2994" r="6017" b="3593"/>
          <a:stretch>
            <a:fillRect/>
          </a:stretch>
        </p:blipFill>
        <p:spPr bwMode="auto">
          <a:xfrm>
            <a:off x="323850" y="836613"/>
            <a:ext cx="8424863" cy="5676900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/>
          </p:cNvSpPr>
          <p:nvPr>
            <p:ph type="title"/>
          </p:nvPr>
        </p:nvSpPr>
        <p:spPr>
          <a:xfrm>
            <a:off x="1009650" y="115888"/>
            <a:ext cx="7124700" cy="73025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sp>
        <p:nvSpPr>
          <p:cNvPr id="40962" name="Rectangle 5"/>
          <p:cNvSpPr>
            <a:spLocks noGrp="1"/>
          </p:cNvSpPr>
          <p:nvPr>
            <p:ph type="body" sz="half" idx="1"/>
          </p:nvPr>
        </p:nvSpPr>
        <p:spPr>
          <a:xfrm>
            <a:off x="0" y="476250"/>
            <a:ext cx="4140200" cy="5383213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  <a:latin typeface="Georgia" pitchFamily="18" charset="0"/>
              </a:rPr>
              <a:t>Королевская герань</a:t>
            </a:r>
            <a:r>
              <a:rPr lang="ru-RU" sz="2400" smtClean="0">
                <a:solidFill>
                  <a:schemeClr val="tx1"/>
                </a:solidFill>
                <a:latin typeface="Georgia" pitchFamily="18" charset="0"/>
              </a:rPr>
              <a:t> и другие сорта пеларгонии пользуются большой популярностью как украшение подоконников в квартире или дачном доме. Комнатные цветы с круглыми бархатистыми листьями и красивыми нежными соцветиями относятся к семейству гераниевые и правильно называются пеларгониями.</a:t>
            </a:r>
          </a:p>
        </p:txBody>
      </p:sp>
      <p:pic>
        <p:nvPicPr>
          <p:cNvPr id="40963" name="Picture 7" descr="22c3c402cf708ae16a3784db0453cb0c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40200" y="1196975"/>
            <a:ext cx="5003800" cy="50038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 sz="quarter"/>
          </p:nvPr>
        </p:nvSpPr>
        <p:spPr>
          <a:xfrm>
            <a:off x="3995738" y="676275"/>
            <a:ext cx="4138612" cy="9239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6" name="Picture 3" descr="герань2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276600" y="333375"/>
            <a:ext cx="5616575" cy="3743325"/>
          </a:xfrm>
        </p:spPr>
      </p:pic>
      <p:pic>
        <p:nvPicPr>
          <p:cNvPr id="41987" name="Picture 4" descr="герань1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333375"/>
            <a:ext cx="2401887" cy="3600450"/>
          </a:xfrm>
        </p:spPr>
      </p:pic>
      <p:pic>
        <p:nvPicPr>
          <p:cNvPr id="41988" name="Picture 5" descr="герань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547813" y="2924175"/>
            <a:ext cx="2616200" cy="3744913"/>
          </a:xfrm>
        </p:spPr>
      </p:pic>
      <p:pic>
        <p:nvPicPr>
          <p:cNvPr id="41989" name="Picture 6" descr="герани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716463" y="3933825"/>
            <a:ext cx="4148137" cy="27606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 idx="4294967295"/>
          </p:nvPr>
        </p:nvSpPr>
        <p:spPr>
          <a:xfrm>
            <a:off x="5256213" y="676275"/>
            <a:ext cx="2771775" cy="9239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Гардения</a:t>
            </a:r>
          </a:p>
        </p:txBody>
      </p:sp>
      <p:sp>
        <p:nvSpPr>
          <p:cNvPr id="43010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3357563"/>
            <a:ext cx="5219700" cy="33115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Гардении </a:t>
            </a:r>
            <a:r>
              <a:rPr lang="ru-RU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теплолюбивы, цветут летом и осенью, не требуют строгих режимов и потрясающе ароматны. Образцовые цветки с уникально чистыми перламутрово-сливочными оттенками, меняющимися по мере распускания цветка, и очень красивые кожистые листья выглядят царственно. Их аромат неподражаем. </a:t>
            </a:r>
          </a:p>
        </p:txBody>
      </p:sp>
      <p:pic>
        <p:nvPicPr>
          <p:cNvPr id="43011" name="Picture 5" descr="гардения жасминовидная желтая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22888" y="2781300"/>
            <a:ext cx="3821112" cy="3821113"/>
          </a:xfrm>
        </p:spPr>
      </p:pic>
      <p:pic>
        <p:nvPicPr>
          <p:cNvPr id="43012" name="Picture 6" descr="гарде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3744912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Жанна Калиниченко\Desktop\016373309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5357813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>
          <a:xfrm>
            <a:off x="900113" y="188913"/>
            <a:ext cx="3455987" cy="6477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Кампанула</a:t>
            </a:r>
          </a:p>
        </p:txBody>
      </p:sp>
      <p:sp>
        <p:nvSpPr>
          <p:cNvPr id="45058" name="Rectangle 3"/>
          <p:cNvSpPr>
            <a:spLocks noGrp="1"/>
          </p:cNvSpPr>
          <p:nvPr>
            <p:ph type="body" sz="half" idx="1"/>
          </p:nvPr>
        </p:nvSpPr>
        <p:spPr>
          <a:xfrm>
            <a:off x="179388" y="836613"/>
            <a:ext cx="3960812" cy="5688012"/>
          </a:xfrm>
        </p:spPr>
        <p:txBody>
          <a:bodyPr/>
          <a:lstStyle/>
          <a:p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Н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еприхотливый и очень красивый цветок, занимающий почетное место среди домашних растений. Его можно выращивать не только в помещении, но и в открытом грунте.</a:t>
            </a:r>
          </a:p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Впервые это растение было зафиксировано ботаниками в теплых средиземных странах и очень быстро распространилось по всему миру, благодаря крупным цветкам, похожим на колокольчики.</a:t>
            </a:r>
          </a:p>
        </p:txBody>
      </p:sp>
      <p:pic>
        <p:nvPicPr>
          <p:cNvPr id="45059" name="Picture 4" descr="кампанула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516688" y="188913"/>
            <a:ext cx="2436812" cy="1949450"/>
          </a:xfrm>
        </p:spPr>
      </p:pic>
      <p:pic>
        <p:nvPicPr>
          <p:cNvPr id="45060" name="Picture 5" descr="кампанула1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708400" y="1484313"/>
            <a:ext cx="3027363" cy="2341562"/>
          </a:xfrm>
        </p:spPr>
      </p:pic>
      <p:pic>
        <p:nvPicPr>
          <p:cNvPr id="45061" name="Picture 6" descr="кампанула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3500438"/>
            <a:ext cx="450056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179388" y="333375"/>
            <a:ext cx="8785225" cy="935038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Цветущие комнатные растения</a:t>
            </a:r>
          </a:p>
        </p:txBody>
      </p:sp>
      <p:pic>
        <p:nvPicPr>
          <p:cNvPr id="19458" name="Picture 4" descr="1695968850_10293010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60475"/>
            <a:ext cx="9144000" cy="514508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>
          <a:xfrm>
            <a:off x="4500563" y="188913"/>
            <a:ext cx="3562350" cy="97948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Кустовая роза</a:t>
            </a:r>
          </a:p>
        </p:txBody>
      </p:sp>
      <p:sp>
        <p:nvSpPr>
          <p:cNvPr id="46082" name="Rectangle 3"/>
          <p:cNvSpPr>
            <a:spLocks noGrp="1"/>
          </p:cNvSpPr>
          <p:nvPr>
            <p:ph type="body" sz="half" idx="2"/>
          </p:nvPr>
        </p:nvSpPr>
        <p:spPr>
          <a:xfrm>
            <a:off x="4787900" y="981075"/>
            <a:ext cx="4105275" cy="5688013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Основное преимущество – компактные миниатюрные размеры растения, которые позволяют легко разместить куст в любом месте. А также у домашних роз слабые, плохо одревесневшие отростки и колючие иголки. Сорта цветов самые разнообразные: ароматные и без запаха.</a:t>
            </a:r>
          </a:p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В помещениях в основном высаживают китайские розы, которые еще называются Бенгальскими и Индийскими. Они имеют длительный период цветения и разнообразие окрасок.</a:t>
            </a:r>
          </a:p>
        </p:txBody>
      </p:sp>
      <p:pic>
        <p:nvPicPr>
          <p:cNvPr id="46083" name="Picture 4" descr="кустовая роза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5888"/>
            <a:ext cx="3486150" cy="3486150"/>
          </a:xfrm>
        </p:spPr>
      </p:pic>
      <p:pic>
        <p:nvPicPr>
          <p:cNvPr id="46084" name="Picture 5" descr="роза комн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452813"/>
            <a:ext cx="4824412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пионовидные розы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24525" y="188913"/>
            <a:ext cx="3246438" cy="3246437"/>
          </a:xfrm>
        </p:spPr>
      </p:pic>
      <p:pic>
        <p:nvPicPr>
          <p:cNvPr id="47106" name="Picture 3" descr="роза комн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60350"/>
            <a:ext cx="4032250" cy="2687638"/>
          </a:xfrm>
        </p:spPr>
      </p:pic>
      <p:pic>
        <p:nvPicPr>
          <p:cNvPr id="47107" name="Picture 4" descr="роза кордана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795963" y="3500438"/>
            <a:ext cx="3246437" cy="3246437"/>
          </a:xfrm>
        </p:spPr>
      </p:pic>
      <p:pic>
        <p:nvPicPr>
          <p:cNvPr id="47108" name="Picture 5" descr="роза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203575" y="2133600"/>
            <a:ext cx="2808288" cy="2808288"/>
          </a:xfrm>
        </p:spPr>
      </p:pic>
      <p:pic>
        <p:nvPicPr>
          <p:cNvPr id="47109" name="Picture 6" descr="роза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4149725"/>
            <a:ext cx="38877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 idx="4294967295"/>
          </p:nvPr>
        </p:nvSpPr>
        <p:spPr>
          <a:xfrm>
            <a:off x="1009650" y="188913"/>
            <a:ext cx="7124700" cy="936625"/>
          </a:xfrm>
        </p:spPr>
        <p:txBody>
          <a:bodyPr/>
          <a:lstStyle/>
          <a:p>
            <a:pPr algn="ctr" eaLnBrk="1" hangingPunct="1"/>
            <a:r>
              <a:rPr lang="ru-RU" sz="3600" b="1" smtClean="0">
                <a:solidFill>
                  <a:srgbClr val="FF0000"/>
                </a:solidFill>
                <a:latin typeface="Georgia" pitchFamily="18" charset="0"/>
              </a:rPr>
              <a:t>Кактусы</a:t>
            </a:r>
          </a:p>
        </p:txBody>
      </p:sp>
      <p:sp>
        <p:nvSpPr>
          <p:cNvPr id="4813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1" name="Picture 4" descr="кактусы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1460500"/>
            <a:ext cx="8174038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 idx="4294967295"/>
          </p:nvPr>
        </p:nvSpPr>
        <p:spPr>
          <a:xfrm>
            <a:off x="4643438" y="260350"/>
            <a:ext cx="3490912" cy="6477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Кактусы</a:t>
            </a:r>
          </a:p>
        </p:txBody>
      </p:sp>
      <p:sp>
        <p:nvSpPr>
          <p:cNvPr id="49154" name="Rectangle 3"/>
          <p:cNvSpPr>
            <a:spLocks noGrp="1"/>
          </p:cNvSpPr>
          <p:nvPr>
            <p:ph type="body" idx="4294967295"/>
          </p:nvPr>
        </p:nvSpPr>
        <p:spPr>
          <a:xfrm>
            <a:off x="4140200" y="908050"/>
            <a:ext cx="4824413" cy="5689600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Листья у большинства кактусов отсутствуют, фотосинтезирует сам стебель, зато на нем есть ареолы — видоизмененные пазушные почки, из которых пучками растут колючки. </a:t>
            </a:r>
          </a:p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Большинство разновидностей цветут обильно и охотно, обычно дают одиночные довольно крупные цветки. У некоторых видов они развиваются на специальной части побега, цефалии, а у других растут из внутренней почки.</a:t>
            </a:r>
          </a:p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Плоды — самые разные: ягодообразные, высыхающие, вскрывающиеся.</a:t>
            </a:r>
          </a:p>
        </p:txBody>
      </p:sp>
      <p:pic>
        <p:nvPicPr>
          <p:cNvPr id="49155" name="Picture 9" descr="какту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338638"/>
            <a:ext cx="41767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12" descr="d17f6f673e5794de7c2f53d313e7b7e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2916238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6" descr="кактус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1440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6" descr="кактусы2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81075"/>
            <a:ext cx="9144000" cy="514191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Жанна Калиниченко\Desktop\img14.jpg"/>
          <p:cNvPicPr>
            <a:picLocks noChangeAspect="1" noChangeArrowheads="1"/>
          </p:cNvPicPr>
          <p:nvPr/>
        </p:nvPicPr>
        <p:blipFill>
          <a:blip r:embed="rId2"/>
          <a:srcRect l="6837" t="8419" r="6574" b="5918"/>
          <a:stretch>
            <a:fillRect/>
          </a:stretch>
        </p:blipFill>
        <p:spPr bwMode="auto">
          <a:xfrm>
            <a:off x="250825" y="306388"/>
            <a:ext cx="8642350" cy="6205537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Жанна Калиниченко\Desktop\0ae326afc4536f756865fcd4980c37d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03213"/>
            <a:ext cx="8569325" cy="6248400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1672319616_krasavica-info-p-komnatnie-tsveti-netsvetushchie-oboi-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009650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Лиственные комнатные растения</a:t>
            </a:r>
          </a:p>
        </p:txBody>
      </p:sp>
      <p:sp>
        <p:nvSpPr>
          <p:cNvPr id="55298" name="Rectangle 6"/>
          <p:cNvSpPr>
            <a:spLocks noGrp="1"/>
          </p:cNvSpPr>
          <p:nvPr>
            <p:ph type="body" sz="half" idx="4294967295"/>
          </p:nvPr>
        </p:nvSpPr>
        <p:spPr>
          <a:xfrm>
            <a:off x="395288" y="1052513"/>
            <a:ext cx="8748712" cy="2592387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В отличие от цветущих комнатные растения  с декоративными листьями радуют глаз круглый год, от них не нужно дожидаться бутонов. К данной группе относятся любые горшечные цветы с декоративными листьями, которые интересны не столько бутонами, сколько зеленой массой. Кстати, эта масса может быть не только зеленой, но и оранжевой, розовой, фиолетовой, золотистой, с разнообразными узорами.</a:t>
            </a:r>
          </a:p>
        </p:txBody>
      </p:sp>
      <p:pic>
        <p:nvPicPr>
          <p:cNvPr id="55299" name="Picture 5" descr="монсте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3500438"/>
            <a:ext cx="554355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9" name="Picture 5" descr="Цветы комнатные: цветущие домашние растения с фото и названия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908050"/>
            <a:ext cx="9072562" cy="510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6"/>
          <p:cNvSpPr>
            <a:spLocks noGrp="1"/>
          </p:cNvSpPr>
          <p:nvPr>
            <p:ph type="title"/>
          </p:nvPr>
        </p:nvSpPr>
        <p:spPr>
          <a:xfrm>
            <a:off x="1009650" y="333375"/>
            <a:ext cx="7124700" cy="1079500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Солнцелюбивые лиственные комнатные растения</a:t>
            </a:r>
          </a:p>
        </p:txBody>
      </p:sp>
      <p:pic>
        <p:nvPicPr>
          <p:cNvPr id="56322" name="Picture 8" descr="солнцелюбивые лиственные комн раст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830388"/>
            <a:ext cx="8280400" cy="4656137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/>
          <p:cNvSpPr>
            <a:spLocks noGrp="1"/>
          </p:cNvSpPr>
          <p:nvPr>
            <p:ph type="title"/>
          </p:nvPr>
        </p:nvSpPr>
        <p:spPr>
          <a:xfrm>
            <a:off x="1009650" y="260350"/>
            <a:ext cx="3201988" cy="100806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Пеперомия</a:t>
            </a:r>
          </a:p>
        </p:txBody>
      </p:sp>
      <p:sp>
        <p:nvSpPr>
          <p:cNvPr id="57346" name="Rectangle 5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3889375" cy="55435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С этой горшечной капризулькой придется повозиться: ей нужен особый водный режим с высокой влажностью воздуха, но без застоя влаги у корней. Уровень освежения и тепловой режим для кустика  зависят от конкретного вида, а точнее от рисунка листьев. Пестрым и ярким листьям нужно много яркого, рассеянного света, а темным и простым зеленым приятнее в полутени.</a:t>
            </a:r>
          </a:p>
        </p:txBody>
      </p:sp>
      <p:pic>
        <p:nvPicPr>
          <p:cNvPr id="57347" name="Picture 8" descr="пеперомия арбузная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72225" y="115888"/>
            <a:ext cx="2598738" cy="2598737"/>
          </a:xfrm>
        </p:spPr>
      </p:pic>
      <p:pic>
        <p:nvPicPr>
          <p:cNvPr id="57348" name="Picture 9" descr="пеперомия Пекумия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516688" y="4292600"/>
            <a:ext cx="2455862" cy="2455863"/>
          </a:xfrm>
        </p:spPr>
      </p:pic>
      <p:pic>
        <p:nvPicPr>
          <p:cNvPr id="57349" name="Picture 10" descr="пеперомия Напол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2205038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2338387" cy="865187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Алоказия</a:t>
            </a:r>
          </a:p>
        </p:txBody>
      </p:sp>
      <p:sp>
        <p:nvSpPr>
          <p:cNvPr id="58370" name="Rectangle 4"/>
          <p:cNvSpPr>
            <a:spLocks noGrp="1"/>
          </p:cNvSpPr>
          <p:nvPr>
            <p:ph type="body" sz="half" idx="1"/>
          </p:nvPr>
        </p:nvSpPr>
        <p:spPr>
          <a:xfrm>
            <a:off x="0" y="981075"/>
            <a:ext cx="3492500" cy="5472113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Эту красавицу отличают темные, изумрудно-зеленые удлиненные листья причудливой формы со светлыми прожилками. </a:t>
            </a:r>
          </a:p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Из крошечного листочка вырастают до гигантов.</a:t>
            </a:r>
          </a:p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Пестролистные разновидности, если их поставить в слишком темное место, не только утратят свою красоту, но и могут совсем погибнуть.</a:t>
            </a:r>
          </a:p>
        </p:txBody>
      </p:sp>
      <p:pic>
        <p:nvPicPr>
          <p:cNvPr id="58371" name="Picture 6" descr="алоказия2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478213" y="188913"/>
            <a:ext cx="5316537" cy="6335712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4"/>
          <p:cNvSpPr>
            <a:spLocks noGrp="1"/>
          </p:cNvSpPr>
          <p:nvPr>
            <p:ph type="title" idx="4294967295"/>
          </p:nvPr>
        </p:nvSpPr>
        <p:spPr>
          <a:xfrm>
            <a:off x="5510213" y="260350"/>
            <a:ext cx="3633787" cy="792163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Алоказия</a:t>
            </a:r>
          </a:p>
        </p:txBody>
      </p:sp>
      <p:pic>
        <p:nvPicPr>
          <p:cNvPr id="59394" name="Picture 8" descr="алоказия1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88913"/>
            <a:ext cx="3486150" cy="3671887"/>
          </a:xfrm>
        </p:spPr>
      </p:pic>
      <p:pic>
        <p:nvPicPr>
          <p:cNvPr id="59395" name="Picture 9" descr="алоказия3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4149725"/>
            <a:ext cx="3311525" cy="2451100"/>
          </a:xfrm>
        </p:spPr>
      </p:pic>
      <p:pic>
        <p:nvPicPr>
          <p:cNvPr id="59396" name="Picture 11" descr="алоказия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1052513"/>
            <a:ext cx="4729162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333375"/>
            <a:ext cx="5329237" cy="79216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Монстера</a:t>
            </a:r>
          </a:p>
        </p:txBody>
      </p:sp>
      <p:pic>
        <p:nvPicPr>
          <p:cNvPr id="60418" name="Picture 3" descr="1718703603_190313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196975"/>
            <a:ext cx="9072562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 idx="4294967295"/>
          </p:nvPr>
        </p:nvSpPr>
        <p:spPr>
          <a:xfrm>
            <a:off x="646113" y="115888"/>
            <a:ext cx="8318500" cy="2160587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Вопреки распространенному мнению, </a:t>
            </a:r>
            <a:r>
              <a:rPr lang="ru-RU" sz="2800" b="1" smtClean="0">
                <a:solidFill>
                  <a:srgbClr val="FF0000"/>
                </a:solidFill>
                <a:latin typeface="Georgia" pitchFamily="18" charset="0"/>
              </a:rPr>
              <a:t>монстера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совсем не так уж неприхотлива. Если поставить её в</a:t>
            </a:r>
            <a:r>
              <a:rPr lang="ru-RU" sz="2800" smtClean="0">
                <a:solidFill>
                  <a:schemeClr val="tx1"/>
                </a:solidFill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тень, листья станут мельчать и даже потеряют красивую резную форму. Кустик станет на вид совсем не таким интересным. С другой стороны, от яркого солнца монстера тоже страдает, поэтому лучше располагать ее в хорошо освещенной комнате, но подальше от окна.</a:t>
            </a:r>
          </a:p>
        </p:txBody>
      </p:sp>
      <p:pic>
        <p:nvPicPr>
          <p:cNvPr id="61442" name="Picture 9" descr="монстер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492375"/>
            <a:ext cx="7561262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"/>
          <p:cNvSpPr>
            <a:spLocks noGrp="1"/>
          </p:cNvSpPr>
          <p:nvPr>
            <p:ph type="title" idx="4294967295"/>
          </p:nvPr>
        </p:nvSpPr>
        <p:spPr>
          <a:xfrm>
            <a:off x="971550" y="188913"/>
            <a:ext cx="2232025" cy="71913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Кротон</a:t>
            </a:r>
          </a:p>
        </p:txBody>
      </p:sp>
      <p:sp>
        <p:nvSpPr>
          <p:cNvPr id="62466" name="Rectangle 5"/>
          <p:cNvSpPr>
            <a:spLocks noGrp="1"/>
          </p:cNvSpPr>
          <p:nvPr>
            <p:ph type="body" sz="half" idx="4294967295"/>
          </p:nvPr>
        </p:nvSpPr>
        <p:spPr>
          <a:xfrm>
            <a:off x="395288" y="836613"/>
            <a:ext cx="4100512" cy="3024187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Еще один красавец, который моментально теряет декоративные свойства от нехватки солнечного света. Лучше всего он чувствует себя на окнах с восточной стороны, где не так жарит полуденное солнце.</a:t>
            </a:r>
          </a:p>
        </p:txBody>
      </p:sp>
      <p:pic>
        <p:nvPicPr>
          <p:cNvPr id="62467" name="Picture 11" descr="кротон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933825"/>
            <a:ext cx="2813050" cy="2813050"/>
          </a:xfrm>
        </p:spPr>
      </p:pic>
      <p:pic>
        <p:nvPicPr>
          <p:cNvPr id="62468" name="Picture 6" descr="кротон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025" y="188913"/>
            <a:ext cx="4297363" cy="64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Жанна Калиниченко\Desktop\img8.jpg"/>
          <p:cNvPicPr>
            <a:picLocks noChangeAspect="1" noChangeArrowheads="1"/>
          </p:cNvPicPr>
          <p:nvPr/>
        </p:nvPicPr>
        <p:blipFill>
          <a:blip r:embed="rId2"/>
          <a:srcRect l="3125" t="5000" r="5937" b="5000"/>
          <a:stretch>
            <a:fillRect/>
          </a:stretch>
        </p:blipFill>
        <p:spPr bwMode="auto">
          <a:xfrm>
            <a:off x="0" y="107950"/>
            <a:ext cx="8893175" cy="6670675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3" descr="C:\Users\Жанна Калиниченко\Desktop\1390489_1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5540375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4"/>
          <p:cNvSpPr>
            <a:spLocks noGrp="1"/>
          </p:cNvSpPr>
          <p:nvPr>
            <p:ph type="title" sz="quarter"/>
          </p:nvPr>
        </p:nvSpPr>
        <p:spPr>
          <a:xfrm>
            <a:off x="1009650" y="188913"/>
            <a:ext cx="3417888" cy="719137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Традесканция</a:t>
            </a:r>
          </a:p>
        </p:txBody>
      </p:sp>
      <p:pic>
        <p:nvPicPr>
          <p:cNvPr id="65538" name="Picture 9" descr="традесканция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24300" y="1054100"/>
            <a:ext cx="2020888" cy="2020888"/>
          </a:xfrm>
        </p:spPr>
      </p:pic>
      <p:pic>
        <p:nvPicPr>
          <p:cNvPr id="65539" name="Picture 10" descr="традесканция 4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4227513"/>
            <a:ext cx="3671887" cy="2447925"/>
          </a:xfrm>
        </p:spPr>
      </p:pic>
      <p:pic>
        <p:nvPicPr>
          <p:cNvPr id="65540" name="Picture 11" descr="традесканция1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6084888" y="188913"/>
            <a:ext cx="2886075" cy="2886075"/>
          </a:xfrm>
        </p:spPr>
      </p:pic>
      <p:pic>
        <p:nvPicPr>
          <p:cNvPr id="65541" name="Picture 12" descr="традесканция2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3924300" y="3259138"/>
            <a:ext cx="5081588" cy="3397250"/>
          </a:xfrm>
        </p:spPr>
      </p:pic>
      <p:pic>
        <p:nvPicPr>
          <p:cNvPr id="65542" name="Picture 13" descr="традесканция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485900"/>
            <a:ext cx="360045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Жанна Калиниченко\Desktop\1617328748_12-p-mir-komnatnikh-rastenii-fon-pozdravlenie-15.jpg"/>
          <p:cNvPicPr>
            <a:picLocks noChangeAspect="1" noChangeArrowheads="1"/>
          </p:cNvPicPr>
          <p:nvPr/>
        </p:nvPicPr>
        <p:blipFill>
          <a:blip r:embed="rId2"/>
          <a:srcRect l="1420" t="4001" r="808" b="3429"/>
          <a:stretch>
            <a:fillRect/>
          </a:stretch>
        </p:blipFill>
        <p:spPr bwMode="auto">
          <a:xfrm>
            <a:off x="250825" y="836613"/>
            <a:ext cx="8643938" cy="4922837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/>
          </p:cNvSpPr>
          <p:nvPr>
            <p:ph type="title"/>
          </p:nvPr>
        </p:nvSpPr>
        <p:spPr>
          <a:xfrm>
            <a:off x="395288" y="188913"/>
            <a:ext cx="8424862" cy="1584325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Цветы с декоративными листьями, которым не нужно много света</a:t>
            </a:r>
          </a:p>
        </p:txBody>
      </p:sp>
      <p:pic>
        <p:nvPicPr>
          <p:cNvPr id="66562" name="Picture 6" descr="не нужно много света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30388"/>
            <a:ext cx="8640762" cy="485775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/>
          </p:cNvSpPr>
          <p:nvPr>
            <p:ph type="title"/>
          </p:nvPr>
        </p:nvSpPr>
        <p:spPr>
          <a:xfrm>
            <a:off x="1009650" y="188913"/>
            <a:ext cx="3130550" cy="719137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Церопегия</a:t>
            </a:r>
          </a:p>
        </p:txBody>
      </p:sp>
      <p:sp>
        <p:nvSpPr>
          <p:cNvPr id="67586" name="Rectangle 7"/>
          <p:cNvSpPr>
            <a:spLocks noGrp="1"/>
          </p:cNvSpPr>
          <p:nvPr>
            <p:ph type="body" sz="half" idx="1"/>
          </p:nvPr>
        </p:nvSpPr>
        <p:spPr>
          <a:xfrm>
            <a:off x="0" y="981075"/>
            <a:ext cx="3492500" cy="446405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Симпатичная ампельная крошка: разрастается плетями, похожими на гирлянды. Хорошо растет в тени и полутени, к тому же засухоустойчива: поливать ее лучше реже, чем чаще, предварительно обязательно проверяя, засохла ли земля в горшке.</a:t>
            </a:r>
          </a:p>
        </p:txBody>
      </p:sp>
      <p:pic>
        <p:nvPicPr>
          <p:cNvPr id="67587" name="Picture 9" descr="церопегия 1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08588" y="188913"/>
            <a:ext cx="3662362" cy="6500812"/>
          </a:xfrm>
        </p:spPr>
      </p:pic>
      <p:pic>
        <p:nvPicPr>
          <p:cNvPr id="67588" name="Picture 10" descr="церопегия вуда вариегатна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365625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 idx="4294967295"/>
          </p:nvPr>
        </p:nvSpPr>
        <p:spPr>
          <a:xfrm>
            <a:off x="539750" y="260350"/>
            <a:ext cx="3671888" cy="865188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Церопегия</a:t>
            </a:r>
          </a:p>
        </p:txBody>
      </p:sp>
      <p:pic>
        <p:nvPicPr>
          <p:cNvPr id="68610" name="Picture 7" descr="Церопегия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15938" y="1268413"/>
            <a:ext cx="2897187" cy="5445125"/>
          </a:xfrm>
        </p:spPr>
      </p:pic>
      <p:pic>
        <p:nvPicPr>
          <p:cNvPr id="68611" name="Picture 8" descr="церопегия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88913"/>
            <a:ext cx="4365625" cy="65532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Grp="1"/>
          </p:cNvSpPr>
          <p:nvPr>
            <p:ph type="title"/>
          </p:nvPr>
        </p:nvSpPr>
        <p:spPr>
          <a:xfrm>
            <a:off x="250825" y="188913"/>
            <a:ext cx="3168650" cy="936625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Аглаонема</a:t>
            </a:r>
          </a:p>
        </p:txBody>
      </p:sp>
      <p:sp>
        <p:nvSpPr>
          <p:cNvPr id="69634" name="Rectangle 5"/>
          <p:cNvSpPr>
            <a:spLocks noGrp="1"/>
          </p:cNvSpPr>
          <p:nvPr>
            <p:ph type="body" sz="half" idx="1"/>
          </p:nvPr>
        </p:nvSpPr>
        <p:spPr>
          <a:xfrm>
            <a:off x="323850" y="981075"/>
            <a:ext cx="3527425" cy="3095625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 На свету рискует потерять красоту листьев: от яркого солнца моментально получает ожоги и может совсем погибнуть. При этом ее нужно беречь от сквозняков и холода.</a:t>
            </a:r>
          </a:p>
        </p:txBody>
      </p:sp>
      <p:pic>
        <p:nvPicPr>
          <p:cNvPr id="69635" name="Picture 7" descr="аглаонема3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51275" y="476250"/>
            <a:ext cx="4997450" cy="4997450"/>
          </a:xfrm>
        </p:spPr>
      </p:pic>
      <p:pic>
        <p:nvPicPr>
          <p:cNvPr id="69636" name="Picture 8" descr="аглаонема зеб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3789363"/>
            <a:ext cx="288131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/>
          <p:cNvSpPr>
            <a:spLocks noGrp="1"/>
          </p:cNvSpPr>
          <p:nvPr>
            <p:ph type="title"/>
          </p:nvPr>
        </p:nvSpPr>
        <p:spPr>
          <a:xfrm>
            <a:off x="1009650" y="333375"/>
            <a:ext cx="2554288" cy="1008063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Аглаонема</a:t>
            </a:r>
          </a:p>
        </p:txBody>
      </p:sp>
      <p:pic>
        <p:nvPicPr>
          <p:cNvPr id="70658" name="Picture 8" descr="аглаонема кримсон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24525" y="260350"/>
            <a:ext cx="3165475" cy="3165475"/>
          </a:xfrm>
        </p:spPr>
      </p:pic>
      <p:pic>
        <p:nvPicPr>
          <p:cNvPr id="70659" name="Picture 9" descr="аглаонема1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844675"/>
            <a:ext cx="3162300" cy="4216400"/>
          </a:xfrm>
        </p:spPr>
      </p:pic>
      <p:pic>
        <p:nvPicPr>
          <p:cNvPr id="70660" name="Picture 10" descr="аглаонема2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348038" y="2997200"/>
            <a:ext cx="5588000" cy="3729038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/>
          </p:cNvSpPr>
          <p:nvPr>
            <p:ph type="title"/>
          </p:nvPr>
        </p:nvSpPr>
        <p:spPr>
          <a:xfrm>
            <a:off x="1009650" y="188913"/>
            <a:ext cx="3130550" cy="1008062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Солейролия</a:t>
            </a:r>
          </a:p>
        </p:txBody>
      </p:sp>
      <p:sp>
        <p:nvSpPr>
          <p:cNvPr id="71682" name="Rectangle 4"/>
          <p:cNvSpPr>
            <a:spLocks noGrp="1"/>
          </p:cNvSpPr>
          <p:nvPr>
            <p:ph type="body" sz="half" idx="1"/>
          </p:nvPr>
        </p:nvSpPr>
        <p:spPr>
          <a:xfrm>
            <a:off x="250825" y="1052513"/>
            <a:ext cx="4244975" cy="273685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Очаровательный кудрявый кустик с мелкими листочками — большой любитель солнечного света. Смело ставьте его на юго-восточную или юго-западную сторону, притеняйте только в жаркий полдень.</a:t>
            </a:r>
          </a:p>
        </p:txBody>
      </p:sp>
      <p:pic>
        <p:nvPicPr>
          <p:cNvPr id="71683" name="Picture 11" descr="солейролия4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61925"/>
            <a:ext cx="4105275" cy="3268663"/>
          </a:xfrm>
        </p:spPr>
      </p:pic>
      <p:pic>
        <p:nvPicPr>
          <p:cNvPr id="71684" name="Picture 12" descr="солейролия3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3681413"/>
            <a:ext cx="4105275" cy="3078162"/>
          </a:xfrm>
        </p:spPr>
      </p:pic>
      <p:pic>
        <p:nvPicPr>
          <p:cNvPr id="71685" name="Picture 13" descr="солейролия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675063"/>
            <a:ext cx="381635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 descr="1718779400_1330509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04838"/>
            <a:ext cx="9144000" cy="514032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/>
          </p:cNvSpPr>
          <p:nvPr>
            <p:ph type="title"/>
          </p:nvPr>
        </p:nvSpPr>
        <p:spPr>
          <a:xfrm>
            <a:off x="1009650" y="260350"/>
            <a:ext cx="3057525" cy="936625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Сансевиерия</a:t>
            </a:r>
          </a:p>
        </p:txBody>
      </p:sp>
      <p:pic>
        <p:nvPicPr>
          <p:cNvPr id="73730" name="Picture 10" descr="сансевиерия тещин язык"/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35375" y="1268413"/>
            <a:ext cx="5508625" cy="5508625"/>
          </a:xfrm>
        </p:spPr>
      </p:pic>
      <p:sp>
        <p:nvSpPr>
          <p:cNvPr id="73731" name="Rectangle 6"/>
          <p:cNvSpPr>
            <a:spLocks noGrp="1"/>
          </p:cNvSpPr>
          <p:nvPr>
            <p:ph sz="half" idx="2"/>
          </p:nvPr>
        </p:nvSpPr>
        <p:spPr>
          <a:xfrm>
            <a:off x="0" y="1052513"/>
            <a:ext cx="3419475" cy="462915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Этому зеленому питомцу в принципе все равно, на свету расти или в тени. Микроклимат в помещении, где растет «щучий хвост», он же «тещин язык», пусть лучше будет сухой, чем влажный: корни и побеги сансевиерии    </a:t>
            </a: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     беззащитны перед гнилостными бактериями.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algn="ctr"/>
            <a:r>
              <a:rPr lang="ru-RU" smtClean="0"/>
              <a:t>	</a:t>
            </a:r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Нефролепис - папоротники</a:t>
            </a:r>
          </a:p>
        </p:txBody>
      </p:sp>
      <p:sp>
        <p:nvSpPr>
          <p:cNvPr id="74754" name="Rectangle 8"/>
          <p:cNvSpPr>
            <a:spLocks noGrp="1"/>
          </p:cNvSpPr>
          <p:nvPr>
            <p:ph type="body" sz="half" idx="4294967295"/>
          </p:nvPr>
        </p:nvSpPr>
        <p:spPr>
          <a:xfrm>
            <a:off x="0" y="692150"/>
            <a:ext cx="9144000" cy="1657350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sz="1000" smtClean="0"/>
          </a:p>
          <a:p>
            <a:pPr>
              <a:lnSpc>
                <a:spcPct val="80000"/>
              </a:lnSpc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Декоративные папоротники необыкновенно хороши собой: встречаются разновидности и с гофрированными, и с завитыми листьями. Горшок с нефролеписом  нужно поставить на северо-восточную или северо-западную сторону и обязательно проветривать помещение — тогда зеленый питомец вас порадует роскошной зеленью.</a:t>
            </a:r>
          </a:p>
        </p:txBody>
      </p:sp>
      <p:pic>
        <p:nvPicPr>
          <p:cNvPr id="74755" name="Picture 8" descr="папоротник нефролепис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3500438"/>
            <a:ext cx="3097213" cy="3097212"/>
          </a:xfrm>
        </p:spPr>
      </p:pic>
      <p:pic>
        <p:nvPicPr>
          <p:cNvPr id="74756" name="Picture 10" descr="Папоротник комнатный (21 фото): уход в домашних условиях, как размножается  дома (кратко), виды и названия, схема пересадки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348038" y="2349500"/>
            <a:ext cx="5695950" cy="4276725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Жанна Калиниченко\Desktop\1390489_1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928688"/>
            <a:ext cx="8890000" cy="5500687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бегония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4005263"/>
            <a:ext cx="61928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 descr="бего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708275"/>
            <a:ext cx="3659187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бегония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188913"/>
            <a:ext cx="3135313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179388" y="411163"/>
            <a:ext cx="568801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Georgia" pitchFamily="18" charset="0"/>
              </a:rPr>
              <a:t>Бегония </a:t>
            </a:r>
            <a:r>
              <a:rPr lang="ru-RU" sz="2000">
                <a:latin typeface="Georgia" pitchFamily="18" charset="0"/>
              </a:rPr>
              <a:t>– великолепная красотка родом из </a:t>
            </a:r>
          </a:p>
          <a:p>
            <a:r>
              <a:rPr lang="ru-RU" sz="2000">
                <a:latin typeface="Georgia" pitchFamily="18" charset="0"/>
              </a:rPr>
              <a:t>Тропических районов Африки, Америки и Азии. </a:t>
            </a:r>
          </a:p>
          <a:p>
            <a:r>
              <a:rPr lang="ru-RU" sz="2000">
                <a:latin typeface="Georgia" pitchFamily="18" charset="0"/>
              </a:rPr>
              <a:t>Сегодня наслаждаться ее красотой можно </a:t>
            </a:r>
          </a:p>
          <a:p>
            <a:r>
              <a:rPr lang="ru-RU" sz="2000">
                <a:latin typeface="Georgia" pitchFamily="18" charset="0"/>
              </a:rPr>
              <a:t>во всех уголках мира благодаря успешной </a:t>
            </a:r>
          </a:p>
          <a:p>
            <a:r>
              <a:rPr lang="ru-RU" sz="2000">
                <a:latin typeface="Georgia" pitchFamily="18" charset="0"/>
              </a:rPr>
              <a:t>работе селекционеров.</a:t>
            </a:r>
          </a:p>
          <a:p>
            <a:pPr eaLnBrk="0" hangingPunct="0"/>
            <a:endParaRPr lang="ru-RU" sz="200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 descr="fiku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2575"/>
            <a:ext cx="8569325" cy="64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0" descr="фикусы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3789363"/>
            <a:ext cx="5265738" cy="2962275"/>
          </a:xfrm>
        </p:spPr>
      </p:pic>
      <p:pic>
        <p:nvPicPr>
          <p:cNvPr id="77826" name="Picture 11" descr="фикус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969000" y="333375"/>
            <a:ext cx="3175000" cy="3175000"/>
          </a:xfrm>
        </p:spPr>
      </p:pic>
      <p:pic>
        <p:nvPicPr>
          <p:cNvPr id="77827" name="Picture 14" descr="фикус триангулярис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60350"/>
            <a:ext cx="3889375" cy="2187575"/>
          </a:xfrm>
        </p:spPr>
      </p:pic>
      <p:pic>
        <p:nvPicPr>
          <p:cNvPr id="77828" name="Picture 16" descr="фикус бенджами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2133600"/>
            <a:ext cx="295275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17" descr="фикус белиз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13" y="3500438"/>
            <a:ext cx="321468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0" descr="фикус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35000" y="1871663"/>
            <a:ext cx="8509000" cy="4787900"/>
          </a:xfrm>
        </p:spPr>
      </p:pic>
      <p:pic>
        <p:nvPicPr>
          <p:cNvPr id="78850" name="Picture 11" descr="фикус тинеке пестролистный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689725" y="188913"/>
            <a:ext cx="2454275" cy="2454275"/>
          </a:xfrm>
        </p:spPr>
      </p:pic>
      <p:pic>
        <p:nvPicPr>
          <p:cNvPr id="78851" name="Picture 12" descr="фикус кин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60350"/>
            <a:ext cx="43211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анна Калиниченко\Desktop\slide-10.jpg"/>
          <p:cNvPicPr>
            <a:picLocks noChangeAspect="1" noChangeArrowheads="1"/>
          </p:cNvPicPr>
          <p:nvPr/>
        </p:nvPicPr>
        <p:blipFill>
          <a:blip r:embed="rId2"/>
          <a:srcRect l="2644" t="8664" b="12018"/>
          <a:stretch>
            <a:fillRect/>
          </a:stretch>
        </p:blipFill>
        <p:spPr bwMode="auto">
          <a:xfrm>
            <a:off x="611188" y="2133600"/>
            <a:ext cx="7921625" cy="4724400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9874" name="Rectangle 4"/>
          <p:cNvSpPr>
            <a:spLocks noGrp="1"/>
          </p:cNvSpPr>
          <p:nvPr>
            <p:ph type="title" idx="4294967295"/>
          </p:nvPr>
        </p:nvSpPr>
        <p:spPr>
          <a:xfrm>
            <a:off x="719138" y="692150"/>
            <a:ext cx="8424862" cy="923925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Любит влагу, однако не следует  переувлажнять грунт. Летом поливают по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мере просыхания грунта, зимой процедуру проводят реже. Не требователен к солнечному свету, можно поставит в любом месте. Если вы заметили, что листья начали сохнуть, переставьте на некоторое время кашпо в тень.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/>
          </p:cNvSpPr>
          <p:nvPr>
            <p:ph type="title"/>
          </p:nvPr>
        </p:nvSpPr>
        <p:spPr>
          <a:xfrm>
            <a:off x="5580063" y="676275"/>
            <a:ext cx="3240087" cy="923925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Хлорофитум</a:t>
            </a:r>
          </a:p>
        </p:txBody>
      </p:sp>
      <p:pic>
        <p:nvPicPr>
          <p:cNvPr id="80898" name="Picture 7" descr="хлорофитум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620713"/>
            <a:ext cx="5184775" cy="5616575"/>
          </a:xfrm>
        </p:spPr>
      </p:pic>
      <p:pic>
        <p:nvPicPr>
          <p:cNvPr id="80899" name="Picture 9" descr="хлорофитум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2492375"/>
            <a:ext cx="3744913" cy="3744913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/>
          </p:cNvSpPr>
          <p:nvPr>
            <p:ph type="title"/>
          </p:nvPr>
        </p:nvSpPr>
        <p:spPr>
          <a:xfrm>
            <a:off x="1009650" y="0"/>
            <a:ext cx="7091363" cy="836613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Хамедорея</a:t>
            </a:r>
          </a:p>
        </p:txBody>
      </p:sp>
      <p:sp>
        <p:nvSpPr>
          <p:cNvPr id="81922" name="Rectangle 4"/>
          <p:cNvSpPr>
            <a:spLocks noGrp="1"/>
          </p:cNvSpPr>
          <p:nvPr>
            <p:ph type="body" sz="half" idx="1"/>
          </p:nvPr>
        </p:nvSpPr>
        <p:spPr>
          <a:xfrm>
            <a:off x="179388" y="765175"/>
            <a:ext cx="8964612" cy="1727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Не ставьте ее на южную сторону: комнатная пальма хамедорея 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     быстро получает солнечные ожоги. В целом она неприхотлива, может расти и совсем в тени, но ее резные листья тем и хороши, что оставляют красивую кружевную тень, поэтому окно на западную или восточную сторону будет для нее лучшим местом.</a:t>
            </a:r>
          </a:p>
        </p:txBody>
      </p:sp>
      <p:pic>
        <p:nvPicPr>
          <p:cNvPr id="81923" name="Picture 7" descr="хамедорея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420938"/>
            <a:ext cx="4321175" cy="4321175"/>
          </a:xfrm>
        </p:spPr>
      </p:pic>
      <p:pic>
        <p:nvPicPr>
          <p:cNvPr id="81924" name="Picture 8" descr="хамедорея1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420938"/>
            <a:ext cx="4284662" cy="4284662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Picture 2" descr="C:\Users\Жанна Калиниченко\Desktop\img19.jpg"/>
          <p:cNvPicPr>
            <a:picLocks noChangeAspect="1" noChangeArrowheads="1"/>
          </p:cNvPicPr>
          <p:nvPr/>
        </p:nvPicPr>
        <p:blipFill>
          <a:blip r:embed="rId2"/>
          <a:srcRect l="6125" t="7375" r="6880" b="6000"/>
          <a:stretch>
            <a:fillRect/>
          </a:stretch>
        </p:blipFill>
        <p:spPr bwMode="auto">
          <a:xfrm>
            <a:off x="785813" y="1000125"/>
            <a:ext cx="7715250" cy="5500688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7666037" cy="2087562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Вопреки распространенному мнению, к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пальмам это растение не относится. Существует много подвидов </a:t>
            </a:r>
            <a:r>
              <a:rPr lang="ru-RU" sz="2000" b="1" smtClean="0">
                <a:solidFill>
                  <a:srgbClr val="FF0000"/>
                </a:solidFill>
                <a:latin typeface="Georgia" pitchFamily="18" charset="0"/>
              </a:rPr>
              <a:t>драцены,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причем пестролистные предпочитают побольше яркого рассеянного света, а обычные зеленые больше любят полутень. Лучше всего растут в прохладе, при 20–22 градусах Цельсия.</a:t>
            </a:r>
          </a:p>
        </p:txBody>
      </p:sp>
      <p:pic>
        <p:nvPicPr>
          <p:cNvPr id="83970" name="Picture 6" descr="драцена стендери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781300"/>
            <a:ext cx="3887787" cy="3887788"/>
          </a:xfrm>
        </p:spPr>
      </p:pic>
      <p:sp>
        <p:nvSpPr>
          <p:cNvPr id="83971" name="Rectangle 8"/>
          <p:cNvSpPr>
            <a:spLocks noGrp="1"/>
          </p:cNvSpPr>
          <p:nvPr>
            <p:ph sz="quarter" idx="4294967295"/>
          </p:nvPr>
        </p:nvSpPr>
        <p:spPr>
          <a:xfrm>
            <a:off x="5940425" y="3141663"/>
            <a:ext cx="1727200" cy="581025"/>
          </a:xfrm>
        </p:spPr>
        <p:txBody>
          <a:bodyPr/>
          <a:lstStyle/>
          <a:p>
            <a:pPr eaLnBrk="1" hangingPunct="1"/>
            <a:endParaRPr lang="ru-RU" sz="1400" smtClean="0"/>
          </a:p>
        </p:txBody>
      </p:sp>
      <p:pic>
        <p:nvPicPr>
          <p:cNvPr id="83972" name="Picture 6" descr="драцена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349500"/>
            <a:ext cx="57150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4"/>
          <p:cNvSpPr>
            <a:spLocks noGrp="1"/>
          </p:cNvSpPr>
          <p:nvPr>
            <p:ph type="title"/>
          </p:nvPr>
        </p:nvSpPr>
        <p:spPr>
          <a:xfrm>
            <a:off x="5219700" y="188913"/>
            <a:ext cx="3744913" cy="936625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Драцена</a:t>
            </a:r>
          </a:p>
        </p:txBody>
      </p:sp>
      <p:pic>
        <p:nvPicPr>
          <p:cNvPr id="84994" name="Picture 7" descr="драцена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357563"/>
            <a:ext cx="5040312" cy="3360737"/>
          </a:xfrm>
        </p:spPr>
      </p:pic>
      <p:pic>
        <p:nvPicPr>
          <p:cNvPr id="84995" name="Picture 8" descr="драцена3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40313" y="1412875"/>
            <a:ext cx="3957637" cy="5276850"/>
          </a:xfrm>
        </p:spPr>
      </p:pic>
      <p:pic>
        <p:nvPicPr>
          <p:cNvPr id="84996" name="Picture 9" descr="драценаголде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88913"/>
            <a:ext cx="29527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6" descr="aloe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60350"/>
            <a:ext cx="8497887" cy="637381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fial2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76250"/>
            <a:ext cx="8172450" cy="6129338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4"/>
          <p:cNvSpPr>
            <a:spLocks noGrp="1"/>
          </p:cNvSpPr>
          <p:nvPr>
            <p:ph type="title"/>
          </p:nvPr>
        </p:nvSpPr>
        <p:spPr>
          <a:xfrm>
            <a:off x="323850" y="692150"/>
            <a:ext cx="3529013" cy="2232025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  <a:latin typeface="Georgia" pitchFamily="18" charset="0"/>
              </a:rPr>
              <a:t>Алоэ </a:t>
            </a:r>
            <a:r>
              <a:rPr lang="ru-RU" sz="2000" smtClean="0">
                <a:latin typeface="Georgia" pitchFamily="18" charset="0"/>
              </a:rPr>
              <a:t>—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комнатное растение, уход за которым представляется таким простым, но если нарушить некоторые условия его содержания, особенно избыточного полива,«зеленый доктор» погибнет.</a:t>
            </a:r>
          </a:p>
        </p:txBody>
      </p:sp>
      <p:sp>
        <p:nvSpPr>
          <p:cNvPr id="87042" name="Rectangle 5"/>
          <p:cNvSpPr>
            <a:spLocks noGrp="1"/>
          </p:cNvSpPr>
          <p:nvPr>
            <p:ph type="body" sz="half" idx="1"/>
          </p:nvPr>
        </p:nvSpPr>
        <p:spPr>
          <a:xfrm>
            <a:off x="395288" y="4005263"/>
            <a:ext cx="1081087" cy="25923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z="1600" smtClean="0"/>
          </a:p>
        </p:txBody>
      </p:sp>
      <p:pic>
        <p:nvPicPr>
          <p:cNvPr id="87043" name="Picture 8" descr="алоэ1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51275" y="333375"/>
            <a:ext cx="4979988" cy="2800350"/>
          </a:xfrm>
        </p:spPr>
      </p:pic>
      <p:pic>
        <p:nvPicPr>
          <p:cNvPr id="87044" name="Picture 9" descr="алоэ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851275" y="3860800"/>
            <a:ext cx="5054600" cy="2841625"/>
          </a:xfrm>
        </p:spPr>
      </p:pic>
      <p:pic>
        <p:nvPicPr>
          <p:cNvPr id="87045" name="Picture 10" descr="d7ecf539e0cd64445b19ba1fbb38fdb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663950"/>
            <a:ext cx="30241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Жанна Калиниченко\Desktop\175df33d5aa4ba49b707d28560e2e8e6.jpeg"/>
          <p:cNvPicPr>
            <a:picLocks noChangeAspect="1" noChangeArrowheads="1"/>
          </p:cNvPicPr>
          <p:nvPr/>
        </p:nvPicPr>
        <p:blipFill>
          <a:blip r:embed="rId2"/>
          <a:srcRect t="4687" b="17187"/>
          <a:stretch>
            <a:fillRect/>
          </a:stretch>
        </p:blipFill>
        <p:spPr bwMode="auto">
          <a:xfrm>
            <a:off x="107950" y="836613"/>
            <a:ext cx="9036050" cy="5500687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0"/>
          <p:cNvSpPr>
            <a:spLocks noGrp="1"/>
          </p:cNvSpPr>
          <p:nvPr>
            <p:ph type="title"/>
          </p:nvPr>
        </p:nvSpPr>
        <p:spPr>
          <a:xfrm>
            <a:off x="1009650" y="115888"/>
            <a:ext cx="7124700" cy="79216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Плющ обыкновенный</a:t>
            </a:r>
          </a:p>
        </p:txBody>
      </p:sp>
      <p:sp>
        <p:nvSpPr>
          <p:cNvPr id="89090" name="Rectangle 11"/>
          <p:cNvSpPr>
            <a:spLocks noGrp="1"/>
          </p:cNvSpPr>
          <p:nvPr>
            <p:ph type="body" sz="half" idx="1"/>
          </p:nvPr>
        </p:nvSpPr>
        <p:spPr>
          <a:xfrm>
            <a:off x="0" y="836613"/>
            <a:ext cx="2771775" cy="5688012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Вечнозелёная вьющаяся лиана, которая своими многочисленными присоскоподобными корнями прикрепляется к разным предметам (деревьям, скалам, стенам, изгородям). Иногда растение достигает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     30 м в длину. </a:t>
            </a:r>
          </a:p>
        </p:txBody>
      </p:sp>
      <p:pic>
        <p:nvPicPr>
          <p:cNvPr id="89091" name="Picture 9" descr="plyushch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068638" y="765175"/>
            <a:ext cx="5878512" cy="6092825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 descr="aQMg-ArMob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46063"/>
            <a:ext cx="8496300" cy="647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Жанна Калиниченко\Desktop\i.jpg"/>
          <p:cNvPicPr>
            <a:picLocks noChangeAspect="1" noChangeArrowheads="1"/>
          </p:cNvPicPr>
          <p:nvPr/>
        </p:nvPicPr>
        <p:blipFill>
          <a:blip r:embed="rId2"/>
          <a:srcRect l="2003" t="6310" r="5515" b="3190"/>
          <a:stretch>
            <a:fillRect/>
          </a:stretch>
        </p:blipFill>
        <p:spPr bwMode="auto">
          <a:xfrm>
            <a:off x="377825" y="896938"/>
            <a:ext cx="8480425" cy="5746750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5" descr="25 смертельно опасных комнатных растений. Выбирай «зеленых друзей» с  осторожностью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6351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Жанна Калиниченко\Desktop\658e5bfd8a122e091ac4ba5490c8de14.jpeg"/>
          <p:cNvPicPr>
            <a:picLocks noChangeAspect="1" noChangeArrowheads="1"/>
          </p:cNvPicPr>
          <p:nvPr/>
        </p:nvPicPr>
        <p:blipFill>
          <a:blip r:embed="rId2"/>
          <a:srcRect l="3418" t="4687" r="2539" b="4687"/>
          <a:stretch>
            <a:fillRect/>
          </a:stretch>
        </p:blipFill>
        <p:spPr bwMode="auto">
          <a:xfrm>
            <a:off x="107950" y="908050"/>
            <a:ext cx="9036050" cy="5299075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4"/>
          <p:cNvSpPr>
            <a:spLocks noGrp="1"/>
          </p:cNvSpPr>
          <p:nvPr>
            <p:ph type="title"/>
          </p:nvPr>
        </p:nvSpPr>
        <p:spPr>
          <a:xfrm flipV="1">
            <a:off x="1009650" y="1600200"/>
            <a:ext cx="7124700" cy="100013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pic>
        <p:nvPicPr>
          <p:cNvPr id="93186" name="Picture 6" descr="гигиена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08400" y="333375"/>
            <a:ext cx="4714875" cy="2651125"/>
          </a:xfrm>
        </p:spPr>
      </p:pic>
      <p:pic>
        <p:nvPicPr>
          <p:cNvPr id="93187" name="Picture 7" descr="как правильно пересажива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3357563"/>
            <a:ext cx="5832475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5" descr="778fed3ff1ece25a9dc789d18c58256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12875"/>
            <a:ext cx="38227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4210" name="Picture 6" descr="b6bf7f82201a75d89e76895eb1f04e5e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476250"/>
            <a:ext cx="8642350" cy="5764213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Жанна Калиниченко\Desktop\slide-24.jpg"/>
          <p:cNvPicPr>
            <a:picLocks noChangeAspect="1" noChangeArrowheads="1"/>
          </p:cNvPicPr>
          <p:nvPr/>
        </p:nvPicPr>
        <p:blipFill>
          <a:blip r:embed="rId2"/>
          <a:srcRect l="5646" r="3340"/>
          <a:stretch>
            <a:fillRect/>
          </a:stretch>
        </p:blipFill>
        <p:spPr bwMode="auto">
          <a:xfrm>
            <a:off x="395288" y="109538"/>
            <a:ext cx="8353425" cy="6473825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Жанна Калиниченко\Desktop\image012.jpg"/>
          <p:cNvPicPr>
            <a:picLocks noChangeAspect="1" noChangeArrowheads="1"/>
          </p:cNvPicPr>
          <p:nvPr/>
        </p:nvPicPr>
        <p:blipFill>
          <a:blip r:embed="rId2"/>
          <a:srcRect l="6086" t="8035" r="6638" b="5829"/>
          <a:stretch>
            <a:fillRect/>
          </a:stretch>
        </p:blipFill>
        <p:spPr bwMode="auto">
          <a:xfrm>
            <a:off x="785813" y="714375"/>
            <a:ext cx="7715250" cy="5715000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4"/>
          <p:cNvSpPr>
            <a:spLocks noGrp="1"/>
          </p:cNvSpPr>
          <p:nvPr>
            <p:ph type="title" idx="4294967295"/>
          </p:nvPr>
        </p:nvSpPr>
        <p:spPr>
          <a:xfrm>
            <a:off x="539750" y="115888"/>
            <a:ext cx="7993063" cy="649287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  <a:latin typeface="Georgia" pitchFamily="18" charset="0"/>
              </a:rPr>
              <a:t>Давайте повторим</a:t>
            </a:r>
          </a:p>
        </p:txBody>
      </p:sp>
      <p:pic>
        <p:nvPicPr>
          <p:cNvPr id="96258" name="Picture 6" descr="1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825500"/>
            <a:ext cx="8027988" cy="6032500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" descr="deee67678eddb40303c08a08abf92f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44450"/>
            <a:ext cx="67691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5" descr="Уход за комнатными растениями - презентация онлай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73038"/>
            <a:ext cx="8928100" cy="668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Жанна Калиниченко\Desktop\image001.jpg"/>
          <p:cNvPicPr>
            <a:picLocks noChangeAspect="1" noChangeArrowheads="1"/>
          </p:cNvPicPr>
          <p:nvPr/>
        </p:nvPicPr>
        <p:blipFill>
          <a:blip r:embed="rId2"/>
          <a:srcRect l="2344" r="5077"/>
          <a:stretch>
            <a:fillRect/>
          </a:stretch>
        </p:blipFill>
        <p:spPr bwMode="auto">
          <a:xfrm>
            <a:off x="250825" y="415925"/>
            <a:ext cx="8577263" cy="6265863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Жанна Калиниченко\Desktop\img1-2-2.jpg"/>
          <p:cNvPicPr>
            <a:picLocks noChangeAspect="1" noChangeArrowheads="1"/>
          </p:cNvPicPr>
          <p:nvPr/>
        </p:nvPicPr>
        <p:blipFill>
          <a:blip r:embed="rId2"/>
          <a:srcRect l="2410" t="7530" r="904" b="2108"/>
          <a:stretch>
            <a:fillRect/>
          </a:stretch>
        </p:blipFill>
        <p:spPr bwMode="auto">
          <a:xfrm>
            <a:off x="571500" y="928688"/>
            <a:ext cx="8235950" cy="5572125"/>
          </a:xfrm>
          <a:prstGeom prst="rect">
            <a:avLst/>
          </a:prstGeom>
          <a:ln w="571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/>
          </p:cNvSpPr>
          <p:nvPr>
            <p:ph type="title"/>
          </p:nvPr>
        </p:nvSpPr>
        <p:spPr>
          <a:xfrm>
            <a:off x="1009650" y="115888"/>
            <a:ext cx="7124700" cy="73025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sp>
        <p:nvSpPr>
          <p:cNvPr id="24578" name="Rectangle 3"/>
          <p:cNvSpPr>
            <a:spLocks noGrp="1"/>
          </p:cNvSpPr>
          <p:nvPr>
            <p:ph type="body" sz="half" idx="1"/>
          </p:nvPr>
        </p:nvSpPr>
        <p:spPr>
          <a:xfrm>
            <a:off x="179388" y="333375"/>
            <a:ext cx="3671887" cy="6119813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FF0000"/>
                </a:solidFill>
                <a:latin typeface="Georgia" pitchFamily="18" charset="0"/>
              </a:rPr>
              <a:t>Фиалки</a:t>
            </a:r>
            <a:r>
              <a:rPr lang="ru-RU" sz="200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обладают и красивыми бархатистыми листьями, и шикарными цветками различной окраски и размера, и нетребовательны к условиям. Нужно обязательно притенять, поливать обильно, но следить, чтобы корни не гнили. Фиалки активно «съедают» почву, поэтому, чтобы они цвели по 8–9 месяцев подряд, нужно их каждый год пересаживать и подкармливать весной и летом.  </a:t>
            </a:r>
          </a:p>
        </p:txBody>
      </p:sp>
      <p:pic>
        <p:nvPicPr>
          <p:cNvPr id="24579" name="Picture 8" descr="фиалки1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51275" y="688975"/>
            <a:ext cx="5292725" cy="5292725"/>
          </a:xfr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1553</TotalTime>
  <Words>1188</Words>
  <Application>Microsoft Office PowerPoint</Application>
  <PresentationFormat>Экран (4:3)</PresentationFormat>
  <Paragraphs>97</Paragraphs>
  <Slides>84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92" baseType="lpstr">
      <vt:lpstr>Arial</vt:lpstr>
      <vt:lpstr>Verdana</vt:lpstr>
      <vt:lpstr>Wingdings 2</vt:lpstr>
      <vt:lpstr>Calibri</vt:lpstr>
      <vt:lpstr>Times New Roman</vt:lpstr>
      <vt:lpstr>Blackadder ITC</vt:lpstr>
      <vt:lpstr>Georgia</vt:lpstr>
      <vt:lpstr>Spring</vt:lpstr>
      <vt:lpstr>Слайд 1</vt:lpstr>
      <vt:lpstr>Слайд 2</vt:lpstr>
      <vt:lpstr>Цветущие комнатные растения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Каланхоэ</vt:lpstr>
      <vt:lpstr>Слайд 16</vt:lpstr>
      <vt:lpstr>Слайд 17</vt:lpstr>
      <vt:lpstr>Спатифилум</vt:lpstr>
      <vt:lpstr>Слайд 19</vt:lpstr>
      <vt:lpstr>Антуриум</vt:lpstr>
      <vt:lpstr>Слайд 21</vt:lpstr>
      <vt:lpstr>Цикламен</vt:lpstr>
      <vt:lpstr>Слайд 23</vt:lpstr>
      <vt:lpstr>Слайд 24</vt:lpstr>
      <vt:lpstr>Слайд 25</vt:lpstr>
      <vt:lpstr>Слайд 26</vt:lpstr>
      <vt:lpstr>Гардения</vt:lpstr>
      <vt:lpstr>Слайд 28</vt:lpstr>
      <vt:lpstr>Кампанула</vt:lpstr>
      <vt:lpstr>Кустовая роза</vt:lpstr>
      <vt:lpstr>Слайд 31</vt:lpstr>
      <vt:lpstr>Кактусы</vt:lpstr>
      <vt:lpstr>Кактусы</vt:lpstr>
      <vt:lpstr>Слайд 34</vt:lpstr>
      <vt:lpstr>Слайд 35</vt:lpstr>
      <vt:lpstr>Слайд 36</vt:lpstr>
      <vt:lpstr>Слайд 37</vt:lpstr>
      <vt:lpstr>Слайд 38</vt:lpstr>
      <vt:lpstr>Лиственные комнатные растения</vt:lpstr>
      <vt:lpstr>Солнцелюбивые лиственные комнатные растения</vt:lpstr>
      <vt:lpstr>Пеперомия</vt:lpstr>
      <vt:lpstr>Алоказия</vt:lpstr>
      <vt:lpstr>Алоказия</vt:lpstr>
      <vt:lpstr>Монстера</vt:lpstr>
      <vt:lpstr>Вопреки распространенному мнению, монстера совсем не так уж неприхотлива. Если поставить её в тень, листья станут мельчать и даже потеряют красивую резную форму. Кустик станет на вид совсем не таким интересным. С другой стороны, от яркого солнца монстера тоже страдает, поэтому лучше располагать ее в хорошо освещенной комнате, но подальше от окна.</vt:lpstr>
      <vt:lpstr>Кротон</vt:lpstr>
      <vt:lpstr>Слайд 47</vt:lpstr>
      <vt:lpstr>Слайд 48</vt:lpstr>
      <vt:lpstr>Традесканция</vt:lpstr>
      <vt:lpstr>Цветы с декоративными листьями, которым не нужно много света</vt:lpstr>
      <vt:lpstr>Церопегия</vt:lpstr>
      <vt:lpstr>Церопегия</vt:lpstr>
      <vt:lpstr>Аглаонема</vt:lpstr>
      <vt:lpstr>Аглаонема</vt:lpstr>
      <vt:lpstr>Солейролия</vt:lpstr>
      <vt:lpstr>Слайд 56</vt:lpstr>
      <vt:lpstr>Сансевиерия</vt:lpstr>
      <vt:lpstr> Нефролепис - папоротники</vt:lpstr>
      <vt:lpstr>Слайд 59</vt:lpstr>
      <vt:lpstr>Слайд 60</vt:lpstr>
      <vt:lpstr>Слайд 61</vt:lpstr>
      <vt:lpstr>Слайд 62</vt:lpstr>
      <vt:lpstr>Любит влагу, однако не следует  переувлажнять грунт. Летом поливают по мере просыхания грунта, зимой процедуру проводят реже. Не требователен к солнечному свету, можно поставит в любом месте. Если вы заметили, что листья начали сохнуть, переставьте на некоторое время кашпо в тень.</vt:lpstr>
      <vt:lpstr>Хлорофитум</vt:lpstr>
      <vt:lpstr>Хамедорея</vt:lpstr>
      <vt:lpstr>Слайд 66</vt:lpstr>
      <vt:lpstr>Вопреки распространенному мнению, к пальмам это растение не относится. Существует много подвидов драцены, причем пестролистные предпочитают побольше яркого рассеянного света, а обычные зеленые больше любят полутень. Лучше всего растут в прохладе, при 20–22 градусах Цельсия.</vt:lpstr>
      <vt:lpstr>Драцена</vt:lpstr>
      <vt:lpstr>Слайд 69</vt:lpstr>
      <vt:lpstr>Алоэ — комнатное растение, уход за которым представляется таким простым, но если нарушить некоторые условия его содержания, особенно избыточного полива,«зеленый доктор» погибнет.</vt:lpstr>
      <vt:lpstr>Слайд 71</vt:lpstr>
      <vt:lpstr>Плющ обыкновенный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Давайте повторим</vt:lpstr>
      <vt:lpstr>Слайд 81</vt:lpstr>
      <vt:lpstr>Слайд 82</vt:lpstr>
      <vt:lpstr>Слайд 83</vt:lpstr>
      <vt:lpstr>Слайд 84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«Весеннее пробуждение»</dc:title>
  <dc:creator>Sanya</dc:creator>
  <cp:lastModifiedBy>Наташа</cp:lastModifiedBy>
  <cp:revision>56</cp:revision>
  <dcterms:created xsi:type="dcterms:W3CDTF">2015-02-12T17:55:56Z</dcterms:created>
  <dcterms:modified xsi:type="dcterms:W3CDTF">2025-02-27T13:10:23Z</dcterms:modified>
</cp:coreProperties>
</file>