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4" r:id="rId4"/>
    <p:sldId id="275" r:id="rId5"/>
    <p:sldId id="306" r:id="rId6"/>
    <p:sldId id="298" r:id="rId7"/>
    <p:sldId id="301" r:id="rId8"/>
    <p:sldId id="323" r:id="rId9"/>
    <p:sldId id="282" r:id="rId10"/>
    <p:sldId id="279" r:id="rId11"/>
    <p:sldId id="278" r:id="rId12"/>
    <p:sldId id="305" r:id="rId13"/>
    <p:sldId id="302" r:id="rId14"/>
    <p:sldId id="304" r:id="rId15"/>
    <p:sldId id="284" r:id="rId16"/>
    <p:sldId id="308" r:id="rId17"/>
    <p:sldId id="312" r:id="rId18"/>
    <p:sldId id="314" r:id="rId19"/>
    <p:sldId id="261" r:id="rId20"/>
    <p:sldId id="311" r:id="rId21"/>
    <p:sldId id="263" r:id="rId22"/>
    <p:sldId id="271" r:id="rId23"/>
    <p:sldId id="309" r:id="rId24"/>
    <p:sldId id="286" r:id="rId25"/>
    <p:sldId id="315" r:id="rId26"/>
    <p:sldId id="316" r:id="rId27"/>
    <p:sldId id="324" r:id="rId28"/>
    <p:sldId id="317" r:id="rId29"/>
    <p:sldId id="288" r:id="rId30"/>
    <p:sldId id="319" r:id="rId31"/>
    <p:sldId id="289" r:id="rId32"/>
    <p:sldId id="325" r:id="rId33"/>
    <p:sldId id="326" r:id="rId34"/>
    <p:sldId id="322" r:id="rId35"/>
    <p:sldId id="290" r:id="rId36"/>
    <p:sldId id="328" r:id="rId37"/>
    <p:sldId id="329" r:id="rId38"/>
    <p:sldId id="327" r:id="rId39"/>
    <p:sldId id="321" r:id="rId40"/>
    <p:sldId id="330" r:id="rId41"/>
    <p:sldId id="331" r:id="rId42"/>
    <p:sldId id="332" r:id="rId43"/>
    <p:sldId id="291" r:id="rId44"/>
    <p:sldId id="292" r:id="rId45"/>
    <p:sldId id="296" r:id="rId46"/>
    <p:sldId id="297" r:id="rId47"/>
    <p:sldId id="334" r:id="rId48"/>
    <p:sldId id="333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FFCC00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5" autoAdjust="0"/>
  </p:normalViewPr>
  <p:slideViewPr>
    <p:cSldViewPr>
      <p:cViewPr varScale="1">
        <p:scale>
          <a:sx n="87" d="100"/>
          <a:sy n="87" d="100"/>
        </p:scale>
        <p:origin x="-80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0899-CA10-4841-9F28-3B14B74B6E0A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D7929-CDE6-42B8-8AFB-BD93DBC58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37F16-E972-4041-9BFB-83DB6857CEAC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C2B7-5F52-4EDC-9851-94F69F9DA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FE9E-32E5-4F49-A21B-6E3131A23AFC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EFEC-2878-440B-9075-7B0930DDD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22DE-1300-4545-9BC3-D0D8195F2EDF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456A-F219-48E6-B87A-6366AC4E6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8325B-7F9A-4FFC-B1B3-0DBB0BA40D76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03E9-2456-4CC9-921E-89152BD43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2F987-E279-4A59-830B-5DAF88515E4C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1F0C-43F3-4327-8D7E-D6056A170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ACCC9-9E77-4B1C-8BD0-11942F57AD06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593BE-A799-46D0-9218-73B6B3D1A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FDE-36CA-4B1E-A5FD-519C57993C72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F47F-1917-42C3-BB79-8140CAF40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6411-5109-4B80-A158-6F65936EB2DD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00F1-ED49-4F21-B274-881175A1D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7EB1-817D-4391-BF99-E7132F8FE0E1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4671-FF99-4CD4-9C50-8A1D9A8EA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DEBD6-43A2-42BF-B272-15945675834D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59563-8527-468A-800D-499351352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86A8-48ED-49DC-8ECA-3FDA860603E7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A571-DBEB-4044-949A-D6D3DB8B6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2EBCA-2023-4CE2-89A7-9F7596249D8E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F5DF7-C10B-49AC-887E-E44189FE3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536F-3A0D-4D8D-870A-8292E05B690B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8CE7-9A7A-4E99-B193-36B546A53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52A90-52FC-44AE-9A96-288699EEBC92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A3E8D-1E6C-498B-9743-3E20217DE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18E9F7-0699-4950-B5CC-55193DDD487A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9FF018-7C0C-4079-84A1-B346DD424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ransition spd="slow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/>
          </p:cNvSpPr>
          <p:nvPr>
            <p:ph type="ctrTitle" idx="4294967295"/>
          </p:nvPr>
        </p:nvSpPr>
        <p:spPr>
          <a:xfrm>
            <a:off x="323850" y="404813"/>
            <a:ext cx="8134350" cy="2016125"/>
          </a:xfrm>
        </p:spPr>
        <p:txBody>
          <a:bodyPr/>
          <a:lstStyle/>
          <a:p>
            <a:pPr algn="l" eaLnBrk="1" hangingPunct="1"/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Для детей старшего дошкольного возраста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800" smtClean="0">
                <a:solidFill>
                  <a:srgbClr val="FF0000"/>
                </a:solidFill>
                <a:latin typeface="Arial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Подготовила </a:t>
            </a:r>
            <a:r>
              <a:rPr lang="ru-RU" sz="28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800" smtClean="0">
                <a:solidFill>
                  <a:srgbClr val="FF0000"/>
                </a:solidFill>
                <a:latin typeface="Arial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Малахова С.В.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МБДОУ №54 г. Керчь</a:t>
            </a:r>
          </a:p>
        </p:txBody>
      </p:sp>
      <p:sp>
        <p:nvSpPr>
          <p:cNvPr id="17410" name="Rectangle 6"/>
          <p:cNvSpPr>
            <a:spLocks noGrp="1"/>
          </p:cNvSpPr>
          <p:nvPr>
            <p:ph type="subTitle" idx="4294967295"/>
          </p:nvPr>
        </p:nvSpPr>
        <p:spPr>
          <a:xfrm>
            <a:off x="395288" y="3213100"/>
            <a:ext cx="4105275" cy="18002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5400" b="1" smtClean="0">
                <a:solidFill>
                  <a:srgbClr val="0000FF"/>
                </a:solidFill>
                <a:latin typeface="Georgia" pitchFamily="18" charset="0"/>
              </a:rPr>
              <a:t>Времена года</a:t>
            </a:r>
          </a:p>
        </p:txBody>
      </p:sp>
      <p:pic>
        <p:nvPicPr>
          <p:cNvPr id="17411" name="Picture 7" descr="293dde8b504695eb848d816edf4c94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25538"/>
            <a:ext cx="44450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"/>
          <p:cNvSpPr>
            <a:spLocks noGrp="1"/>
          </p:cNvSpPr>
          <p:nvPr>
            <p:ph type="title" idx="4294967295"/>
          </p:nvPr>
        </p:nvSpPr>
        <p:spPr>
          <a:xfrm>
            <a:off x="3924300" y="274638"/>
            <a:ext cx="4762500" cy="2217737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Если лес укрыт снегами,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Если пахнет пирогами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Если ёлка в дом идёт,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Что за праздник?... (Новый год)</a:t>
            </a:r>
          </a:p>
        </p:txBody>
      </p:sp>
      <p:sp>
        <p:nvSpPr>
          <p:cNvPr id="26626" name="Rectangle 11"/>
          <p:cNvSpPr>
            <a:spLocks noGrp="1"/>
          </p:cNvSpPr>
          <p:nvPr>
            <p:ph sz="half" idx="4294967295"/>
          </p:nvPr>
        </p:nvSpPr>
        <p:spPr>
          <a:xfrm>
            <a:off x="468313" y="2276475"/>
            <a:ext cx="2879725" cy="3878263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26627" name="Picture 4" descr="586ad2724a503af3cba4358a7555f3f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592512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3" descr="imagehh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2636838"/>
            <a:ext cx="4038600" cy="3975100"/>
          </a:xfrm>
        </p:spPr>
      </p:pic>
    </p:spTree>
  </p:cSld>
  <p:clrMapOvr>
    <a:masterClrMapping/>
  </p:clrMapOvr>
  <p:transition spd="slow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7650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4652963"/>
            <a:ext cx="5616575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Зимний лес в объятьях тишины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Задремал, укутав ветки снегом.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Будет спать спокойно до весны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Он теперь под серебристым небом.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/>
            </a:r>
            <a:br>
              <a:rPr lang="ru-RU" sz="2000" smtClean="0">
                <a:latin typeface="Georgia" pitchFamily="18" charset="0"/>
              </a:rPr>
            </a:br>
            <a:endParaRPr lang="ru-RU" sz="2000" smtClean="0">
              <a:latin typeface="Georgia" pitchFamily="18" charset="0"/>
            </a:endParaRPr>
          </a:p>
        </p:txBody>
      </p:sp>
      <p:pic>
        <p:nvPicPr>
          <p:cNvPr id="27651" name="Picture 9" descr="WwtvQC48FwwwP0VMOAaNglSu3gp_F61TvtUnHPQ8C5kV4pk3e6G4SnCE2nx2boV4IrJ50w44MJtDHUVFk8dCQigR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5545138" cy="4171950"/>
          </a:xfrm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164388" y="4724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pic>
        <p:nvPicPr>
          <p:cNvPr id="27653" name="Picture 7" descr="зим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708275"/>
            <a:ext cx="397033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"/>
          <p:cNvSpPr>
            <a:spLocks noGrp="1"/>
          </p:cNvSpPr>
          <p:nvPr>
            <p:ph type="title"/>
          </p:nvPr>
        </p:nvSpPr>
        <p:spPr>
          <a:xfrm>
            <a:off x="4932363" y="274638"/>
            <a:ext cx="4211637" cy="3082925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Зайчик шубку поменял -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Был он серым, белым стал.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медведь совсем не весел,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Уж не бродит он по лесу.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Раз зевнул, другой зевнул,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в берлоге он заснул.</a:t>
            </a:r>
          </a:p>
        </p:txBody>
      </p:sp>
      <p:sp>
        <p:nvSpPr>
          <p:cNvPr id="28674" name="Rectangle 11"/>
          <p:cNvSpPr>
            <a:spLocks noGrp="1"/>
          </p:cNvSpPr>
          <p:nvPr>
            <p:ph type="body" sz="half" idx="1"/>
          </p:nvPr>
        </p:nvSpPr>
        <p:spPr>
          <a:xfrm>
            <a:off x="250825" y="3644900"/>
            <a:ext cx="4321175" cy="309721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Раз, два, три, четыре, пять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 зимний лес идём гулять: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Заяц, волк, лиса не спят,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А медведи – все храпят;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Ёжик в норочке сопит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И барсук всю зиму спит...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/>
            </a:r>
            <a:br>
              <a:rPr lang="ru-RU" sz="2400" smtClean="0">
                <a:latin typeface="Georgia" pitchFamily="18" charset="0"/>
              </a:rPr>
            </a:br>
            <a:endParaRPr lang="ru-RU" sz="2400" smtClean="0">
              <a:latin typeface="Georgia" pitchFamily="18" charset="0"/>
            </a:endParaRPr>
          </a:p>
        </p:txBody>
      </p:sp>
      <p:pic>
        <p:nvPicPr>
          <p:cNvPr id="28675" name="Picture 7" descr="зима животные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4751388" cy="3313112"/>
          </a:xfrm>
        </p:spPr>
      </p:pic>
      <p:pic>
        <p:nvPicPr>
          <p:cNvPr id="28676" name="Picture 6" descr="Пин содержит это изображение: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141663"/>
            <a:ext cx="35433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15b6df1ed6b7a6eff402f2b07f853e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0963"/>
            <a:ext cx="8856663" cy="66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/>
          </p:nvPr>
        </p:nvSpPr>
        <p:spPr>
          <a:xfrm flipV="1">
            <a:off x="457200" y="-100013"/>
            <a:ext cx="8229600" cy="100013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0722" name="Picture 7" descr="maam_ru_4307_page-000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637087" cy="6553200"/>
          </a:xfrm>
        </p:spPr>
      </p:pic>
      <p:pic>
        <p:nvPicPr>
          <p:cNvPr id="30723" name="Picture 8" descr="т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52950" y="188913"/>
            <a:ext cx="4371975" cy="6553200"/>
          </a:xfrm>
        </p:spPr>
      </p:pic>
    </p:spTree>
  </p:cSld>
  <p:clrMapOvr>
    <a:masterClrMapping/>
  </p:clrMapOvr>
  <p:transition spd="slow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/>
          </p:nvPr>
        </p:nvSpPr>
        <p:spPr>
          <a:xfrm>
            <a:off x="323850" y="333375"/>
            <a:ext cx="4043363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6" name="Rectangle 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27463" cy="5068888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31747" name="Picture 7" descr="OPI60q3biVo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18038" y="333375"/>
            <a:ext cx="4379912" cy="6335713"/>
          </a:xfrm>
        </p:spPr>
      </p:pic>
      <p:pic>
        <p:nvPicPr>
          <p:cNvPr id="31748" name="Picture 6" descr="036dca0e8f_fit-in~1280x800~filters_no_upscale()__f1688_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60350"/>
            <a:ext cx="4554538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695067481a7df873082d9893071473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92100"/>
            <a:ext cx="887730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4859338" y="274638"/>
            <a:ext cx="3827462" cy="3225800"/>
          </a:xfrm>
        </p:spPr>
        <p:txBody>
          <a:bodyPr/>
          <a:lstStyle/>
          <a:p>
            <a:pPr algn="l"/>
            <a:r>
              <a:rPr lang="ru-RU" sz="2000" smtClean="0">
                <a:latin typeface="Georgia" pitchFamily="18" charset="0"/>
                <a:cs typeface="Times New Roman" pitchFamily="18" charset="0"/>
              </a:rPr>
              <a:t>Среди снегов в лесах, на полянах, появляются первые весенние цветы. После долгой зимы эти цветы особенно приятны и красивы.  Это подснежники, пролесок (голубой подснежник), крокусы, примула, сон трава.</a:t>
            </a:r>
            <a:br>
              <a:rPr lang="ru-RU" sz="2000" smtClean="0">
                <a:latin typeface="Georgia" pitchFamily="18" charset="0"/>
                <a:cs typeface="Times New Roman" pitchFamily="18" charset="0"/>
              </a:rPr>
            </a:br>
            <a:endParaRPr lang="ru-RU" sz="200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3794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pic>
        <p:nvPicPr>
          <p:cNvPr id="33795" name="Picture 7" descr="ab4962f91a_fit-in~1280x800~filters_no_upscale()__f5829_57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4622800" cy="6553200"/>
          </a:xfrm>
        </p:spPr>
      </p:pic>
      <p:pic>
        <p:nvPicPr>
          <p:cNvPr id="33796" name="Picture 11" descr="46b408e234951902a061699b5c5692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141663"/>
            <a:ext cx="34194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/>
          </p:nvPr>
        </p:nvSpPr>
        <p:spPr>
          <a:xfrm>
            <a:off x="4859338" y="274638"/>
            <a:ext cx="3827462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4818" name="Rectangle 5"/>
          <p:cNvSpPr>
            <a:spLocks noGrp="1"/>
          </p:cNvSpPr>
          <p:nvPr>
            <p:ph type="body" sz="half" idx="1"/>
          </p:nvPr>
        </p:nvSpPr>
        <p:spPr>
          <a:xfrm>
            <a:off x="250825" y="1600200"/>
            <a:ext cx="4244975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smtClean="0">
                <a:latin typeface="Georgia" pitchFamily="18" charset="0"/>
              </a:rPr>
              <a:t>      </a:t>
            </a:r>
            <a:endParaRPr lang="ru-RU" sz="2800" smtClean="0"/>
          </a:p>
        </p:txBody>
      </p:sp>
      <p:pic>
        <p:nvPicPr>
          <p:cNvPr id="34819" name="Picture 7" descr="f8be830854_fit-in~1280x800~filters_no_upscale()__f5831_ec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51363" y="260350"/>
            <a:ext cx="4370387" cy="6192838"/>
          </a:xfrm>
        </p:spPr>
      </p:pic>
      <p:pic>
        <p:nvPicPr>
          <p:cNvPr id="34820" name="Picture 7" descr="e288817e83_fit-in~1280x800~filters_no_upscale()__f5830_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43703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4321175" cy="71437"/>
          </a:xfrm>
        </p:spPr>
        <p:txBody>
          <a:bodyPr/>
          <a:lstStyle/>
          <a:p>
            <a:pPr eaLnBrk="1" hangingPunct="1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smtClean="0">
                <a:latin typeface="Times New Roman" pitchFamily="18" charset="0"/>
                <a:cs typeface="Times New Roman" pitchFamily="18" charset="0"/>
              </a:rPr>
            </a:br>
            <a:endParaRPr lang="ru-RU" sz="2400" b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188913"/>
            <a:ext cx="5976938" cy="1368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>
                <a:latin typeface="Georgia" pitchFamily="18" charset="0"/>
              </a:rPr>
              <a:t>В</a:t>
            </a:r>
            <a:r>
              <a:rPr lang="ru-RU" sz="2000" i="1" smtClean="0">
                <a:latin typeface="Georgia" pitchFamily="18" charset="0"/>
              </a:rPr>
              <a:t> </a:t>
            </a:r>
            <a:r>
              <a:rPr lang="ru-RU" sz="2000" smtClean="0">
                <a:latin typeface="Georgia" pitchFamily="18" charset="0"/>
              </a:rPr>
              <a:t>начале марта прилетают перелётные птицы. Раньше всех из тёплых стран возвращаются грачи и скворцы. Вслед за грачами прилетают  жаворонки, кукушки, ласточки, стрижи и многие другие птицы. </a:t>
            </a:r>
          </a:p>
        </p:txBody>
      </p:sp>
      <p:pic>
        <p:nvPicPr>
          <p:cNvPr id="6147" name="Picture 3" descr="C:\Documents and Settings\User\Рабочий стол\уголок природы\corv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781175"/>
            <a:ext cx="3097212" cy="2405063"/>
          </a:xfrm>
        </p:spPr>
      </p:pic>
      <p:pic>
        <p:nvPicPr>
          <p:cNvPr id="3074" name="Picture 2" descr="C:\Documents and Settings\User\Рабочий стол\уголок природы\15967828_130710_0803_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494213"/>
            <a:ext cx="295275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Documents and Settings\User\Рабочий стол\уголок природы\c8a8d164c87b9f72fd36807ab00336ee.jpg"/>
          <p:cNvPicPr>
            <a:picLocks noChangeAspect="1" noChangeArrowheads="1"/>
          </p:cNvPicPr>
          <p:nvPr/>
        </p:nvPicPr>
        <p:blipFill>
          <a:blip r:embed="rId4"/>
          <a:srcRect l="14079" r="18073"/>
          <a:stretch>
            <a:fillRect/>
          </a:stretch>
        </p:blipFill>
        <p:spPr bwMode="auto">
          <a:xfrm>
            <a:off x="6380163" y="115888"/>
            <a:ext cx="257333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Documents and Settings\User\Рабочий стол\уголок природы\86710557_4e232ec9e2c5b.jpg"/>
          <p:cNvPicPr>
            <a:picLocks noChangeAspect="1" noChangeArrowheads="1"/>
          </p:cNvPicPr>
          <p:nvPr/>
        </p:nvPicPr>
        <p:blipFill>
          <a:blip r:embed="rId5"/>
          <a:srcRect l="11829" r="12144"/>
          <a:stretch>
            <a:fillRect/>
          </a:stretch>
        </p:blipFill>
        <p:spPr bwMode="auto">
          <a:xfrm>
            <a:off x="3635375" y="1341438"/>
            <a:ext cx="273526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Documents and Settings\User\Рабочий стол\уголок природы\174.jpg"/>
          <p:cNvPicPr>
            <a:picLocks noChangeAspect="1" noChangeArrowheads="1"/>
          </p:cNvPicPr>
          <p:nvPr/>
        </p:nvPicPr>
        <p:blipFill>
          <a:blip r:embed="rId6"/>
          <a:srcRect l="24500" t="4105" r="4221"/>
          <a:stretch>
            <a:fillRect/>
          </a:stretch>
        </p:blipFill>
        <p:spPr bwMode="auto">
          <a:xfrm>
            <a:off x="5940425" y="4187825"/>
            <a:ext cx="30194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1f1bbb7f2b91ded3f2ce46f06faa277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3860800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fc64cea256c8731d09696c518d7a7c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6840538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6866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316412" cy="4967287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Мы построили скворечню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Для веселого скворца,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Мы повесили скворечник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Возле самого крыльца.</a:t>
            </a:r>
            <a:br>
              <a:rPr lang="ru-RU" sz="2000" smtClean="0">
                <a:latin typeface="Georgia" pitchFamily="18" charset="0"/>
              </a:rPr>
            </a:br>
            <a:endParaRPr lang="ru-RU" sz="2000" smtClean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Все семейство вчетвером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Проживает в доме том,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Мать, отец и скворушки –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Черненькие перышки.</a:t>
            </a:r>
            <a:br>
              <a:rPr lang="ru-RU" sz="2000" smtClean="0">
                <a:latin typeface="Georgia" pitchFamily="18" charset="0"/>
              </a:rPr>
            </a:br>
            <a:endParaRPr lang="ru-RU" sz="2000" smtClean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Кормит матушка скворчат.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Целый день птенцы кричат: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– Мы хотим добавку –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Муху и козявку.</a:t>
            </a:r>
            <a:r>
              <a:rPr lang="ru-RU" sz="2400" smtClean="0">
                <a:latin typeface="Georgia" pitchFamily="18" charset="0"/>
              </a:rPr>
              <a:t> </a:t>
            </a:r>
          </a:p>
        </p:txBody>
      </p:sp>
      <p:sp>
        <p:nvSpPr>
          <p:cNvPr id="36867" name="Rectangle 9"/>
          <p:cNvSpPr>
            <a:spLocks noGrp="1"/>
          </p:cNvSpPr>
          <p:nvPr>
            <p:ph sz="half" idx="2"/>
          </p:nvPr>
        </p:nvSpPr>
        <p:spPr>
          <a:xfrm>
            <a:off x="5292725" y="404813"/>
            <a:ext cx="3317875" cy="2581275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36868" name="Picture 11" descr="Познавательный час «Скворцы прилетели» 2024, Давлекановский район — дата и 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33375"/>
            <a:ext cx="51117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3" descr="Скворечник на даче: польза и вред | ПроДача | Дз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933825"/>
            <a:ext cx="40671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00013"/>
            <a:ext cx="3008313" cy="1000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260350"/>
            <a:ext cx="4391025" cy="2160588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После зимней спячки просыпаются медведи, ежи, барсуки. У многих животных появляется приплод — весной рождаются зайчата, бельчата, волчата, лисята и многие другие звери.</a:t>
            </a:r>
          </a:p>
        </p:txBody>
      </p:sp>
      <p:pic>
        <p:nvPicPr>
          <p:cNvPr id="37891" name="Picture 9" descr="жив весн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86080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0" descr="жив весной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060575"/>
            <a:ext cx="2690812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3" descr="жив весной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492375"/>
            <a:ext cx="30972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 descr="жив весной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660900"/>
            <a:ext cx="25939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1" descr="жив весной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88913"/>
            <a:ext cx="273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Труд людей весной</a:t>
            </a:r>
          </a:p>
        </p:txBody>
      </p:sp>
      <p:sp>
        <p:nvSpPr>
          <p:cNvPr id="38914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179388" y="908050"/>
            <a:ext cx="8785225" cy="201612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   Люди подготавливают  специальную технику. Как только с полей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сходит  снег, на них начинаются весенние  работы.  И пока не просохла земля,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нужно успеть вспахать и посеять зерновые культуры. В садах проводят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посадку плодовых деревьев и кустарников.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   На улицах города, во дворах люди собирают мусор, который появился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из-под снега.  Сгребают в кучи старые ветки, листья и вывозят в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Georgia" pitchFamily="18" charset="0"/>
              </a:rPr>
              <a:t>специальные места.</a:t>
            </a:r>
          </a:p>
        </p:txBody>
      </p:sp>
      <p:pic>
        <p:nvPicPr>
          <p:cNvPr id="38915" name="Picture 12" descr="1670467132_8-kartinkin-net-p-selskoe-khozyaistvo-kartinki-dlya-detei-ob-9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2924175"/>
            <a:ext cx="6400800" cy="3744913"/>
          </a:xfrm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/>
          </p:cNvSpPr>
          <p:nvPr>
            <p:ph type="title"/>
          </p:nvPr>
        </p:nvSpPr>
        <p:spPr>
          <a:xfrm>
            <a:off x="179388" y="260350"/>
            <a:ext cx="3816350" cy="2232025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Я давно весну ждала,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У меня свои дела.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Мне участок в огороде,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Нынче мама отвела.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Я возьму свою лопатку,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Я пойду вскопаю грядку.</a:t>
            </a:r>
          </a:p>
        </p:txBody>
      </p:sp>
      <p:sp>
        <p:nvSpPr>
          <p:cNvPr id="39938" name="Rectangle 8"/>
          <p:cNvSpPr>
            <a:spLocks noGrp="1"/>
          </p:cNvSpPr>
          <p:nvPr>
            <p:ph type="body" sz="half" idx="1"/>
          </p:nvPr>
        </p:nvSpPr>
        <p:spPr>
          <a:xfrm>
            <a:off x="4211638" y="4005263"/>
            <a:ext cx="4752975" cy="2592387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ru-RU" sz="2400" smtClean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Мягкой грядка быть должна -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Это любят семена.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Посажу на ней морковку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И редиску, а с боков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Будут кустики бобов.</a:t>
            </a:r>
            <a:r>
              <a:rPr lang="ru-RU" sz="2400" smtClean="0"/>
              <a:t> </a:t>
            </a:r>
          </a:p>
        </p:txBody>
      </p:sp>
      <p:pic>
        <p:nvPicPr>
          <p:cNvPr id="39939" name="Picture 11" descr="1687475744_kartin-papik-pro-p-kartinki-selskokhozyaistvennie-raboti-vesn-36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115888"/>
            <a:ext cx="5111750" cy="3778250"/>
          </a:xfrm>
        </p:spPr>
      </p:pic>
      <p:pic>
        <p:nvPicPr>
          <p:cNvPr id="39940" name="Picture 12" descr="1687475742_kartin-papik-pro-p-kartinki-selskokhozyaistvennie-raboti-vesn-2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2492375"/>
            <a:ext cx="3286125" cy="4249738"/>
          </a:xfrm>
        </p:spPr>
      </p:pic>
    </p:spTree>
  </p:cSld>
  <p:clrMapOvr>
    <a:masterClrMapping/>
  </p:clrMapOvr>
  <p:transition spd="slow"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1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0962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836613"/>
            <a:ext cx="4103688" cy="52895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Если в небе ходят грозы,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Если травы расцвели,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Если рано утром росы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Гнут былинки до земли,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Если в рощах над калиной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Вплоть до ночи гул пчелиный,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Если солнышком согрета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Вся вода в реке до дна –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Значит, это уже лето!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Значит, кончилась весна!</a:t>
            </a:r>
          </a:p>
        </p:txBody>
      </p:sp>
      <p:pic>
        <p:nvPicPr>
          <p:cNvPr id="40963" name="Picture 9" descr="wtvY2t1APCA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88913"/>
            <a:ext cx="4391025" cy="6480175"/>
          </a:xfrm>
        </p:spPr>
      </p:pic>
    </p:spTree>
  </p:cSld>
  <p:clrMapOvr>
    <a:masterClrMapping/>
  </p:clrMapOvr>
  <p:transition spd="slow"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1688440969_kartin-papik-pro-p-kartinki-primeti-leta-dlya-detskogo-sada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3988"/>
            <a:ext cx="8713787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5292725" y="115888"/>
            <a:ext cx="3851275" cy="3457575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Опять смеется лето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В открытое окно,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солнышка, и света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Полным, полным-полно!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Опять трусы и майки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Лежат на берегу,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И нежатся лужайки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В ромашковом снегу!</a:t>
            </a:r>
          </a:p>
        </p:txBody>
      </p:sp>
      <p:pic>
        <p:nvPicPr>
          <p:cNvPr id="43010" name="Picture 4" descr="1645516403_56-kartinkin-net-p-vremena-goda-kartinki-dlya-detskogo-sada-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5030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4" descr="516c819954bc7f6bd9b16697473e454c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53188" y="3573463"/>
            <a:ext cx="2455862" cy="3157537"/>
          </a:xfrm>
        </p:spPr>
      </p:pic>
    </p:spTree>
  </p:cSld>
  <p:clrMapOvr>
    <a:masterClrMapping/>
  </p:clrMapOvr>
  <p:transition spd="slow"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932363" y="274638"/>
            <a:ext cx="3754437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250825" y="333375"/>
            <a:ext cx="2736850" cy="34559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>    </a:t>
            </a: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Летние явления природы:</a:t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- гроза, гром,     молния;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- радуга;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- роса;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-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>
                <a:latin typeface="Georgia" pitchFamily="18" charset="0"/>
              </a:rPr>
              <a:t>град</a:t>
            </a:r>
            <a:br>
              <a:rPr lang="ru-RU" sz="2400" smtClean="0">
                <a:latin typeface="Georgia" pitchFamily="18" charset="0"/>
              </a:rPr>
            </a:br>
            <a:endParaRPr lang="ru-RU" sz="2400" smtClean="0">
              <a:latin typeface="Georgia" pitchFamily="18" charset="0"/>
            </a:endParaRPr>
          </a:p>
        </p:txBody>
      </p:sp>
      <p:pic>
        <p:nvPicPr>
          <p:cNvPr id="44035" name="Picture 6" descr="Гром и молния. Как вести себя во время грозы - Статьи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05263"/>
            <a:ext cx="39592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1686693097_kartin-papik-pro-p-kartinki-yavleniya-prirodi-risunok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789363"/>
            <a:ext cx="40386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2" descr="imagesРадуг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60350"/>
            <a:ext cx="35369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 descr="d443051002683d2afb1ceda73dc8fd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88913"/>
            <a:ext cx="26050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/>
          </p:cNvSpPr>
          <p:nvPr>
            <p:ph type="title"/>
          </p:nvPr>
        </p:nvSpPr>
        <p:spPr>
          <a:xfrm>
            <a:off x="5148263" y="274638"/>
            <a:ext cx="3816350" cy="993775"/>
          </a:xfrm>
        </p:spPr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Чем занимаются дети летом?</a:t>
            </a:r>
          </a:p>
        </p:txBody>
      </p:sp>
      <p:pic>
        <p:nvPicPr>
          <p:cNvPr id="45058" name="Picture 11" descr="579aee3d1f0947893b90358bef820df3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1196975"/>
            <a:ext cx="2749550" cy="3733800"/>
          </a:xfrm>
        </p:spPr>
      </p:pic>
      <p:pic>
        <p:nvPicPr>
          <p:cNvPr id="45059" name="Picture 13" descr="18546_c4d18c8f2f052e5ab9bc0df0feded3f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15888"/>
            <a:ext cx="2962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f708209b89284c9a79c06da0e8fb78ec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3357563"/>
            <a:ext cx="2625725" cy="3344862"/>
          </a:xfrm>
        </p:spPr>
      </p:pic>
      <p:pic>
        <p:nvPicPr>
          <p:cNvPr id="45061" name="Picture 7" descr="3f2dcb4e4bf3ef85721af3d60d3af7f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438" y="3716338"/>
            <a:ext cx="237966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1"/>
          <p:cNvSpPr>
            <a:spLocks noGrp="1"/>
          </p:cNvSpPr>
          <p:nvPr>
            <p:ph type="title"/>
          </p:nvPr>
        </p:nvSpPr>
        <p:spPr>
          <a:xfrm>
            <a:off x="395288" y="115888"/>
            <a:ext cx="3970337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6082" name="Rectangle 12"/>
          <p:cNvSpPr>
            <a:spLocks noGrp="1"/>
          </p:cNvSpPr>
          <p:nvPr>
            <p:ph type="body" sz="half" idx="1"/>
          </p:nvPr>
        </p:nvSpPr>
        <p:spPr>
          <a:xfrm>
            <a:off x="3276600" y="4221163"/>
            <a:ext cx="3311525" cy="2447925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46083" name="Rectangle 13"/>
          <p:cNvSpPr>
            <a:spLocks noGrp="1"/>
          </p:cNvSpPr>
          <p:nvPr>
            <p:ph sz="half" idx="2"/>
          </p:nvPr>
        </p:nvSpPr>
        <p:spPr>
          <a:xfrm>
            <a:off x="7235825" y="3573463"/>
            <a:ext cx="1446213" cy="2581275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46084" name="Picture 8" descr="7e6bb7900e9746770c09094c0b18f9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3713" y="2767013"/>
            <a:ext cx="2300287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8" descr="kartinkiprospor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476250"/>
            <a:ext cx="33115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leto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360997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0" descr="unna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164013"/>
            <a:ext cx="359092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02e4c99c2a4434dab8ac9732ffe1ac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15888"/>
            <a:ext cx="6985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7106" name="Rectangle 5"/>
          <p:cNvSpPr>
            <a:spLocks noGrp="1"/>
          </p:cNvSpPr>
          <p:nvPr>
            <p:ph type="body" sz="half" idx="1"/>
          </p:nvPr>
        </p:nvSpPr>
        <p:spPr>
          <a:xfrm>
            <a:off x="539750" y="404813"/>
            <a:ext cx="4392613" cy="57213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Август по лесу шагает.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Всем подарки предлагает: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Груши, яблоки, орехи -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Рыжим белкам для потехи.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Зайцу свежую морковку,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Чтоб трусишка прыгал ловко.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 поле гречка для мышат,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А опята для ежат,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Спелых ягод урожай -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Толька вёдра подставляй!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Медвежонку сладкий мёд –</a:t>
            </a:r>
          </a:p>
          <a:p>
            <a:pPr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Август всем подарки шлёт.</a:t>
            </a:r>
          </a:p>
        </p:txBody>
      </p:sp>
      <p:sp>
        <p:nvSpPr>
          <p:cNvPr id="47107" name="Rectangle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sz="2400" smtClean="0"/>
          </a:p>
        </p:txBody>
      </p:sp>
      <p:pic>
        <p:nvPicPr>
          <p:cNvPr id="47108" name="Picture 9" descr="381186feb3d942f84bc65cdf9e0d7eff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60350"/>
            <a:ext cx="3765550" cy="6337300"/>
          </a:xfrm>
        </p:spPr>
      </p:pic>
    </p:spTree>
  </p:cSld>
  <p:clrMapOvr>
    <a:masterClrMapping/>
  </p:clrMapOvr>
  <p:transition spd="slow"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8130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sp>
        <p:nvSpPr>
          <p:cNvPr id="48131" name="AutoShape 5" descr="Грибы и ягоды - картинки и фото (59 шт)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8132" name="Picture 7" descr="1623449963_24-pibig_info-p-gribi-i-yagodi-priroda-krasivo-foto-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88913"/>
            <a:ext cx="43926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череш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500438"/>
            <a:ext cx="3436938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9" descr="клу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38163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5219700" y="908050"/>
            <a:ext cx="3467100" cy="509588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49154" name="Picture 4" descr="лето в лесу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188913"/>
            <a:ext cx="4679950" cy="6543675"/>
          </a:xfrm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395288" y="911225"/>
            <a:ext cx="396081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Мишка-воришка </a:t>
            </a:r>
            <a:br>
              <a:rPr lang="ru-RU" b="1"/>
            </a:br>
            <a:r>
              <a:rPr lang="ru-RU"/>
              <a:t>На стволе высокой ёлки</a:t>
            </a:r>
            <a:br>
              <a:rPr lang="ru-RU"/>
            </a:br>
            <a:r>
              <a:rPr lang="ru-RU"/>
              <a:t>Улей выстроили пчёлки,</a:t>
            </a:r>
            <a:br>
              <a:rPr lang="ru-RU"/>
            </a:br>
            <a:r>
              <a:rPr lang="ru-RU"/>
              <a:t>Мимо пчёлки мишка шёл</a:t>
            </a:r>
            <a:br>
              <a:rPr lang="ru-RU"/>
            </a:br>
            <a:r>
              <a:rPr lang="ru-RU"/>
              <a:t>И пчелиный дом нашёл.</a:t>
            </a:r>
            <a:br>
              <a:rPr lang="ru-RU"/>
            </a:br>
            <a:r>
              <a:rPr lang="ru-RU"/>
              <a:t>Только чтоб медку поесть,</a:t>
            </a:r>
            <a:br>
              <a:rPr lang="ru-RU"/>
            </a:br>
            <a:r>
              <a:rPr lang="ru-RU"/>
              <a:t>Нужно высоко залезть.</a:t>
            </a:r>
            <a:br>
              <a:rPr lang="ru-RU"/>
            </a:br>
            <a:r>
              <a:rPr lang="ru-RU"/>
              <a:t>Влез на ель он еле-еле</a:t>
            </a:r>
            <a:br>
              <a:rPr lang="ru-RU"/>
            </a:br>
            <a:r>
              <a:rPr lang="ru-RU"/>
              <a:t>И почти добрался к цели,</a:t>
            </a:r>
            <a:br>
              <a:rPr lang="ru-RU"/>
            </a:br>
            <a:r>
              <a:rPr lang="ru-RU"/>
              <a:t>Улыбнулся, облизнулся,</a:t>
            </a:r>
            <a:br>
              <a:rPr lang="ru-RU"/>
            </a:br>
            <a:r>
              <a:rPr lang="ru-RU"/>
              <a:t>Лапой в улей потянулся.</a:t>
            </a:r>
            <a:br>
              <a:rPr lang="ru-RU"/>
            </a:br>
            <a:r>
              <a:rPr lang="ru-RU"/>
              <a:t>Вдруг услышал гул медведь,</a:t>
            </a:r>
            <a:br>
              <a:rPr lang="ru-RU"/>
            </a:br>
            <a:r>
              <a:rPr lang="ru-RU"/>
              <a:t>Оглянулся посмотреть:</a:t>
            </a:r>
            <a:br>
              <a:rPr lang="ru-RU"/>
            </a:br>
            <a:r>
              <a:rPr lang="ru-RU"/>
              <a:t>Видит он — пчелиный рой</a:t>
            </a:r>
            <a:br>
              <a:rPr lang="ru-RU"/>
            </a:br>
            <a:r>
              <a:rPr lang="ru-RU"/>
              <a:t>Возвращается домой.</a:t>
            </a:r>
            <a:br>
              <a:rPr lang="ru-RU"/>
            </a:br>
            <a:r>
              <a:rPr lang="ru-RU"/>
              <a:t>Позабыл он про медок —</a:t>
            </a:r>
            <a:br>
              <a:rPr lang="ru-RU"/>
            </a:br>
            <a:r>
              <a:rPr lang="ru-RU"/>
              <a:t>Еле ноги уволок.</a:t>
            </a:r>
            <a:br>
              <a:rPr lang="ru-RU"/>
            </a:br>
            <a:r>
              <a:rPr lang="ru-RU"/>
              <a:t>(М. Метелёв)</a:t>
            </a:r>
          </a:p>
        </p:txBody>
      </p:sp>
    </p:spTree>
  </p:cSld>
  <p:clrMapOvr>
    <a:masterClrMapping/>
  </p:clrMapOvr>
  <p:transition spd="slow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321175" cy="1714500"/>
          </a:xfrm>
        </p:spPr>
        <p:txBody>
          <a:bodyPr/>
          <a:lstStyle/>
          <a:p>
            <a:pPr algn="l"/>
            <a:r>
              <a:rPr lang="ru-RU" sz="2000" smtClean="0">
                <a:latin typeface="Arial" charset="0"/>
              </a:rPr>
              <a:t>Зарумянилась вишня и слива,</a:t>
            </a:r>
            <a:br>
              <a:rPr lang="ru-RU" sz="2000" smtClean="0">
                <a:latin typeface="Arial" charset="0"/>
              </a:rPr>
            </a:br>
            <a:r>
              <a:rPr lang="ru-RU" sz="2000" smtClean="0">
                <a:latin typeface="Arial" charset="0"/>
              </a:rPr>
              <a:t>Налилась золотистая рожь,</a:t>
            </a:r>
            <a:br>
              <a:rPr lang="ru-RU" sz="2000" smtClean="0">
                <a:latin typeface="Arial" charset="0"/>
              </a:rPr>
            </a:br>
            <a:r>
              <a:rPr lang="ru-RU" sz="2000" smtClean="0">
                <a:latin typeface="Arial" charset="0"/>
              </a:rPr>
              <a:t>И как море волнуется нива,</a:t>
            </a:r>
            <a:br>
              <a:rPr lang="ru-RU" sz="2000" smtClean="0">
                <a:latin typeface="Arial" charset="0"/>
              </a:rPr>
            </a:br>
            <a:r>
              <a:rPr lang="ru-RU" sz="2000" smtClean="0">
                <a:latin typeface="Arial" charset="0"/>
              </a:rPr>
              <a:t>И в траве на лугах не пройдёшь.</a:t>
            </a:r>
            <a:br>
              <a:rPr lang="ru-RU" sz="2000" smtClean="0">
                <a:latin typeface="Arial" charset="0"/>
              </a:rPr>
            </a:br>
            <a:endParaRPr lang="ru-RU" sz="2000" smtClean="0">
              <a:latin typeface="Arial" charset="0"/>
            </a:endParaRPr>
          </a:p>
        </p:txBody>
      </p:sp>
      <p:pic>
        <p:nvPicPr>
          <p:cNvPr id="50178" name="Picture 7" descr="9002792fb5c934743abe62bafb2c245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70575" y="1773238"/>
            <a:ext cx="2908300" cy="4886325"/>
          </a:xfrm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4932363" y="0"/>
            <a:ext cx="39608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/>
            </a:r>
            <a:br>
              <a:rPr lang="ru-RU"/>
            </a:br>
            <a:r>
              <a:rPr lang="ru-RU"/>
              <a:t>Солнце ходит высoко над сводом</a:t>
            </a:r>
            <a:br>
              <a:rPr lang="ru-RU"/>
            </a:br>
            <a:r>
              <a:rPr lang="ru-RU"/>
              <a:t>Раскалённых от зноя небес,</a:t>
            </a:r>
            <a:br>
              <a:rPr lang="ru-RU"/>
            </a:br>
            <a:r>
              <a:rPr lang="ru-RU"/>
              <a:t>Пахнет липа душистая мёдом,</a:t>
            </a:r>
            <a:br>
              <a:rPr lang="ru-RU"/>
            </a:br>
            <a:r>
              <a:rPr lang="ru-RU"/>
              <a:t>И шумит полный сумрака лес...</a:t>
            </a:r>
          </a:p>
          <a:p>
            <a:r>
              <a:rPr lang="ru-RU"/>
              <a:t>(Николай Греков)</a:t>
            </a:r>
          </a:p>
        </p:txBody>
      </p:sp>
      <p:pic>
        <p:nvPicPr>
          <p:cNvPr id="50180" name="Picture 4" descr="урожай летний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700213"/>
            <a:ext cx="29067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1202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260350"/>
            <a:ext cx="4679950" cy="6481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 — золотая пора, не теряй ни минуты зря.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Летом нагуляешься, зимой наголодаешься.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Летом не вспотеешь, так и зимой не согреешься.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Дождливое лето хуже осени.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Зимой морозы, а летом грозы.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Красное лето никому не наскучит.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Летний день зимнюю неделю кормит.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Летом дома сидеть – зимой хлеба не иметь.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То что лето собирает, всё зима подъедает.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Летом день пролежишь – зимой с сумой побежишь.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Летом всякий кустик ночевать пустит.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Не проси лета долгого, а проси теплого.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Плохо лето, если солнца нету.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Солнце летом греет, да зимой морозит.</a:t>
            </a:r>
          </a:p>
          <a:p>
            <a:pPr>
              <a:lnSpc>
                <a:spcPct val="80000"/>
              </a:lnSpc>
            </a:pPr>
            <a:r>
              <a:rPr lang="ru-RU" sz="1800" smtClean="0">
                <a:latin typeface="Georgia" pitchFamily="18" charset="0"/>
              </a:rPr>
              <a:t>То что летом уродится - всё зимой пригодится.</a:t>
            </a:r>
          </a:p>
        </p:txBody>
      </p:sp>
      <p:pic>
        <p:nvPicPr>
          <p:cNvPr id="51203" name="Picture 7" descr="лето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75263" y="188913"/>
            <a:ext cx="3643312" cy="6480175"/>
          </a:xfrm>
        </p:spPr>
      </p:pic>
    </p:spTree>
  </p:cSld>
  <p:clrMapOvr>
    <a:masterClrMapping/>
  </p:clrMapOvr>
  <p:transition spd="slow"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/>
          </p:cNvSpPr>
          <p:nvPr>
            <p:ph type="title"/>
          </p:nvPr>
        </p:nvSpPr>
        <p:spPr>
          <a:xfrm flipV="1">
            <a:off x="457200" y="188913"/>
            <a:ext cx="8229600" cy="71437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52226" name="Picture 7" descr="ItSogOPNxKk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15888"/>
            <a:ext cx="4527550" cy="6470650"/>
          </a:xfrm>
        </p:spPr>
      </p:pic>
      <p:pic>
        <p:nvPicPr>
          <p:cNvPr id="52227" name="Picture 4" descr="осень три месяца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27000" y="115888"/>
            <a:ext cx="4586288" cy="6481762"/>
          </a:xfrm>
        </p:spPr>
      </p:pic>
    </p:spTree>
  </p:cSld>
  <p:clrMapOvr>
    <a:masterClrMapping/>
  </p:clrMapOvr>
  <p:transition spd="slow"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Picture 7" descr="1688894560_kartin-papik-pro-p-kartinki-osennie-mesyatsi-dlya-detskogo-sa-2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60350"/>
            <a:ext cx="4335463" cy="6121400"/>
          </a:xfrm>
        </p:spPr>
      </p:pic>
      <p:pic>
        <p:nvPicPr>
          <p:cNvPr id="53251" name="Picture 5" descr="1688894565_kartin-papik-pro-p-kartinki-osennie-mesyatsi-dlya-detskogo-sa-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260350"/>
            <a:ext cx="4572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4" name="Picture 4" descr="1688894561_kartin-papik-pro-p-kartinki-osennie-mesyatsi-dlya-detskogo-sa-2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79913" y="115888"/>
            <a:ext cx="4591050" cy="6543675"/>
          </a:xfrm>
        </p:spPr>
      </p:pic>
      <p:pic>
        <p:nvPicPr>
          <p:cNvPr id="54275" name="Picture 4" descr="осень стихи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888"/>
            <a:ext cx="46339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признаки осени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1688894562_kartin-papik-pro-p-kartinki-osennie-mesyatsi-dlya-detskogo-sa-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937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20482" name="Picture 7" descr="pMkc5GdikiM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73538" y="188913"/>
            <a:ext cx="4795837" cy="6542087"/>
          </a:xfrm>
        </p:spPr>
      </p:pic>
      <p:sp>
        <p:nvSpPr>
          <p:cNvPr id="20483" name="Rectangle 6"/>
          <p:cNvSpPr>
            <a:spLocks noGrp="1"/>
          </p:cNvSpPr>
          <p:nvPr>
            <p:ph type="body" sz="half" idx="4294967295"/>
          </p:nvPr>
        </p:nvSpPr>
        <p:spPr>
          <a:xfrm>
            <a:off x="0" y="5445125"/>
            <a:ext cx="69850" cy="996950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20484" name="Picture 7" descr="maam_ru_4240_page-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9354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>
          <a:xfrm>
            <a:off x="457200" y="620713"/>
            <a:ext cx="3970338" cy="7969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>
          <a:xfrm>
            <a:off x="4859338" y="692150"/>
            <a:ext cx="4105275" cy="1728788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Arial" charset="0"/>
              </a:rPr>
              <a:t>    </a:t>
            </a:r>
            <a:r>
              <a:rPr lang="ru-RU" sz="2000" smtClean="0">
                <a:latin typeface="Georgia" pitchFamily="18" charset="0"/>
              </a:rPr>
              <a:t>Ранец, прописи, тетрадки –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Все давным-давно в порядке!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Я сегодня первый раз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Отправляюсь в первый класс!</a:t>
            </a:r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57347" name="Picture 7" descr="Пин содержит это изображение: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50691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1" descr="Пин содержит это изображение: Шко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492375"/>
            <a:ext cx="4119563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5724525" y="274638"/>
            <a:ext cx="3240088" cy="2578100"/>
          </a:xfrm>
        </p:spPr>
        <p:txBody>
          <a:bodyPr/>
          <a:lstStyle/>
          <a:p>
            <a:pPr algn="l"/>
            <a:r>
              <a:rPr lang="ru-RU" sz="1800" smtClean="0">
                <a:latin typeface="Arial" charset="0"/>
              </a:rPr>
              <a:t>Золотые, тихие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Рощи и сады,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Нивы урожайные,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Спелые плоды.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И не видно радуги,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И не слышно гром.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Спать ложится солнышко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Раньше с каждым днем. </a:t>
            </a:r>
            <a:br>
              <a:rPr lang="ru-RU" sz="1800" smtClean="0">
                <a:latin typeface="Arial" charset="0"/>
              </a:rPr>
            </a:br>
            <a:r>
              <a:rPr lang="ru-RU" sz="1800" smtClean="0">
                <a:latin typeface="Arial" charset="0"/>
              </a:rPr>
              <a:t>(Е. Трутнева) </a:t>
            </a:r>
            <a:br>
              <a:rPr lang="ru-RU" sz="1800" smtClean="0">
                <a:latin typeface="Arial" charset="0"/>
              </a:rPr>
            </a:br>
            <a:endParaRPr lang="ru-RU" sz="1800" smtClean="0">
              <a:latin typeface="Arial" charset="0"/>
            </a:endParaRPr>
          </a:p>
        </p:txBody>
      </p:sp>
      <p:pic>
        <p:nvPicPr>
          <p:cNvPr id="58370" name="Picture 5" descr="ec983be0a2fa1c0924bf4c7b8a680296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40425" y="2852738"/>
            <a:ext cx="2879725" cy="3878262"/>
          </a:xfrm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250825" y="4292600"/>
            <a:ext cx="4826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Ходит осень в нашем парке, </a:t>
            </a:r>
          </a:p>
          <a:p>
            <a:r>
              <a:rPr lang="ru-RU"/>
              <a:t>Дарит осень всем подарки: </a:t>
            </a:r>
          </a:p>
          <a:p>
            <a:r>
              <a:rPr lang="ru-RU"/>
              <a:t>Бусы красные - рябине, </a:t>
            </a:r>
          </a:p>
          <a:p>
            <a:r>
              <a:rPr lang="ru-RU"/>
              <a:t>Фартук розовый - осине, </a:t>
            </a:r>
          </a:p>
          <a:p>
            <a:r>
              <a:rPr lang="ru-RU"/>
              <a:t>Зонтик желтый - тополям, </a:t>
            </a:r>
          </a:p>
          <a:p>
            <a:r>
              <a:rPr lang="ru-RU"/>
              <a:t>Фрукты осень дарит нам. </a:t>
            </a:r>
          </a:p>
          <a:p>
            <a:r>
              <a:rPr lang="ru-RU"/>
              <a:t>(И. Винокуров)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58372" name="Picture 13" descr="d671c33b24dda0d8c542ede2a230ee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26654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7" descr="9002792fb5c934743abe62bafb2c245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0" y="188913"/>
            <a:ext cx="3851275" cy="6470650"/>
          </a:xfrm>
        </p:spPr>
      </p:pic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395288" y="260350"/>
            <a:ext cx="5545137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каждом зернышке пшеницы </a:t>
            </a:r>
          </a:p>
          <a:p>
            <a:r>
              <a:rPr lang="ru-RU"/>
              <a:t>Летом и зимой </a:t>
            </a:r>
          </a:p>
          <a:p>
            <a:r>
              <a:rPr lang="ru-RU"/>
              <a:t>Сила солнышка хранится </a:t>
            </a:r>
          </a:p>
          <a:p>
            <a:r>
              <a:rPr lang="ru-RU"/>
              <a:t>И земли родной. </a:t>
            </a:r>
          </a:p>
          <a:p>
            <a:r>
              <a:rPr lang="ru-RU"/>
              <a:t>И растет под небом светлым, </a:t>
            </a:r>
          </a:p>
          <a:p>
            <a:r>
              <a:rPr lang="ru-RU"/>
              <a:t>Строен и высок, </a:t>
            </a:r>
          </a:p>
          <a:p>
            <a:r>
              <a:rPr lang="ru-RU"/>
              <a:t>Словно Родина бессмертный, </a:t>
            </a:r>
          </a:p>
          <a:p>
            <a:r>
              <a:rPr lang="ru-RU"/>
              <a:t>Хлебный колосок. </a:t>
            </a:r>
          </a:p>
          <a:p>
            <a:r>
              <a:rPr lang="ru-RU"/>
              <a:t>(В. Орлов)</a:t>
            </a:r>
          </a:p>
        </p:txBody>
      </p:sp>
      <p:pic>
        <p:nvPicPr>
          <p:cNvPr id="59395" name="Picture 11" descr="лето 1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924175"/>
            <a:ext cx="3706813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/>
          </p:cNvSpPr>
          <p:nvPr>
            <p:ph type="title"/>
          </p:nvPr>
        </p:nvSpPr>
        <p:spPr>
          <a:xfrm>
            <a:off x="457200" y="620713"/>
            <a:ext cx="4978400" cy="7969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0418" name="Picture 6" descr="df85a90b7e1dbc6feef5bc176613d77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60350"/>
            <a:ext cx="5256213" cy="4076700"/>
          </a:xfrm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5580063" y="260350"/>
            <a:ext cx="3097212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Над лесом, над лугом, над полем</a:t>
            </a:r>
            <a:br>
              <a:rPr lang="ru-RU"/>
            </a:br>
            <a:r>
              <a:rPr lang="ru-RU"/>
              <a:t>Тревожно кричат журавли.</a:t>
            </a:r>
            <a:br>
              <a:rPr lang="ru-RU"/>
            </a:br>
            <a:r>
              <a:rPr lang="ru-RU"/>
              <a:t>Воздушный торопится поезд,</a:t>
            </a:r>
            <a:br>
              <a:rPr lang="ru-RU"/>
            </a:br>
            <a:r>
              <a:rPr lang="ru-RU"/>
              <a:t>В седой исчезая дали.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Летят журавлиные стаи.</a:t>
            </a:r>
            <a:br>
              <a:rPr lang="ru-RU"/>
            </a:br>
            <a:r>
              <a:rPr lang="ru-RU"/>
              <a:t>За синий спешат горизонт.</a:t>
            </a:r>
            <a:br>
              <a:rPr lang="ru-RU"/>
            </a:br>
            <a:r>
              <a:rPr lang="ru-RU"/>
              <a:t>Как лето, их песня растает</a:t>
            </a:r>
            <a:br>
              <a:rPr lang="ru-RU"/>
            </a:br>
            <a:r>
              <a:rPr lang="ru-RU"/>
              <a:t>И солнцем осенним взойдёт.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Не скоро в родные просторы</a:t>
            </a:r>
            <a:br>
              <a:rPr lang="ru-RU"/>
            </a:br>
            <a:r>
              <a:rPr lang="ru-RU"/>
              <a:t>Вернутся опять журавли.</a:t>
            </a:r>
            <a:br>
              <a:rPr lang="ru-RU"/>
            </a:br>
            <a:r>
              <a:rPr lang="ru-RU"/>
              <a:t>Но мы их дождёмся, и снова</a:t>
            </a:r>
            <a:br>
              <a:rPr lang="ru-RU"/>
            </a:br>
            <a:r>
              <a:rPr lang="ru-RU"/>
              <a:t>Повеет весной от земли.</a:t>
            </a:r>
          </a:p>
          <a:p>
            <a:r>
              <a:rPr lang="ru-RU"/>
              <a:t>(В. Степанов)</a:t>
            </a:r>
          </a:p>
        </p:txBody>
      </p:sp>
    </p:spTree>
  </p:cSld>
  <p:clrMapOvr>
    <a:masterClrMapping/>
  </p:clrMapOvr>
  <p:transition spd="slow" advTm="6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2" name="Picture 4" descr="1660688435_23-flomaster-club-p-pereletnie-ptitsi-kartinki-dlya-detei-kras-42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96300" cy="6373813"/>
          </a:xfrm>
        </p:spPr>
      </p:pic>
    </p:spTree>
  </p:cSld>
  <p:clrMapOvr>
    <a:masterClrMapping/>
  </p:clrMapOvr>
  <p:transition spd="slow" advTm="6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6" name="Picture 4" descr="1686728391_kartin-papik-pro-p-kartinki-sezonnie-yavleniya-prirodi-dlya-d-56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8424863" cy="6318250"/>
          </a:xfrm>
        </p:spPr>
      </p:pic>
    </p:spTree>
  </p:cSld>
  <p:clrMapOvr>
    <a:masterClrMapping/>
  </p:clrMapOvr>
  <p:transition spd="slow" advTm="6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3529013" cy="6335712"/>
          </a:xfrm>
        </p:spPr>
        <p:txBody>
          <a:bodyPr/>
          <a:lstStyle/>
          <a:p>
            <a:pPr algn="l"/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Рассмотри картинки.</a:t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Расскажи по картинкам, что и когда бывает? </a:t>
            </a: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Arial" charset="0"/>
              </a:rPr>
            </a:b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Arial" charset="0"/>
              </a:rPr>
            </a:b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Arial" charset="0"/>
              </a:rPr>
            </a:b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FF0000"/>
                </a:solidFill>
                <a:latin typeface="Arial" charset="0"/>
              </a:rPr>
            </a:b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Рассмотри картинки на следующем слайде.</a:t>
            </a:r>
            <a:r>
              <a:rPr lang="ru-RU" sz="240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Расскажи про зиму (весну, лето, осень).</a:t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Какое время года приходит после зимы?</a:t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Какое время года будет между весной и осенью?</a:t>
            </a:r>
            <a:br>
              <a:rPr lang="ru-RU" sz="2400" smtClean="0">
                <a:solidFill>
                  <a:srgbClr val="FF0000"/>
                </a:solidFill>
                <a:latin typeface="Georgia" pitchFamily="18" charset="0"/>
              </a:rPr>
            </a:br>
            <a:endParaRPr lang="ru-RU" sz="240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3490" name="Picture 4" descr="что когда бывает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0"/>
            <a:ext cx="5256212" cy="6858000"/>
          </a:xfrm>
        </p:spPr>
      </p:pic>
    </p:spTree>
  </p:cSld>
  <p:clrMapOvr>
    <a:masterClrMapping/>
  </p:clrMapOvr>
  <p:transition spd="slow" advTm="6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41" name="Picture 5" descr="Картинки для детей времена года зима весна лето осень (63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Учим времена года вместе! 2019 | ВКонтак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49275"/>
            <a:ext cx="80962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7dcc8c54ceea24a1cf440459c81dd7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175"/>
            <a:ext cx="91440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 descr="maam_ru_4243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48768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maam_ru_4244_page-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maam_ru_4246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7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5284788" y="333375"/>
            <a:ext cx="3859212" cy="633571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С неба звёзды падают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Прямо на поля.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И под ними скроется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Чёрная земля.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Много-много звёздочек,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Тонких, как стекло;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Белые, холодные,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А земле тепло (Снег)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 ***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Мы слепили снежный ком,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Шляпу сделали на нём,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Нос приделали, и в миг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Получился … (снеговик).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***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Ярко огоньки моргают,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Резво вниз перебегают.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Эта быстрая команда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Называется (гирлянда)</a:t>
            </a:r>
          </a:p>
        </p:txBody>
      </p:sp>
    </p:spTree>
  </p:cSld>
  <p:clrMapOvr>
    <a:masterClrMapping/>
  </p:clrMapOvr>
  <p:transition spd="slow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1686728389_kartin-papik-pro-p-kartinki-sezonnie-yavleniya-prirodi-dlya-d-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8856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Grp="1"/>
          </p:cNvSpPr>
          <p:nvPr>
            <p:ph type="title"/>
          </p:nvPr>
        </p:nvSpPr>
        <p:spPr>
          <a:xfrm>
            <a:off x="468313" y="115888"/>
            <a:ext cx="8362950" cy="73025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pic>
        <p:nvPicPr>
          <p:cNvPr id="25602" name="Picture 13" descr="f8e886f3a9b6105debce8a16cbcfdf8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2781300"/>
            <a:ext cx="2586038" cy="3878263"/>
          </a:xfrm>
        </p:spPr>
      </p:pic>
      <p:pic>
        <p:nvPicPr>
          <p:cNvPr id="25603" name="Picture 5" descr="a13fa3be46f2881d818f2a5207e190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068638"/>
            <a:ext cx="369411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b7fa8a223c142f8255603d1626cee6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15888"/>
            <a:ext cx="21764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cc7391015ee2ce95dcc7f38eca375d9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88913"/>
            <a:ext cx="24622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1e50fb7a8c786de7e5fc387cafc410c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3789363"/>
            <a:ext cx="2019300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 descr="2d72ab5a1517207dd970f2d4c2a81b0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260350"/>
            <a:ext cx="29432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865</Words>
  <Application>Microsoft Office PowerPoint</Application>
  <PresentationFormat>Экран (4:3)</PresentationFormat>
  <Paragraphs>126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Georgia</vt:lpstr>
      <vt:lpstr>Times New Roman</vt:lpstr>
      <vt:lpstr>Тема Office</vt:lpstr>
      <vt:lpstr>Для детей старшего дошкольного возраста  Подготовила  Малахова С.В. МБДОУ №54 г. Керчь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Если лес укрыт снегами, Если пахнет пирогами Если ёлка в дом идёт, Что за праздник?... (Новый год)</vt:lpstr>
      <vt:lpstr>Слайд 11</vt:lpstr>
      <vt:lpstr>Зайчик шубку поменял - Был он серым, белым стал. И медведь совсем не весел, Уж не бродит он по лесу. Раз зевнул, другой зевнул, И в берлоге он заснул.</vt:lpstr>
      <vt:lpstr>Слайд 13</vt:lpstr>
      <vt:lpstr>Слайд 14</vt:lpstr>
      <vt:lpstr>Слайд 15</vt:lpstr>
      <vt:lpstr>Слайд 16</vt:lpstr>
      <vt:lpstr>Среди снегов в лесах, на полянах, появляются первые весенние цветы. После долгой зимы эти цветы особенно приятны и красивы.  Это подснежники, пролесок (голубой подснежник), крокусы, примула, сон трава. </vt:lpstr>
      <vt:lpstr>Слайд 18</vt:lpstr>
      <vt:lpstr>     </vt:lpstr>
      <vt:lpstr>Слайд 20</vt:lpstr>
      <vt:lpstr>Слайд 21</vt:lpstr>
      <vt:lpstr>Труд людей весной</vt:lpstr>
      <vt:lpstr>Я давно весну ждала, У меня свои дела. Мне участок в огороде, Нынче мама отвела. Я возьму свою лопатку, Я пойду вскопаю грядку.</vt:lpstr>
      <vt:lpstr>Слайд 24</vt:lpstr>
      <vt:lpstr>Слайд 25</vt:lpstr>
      <vt:lpstr>Опять смеется лето В открытое окно, И солнышка, и света Полным, полным-полно! Опять трусы и майки Лежат на берегу, И нежатся лужайки В ромашковом снегу!</vt:lpstr>
      <vt:lpstr>Слайд 27</vt:lpstr>
      <vt:lpstr>Чем занимаются дети летом?</vt:lpstr>
      <vt:lpstr>Слайд 29</vt:lpstr>
      <vt:lpstr>Слайд 30</vt:lpstr>
      <vt:lpstr>Слайд 31</vt:lpstr>
      <vt:lpstr>Слайд 32</vt:lpstr>
      <vt:lpstr>Зарумянилась вишня и слива, Налилась золотистая рожь, И как море волнуется нива, И в траве на лугах не пройдёшь.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Золотые, тихие  Рощи и сады,  Нивы урожайные,  Спелые плоды.  И не видно радуги,  И не слышно гром.  Спать ложится солнышко  Раньше с каждым днем.  (Е. Трутнева)  </vt:lpstr>
      <vt:lpstr>Слайд 42</vt:lpstr>
      <vt:lpstr>Слайд 43</vt:lpstr>
      <vt:lpstr>Слайд 44</vt:lpstr>
      <vt:lpstr>Слайд 45</vt:lpstr>
      <vt:lpstr>Рассмотри картинки. Расскажи по картинкам, что и когда бывает?     Рассмотри картинки на следующем слайде. Расскажи про зиму (весну, лето, осень). Какое время года приходит после зимы? Какое время года будет между весной и осенью? 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идет</dc:title>
  <cp:lastModifiedBy>Наташа</cp:lastModifiedBy>
  <cp:revision>56</cp:revision>
  <dcterms:modified xsi:type="dcterms:W3CDTF">2025-02-12T09:38:02Z</dcterms:modified>
</cp:coreProperties>
</file>