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306" r:id="rId5"/>
    <p:sldId id="331" r:id="rId6"/>
    <p:sldId id="298" r:id="rId7"/>
    <p:sldId id="300" r:id="rId8"/>
    <p:sldId id="301" r:id="rId9"/>
    <p:sldId id="332" r:id="rId10"/>
    <p:sldId id="328" r:id="rId11"/>
    <p:sldId id="333" r:id="rId12"/>
    <p:sldId id="282" r:id="rId13"/>
    <p:sldId id="279" r:id="rId14"/>
    <p:sldId id="324" r:id="rId15"/>
    <p:sldId id="278" r:id="rId16"/>
    <p:sldId id="326" r:id="rId17"/>
    <p:sldId id="305" r:id="rId18"/>
    <p:sldId id="325" r:id="rId19"/>
    <p:sldId id="302" r:id="rId20"/>
    <p:sldId id="281" r:id="rId21"/>
    <p:sldId id="327" r:id="rId22"/>
    <p:sldId id="304" r:id="rId23"/>
    <p:sldId id="329" r:id="rId24"/>
    <p:sldId id="334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4" r:id="rId33"/>
    <p:sldId id="330" r:id="rId34"/>
    <p:sldId id="343" r:id="rId35"/>
    <p:sldId id="335" r:id="rId36"/>
    <p:sldId id="297" r:id="rId37"/>
    <p:sldId id="323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25" autoAdjust="0"/>
  </p:normalViewPr>
  <p:slideViewPr>
    <p:cSldViewPr>
      <p:cViewPr varScale="1">
        <p:scale>
          <a:sx n="87" d="100"/>
          <a:sy n="87" d="100"/>
        </p:scale>
        <p:origin x="-132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EBE-688D-4841-9060-F2A77D1FA5C3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8F264-9ED8-4752-9D88-CC50801B5E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B5A3B-E1B5-41A4-9B1B-D8E262D5AA90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84A5-5A0C-4A8C-AEEF-7A1D3B368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E7EBA-5E62-4C75-B4D3-FDF5BD367E9E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89819-DF44-4249-8089-59E72B1F3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255F0-1986-4734-9765-61116DD01252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B1419-D7E5-4E0C-8459-8D110F3DD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646D8-BC24-4384-8233-19B1E07F179E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9E904-4EA7-4592-AD40-E6412A02D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175C1-5663-4AAE-8380-6C06313DE519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A0AB9-0AD4-45E4-B9A2-AEA18D04D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12766-87AC-4C61-B4E5-A31A22AD6F88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2E820-5409-4353-8373-F0C414340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5D8A8-E620-47F8-9BCF-7E154DB5E0DF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39840-DE2D-4AEC-820E-1E32202157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47B2-BCD9-460C-B5AB-B7989AFD70DC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4EF21-6956-4D1A-8F40-2EFC0A5A8C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EDFA2-2D81-44C0-81AA-95ED72B2C443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10D1E-06B5-4635-97D7-02D88BE36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2CA0-4401-4ADE-B63C-F3B2D743E5B6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F78B5-1585-4EEA-8281-EE2E95B81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85B21-47BA-4822-A4DD-C10F0ABB35B1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C85CD-2265-4904-9CE1-6186C5991B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F1C70-AC33-49E8-B283-C09F75FA35ED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5B73E-CE8E-4E27-A786-B7E06B543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3E693-72ED-47FA-9D40-45120C894D5F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656A8-E94B-4822-9B05-A2B697B84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83AB9-3AE4-4786-8B07-8570C2735A00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A6CEF-5BA5-414D-9B83-E52986E82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4262AF-B2DB-4145-B440-F4FF42609707}" type="datetimeFigureOut">
              <a:rPr lang="ru-RU"/>
              <a:pPr>
                <a:defRPr/>
              </a:pPr>
              <a:t>03.11.2025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3E38B7-6A80-43C5-B2CC-230645F884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ransition spd="slow" advTm="6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Grp="1"/>
          </p:cNvSpPr>
          <p:nvPr>
            <p:ph type="title" idx="4294967295"/>
          </p:nvPr>
        </p:nvSpPr>
        <p:spPr>
          <a:xfrm>
            <a:off x="179388" y="404813"/>
            <a:ext cx="8064500" cy="2232025"/>
          </a:xfrm>
        </p:spPr>
        <p:txBody>
          <a:bodyPr/>
          <a:lstStyle/>
          <a:p>
            <a:pPr algn="l" eaLnBrk="1" hangingPunct="1"/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Для детей старшего дошкольного возраста</a:t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Подготовила </a:t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Малахова С.В.</a:t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МБДОУ №54 г. Керчь</a:t>
            </a:r>
          </a:p>
        </p:txBody>
      </p:sp>
      <p:sp>
        <p:nvSpPr>
          <p:cNvPr id="1741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0" y="3644900"/>
            <a:ext cx="4787900" cy="250983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4800" b="1" smtClean="0">
                <a:solidFill>
                  <a:schemeClr val="hlink"/>
                </a:solidFill>
                <a:latin typeface="Georgia" pitchFamily="18" charset="0"/>
              </a:rPr>
              <a:t>Времена года</a:t>
            </a:r>
            <a:endParaRPr lang="ru-RU" sz="4800" b="1" smtClean="0">
              <a:solidFill>
                <a:schemeClr val="hlink"/>
              </a:solidFill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4800" b="1" smtClean="0">
                <a:solidFill>
                  <a:schemeClr val="hlink"/>
                </a:solidFill>
                <a:latin typeface="Georgia" pitchFamily="18" charset="0"/>
              </a:rPr>
              <a:t>Зима </a:t>
            </a:r>
          </a:p>
        </p:txBody>
      </p:sp>
      <p:sp>
        <p:nvSpPr>
          <p:cNvPr id="17411" name="Rectangle 4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17412" name="Picture 6" descr="Изображение пина-истор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125538"/>
            <a:ext cx="42243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/>
          </p:cNvSpPr>
          <p:nvPr>
            <p:ph type="title"/>
          </p:nvPr>
        </p:nvSpPr>
        <p:spPr>
          <a:xfrm>
            <a:off x="179388" y="274638"/>
            <a:ext cx="3313112" cy="6323012"/>
          </a:xfrm>
        </p:spPr>
        <p:txBody>
          <a:bodyPr/>
          <a:lstStyle/>
          <a:p>
            <a:pPr algn="l"/>
            <a:r>
              <a:rPr lang="ru-RU" sz="2800" smtClean="0">
                <a:solidFill>
                  <a:schemeClr val="hlink"/>
                </a:solidFill>
                <a:latin typeface="Georgia" pitchFamily="18" charset="0"/>
              </a:rPr>
              <a:t>Изморозь </a:t>
            </a:r>
            <a:r>
              <a:rPr lang="ru-RU" sz="2800" smtClean="0">
                <a:latin typeface="Georgia" pitchFamily="18" charset="0"/>
              </a:rPr>
              <a:t>—похожая на иней снежная</a:t>
            </a:r>
            <a:r>
              <a:rPr lang="ru-RU" smtClean="0">
                <a:latin typeface="Georgia" pitchFamily="18" charset="0"/>
              </a:rPr>
              <a:t> </a:t>
            </a:r>
            <a:r>
              <a:rPr lang="ru-RU" sz="2800" smtClean="0">
                <a:latin typeface="Georgia" pitchFamily="18" charset="0"/>
              </a:rPr>
              <a:t>рыхлая масса, образующаяся в туманную морозную погоду на ветвях деревьев, проводах и т. п. при влажной морозной</a:t>
            </a:r>
            <a:r>
              <a:rPr lang="ru-RU" smtClean="0">
                <a:latin typeface="Georgia" pitchFamily="18" charset="0"/>
              </a:rPr>
              <a:t> </a:t>
            </a:r>
            <a:r>
              <a:rPr lang="ru-RU" sz="2400" smtClean="0">
                <a:latin typeface="Georgia" pitchFamily="18" charset="0"/>
              </a:rPr>
              <a:t>погоде.</a:t>
            </a:r>
            <a:r>
              <a:rPr lang="ru-RU" sz="2400" smtClean="0"/>
              <a:t/>
            </a:r>
            <a:br>
              <a:rPr lang="ru-RU" sz="2400" smtClean="0"/>
            </a:br>
            <a:endParaRPr lang="ru-RU" sz="2400" smtClean="0"/>
          </a:p>
        </p:txBody>
      </p:sp>
      <p:pic>
        <p:nvPicPr>
          <p:cNvPr id="26626" name="Picture 7" descr="bcc95d62eb7016e635e6710b2735c01d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67400" y="404813"/>
            <a:ext cx="3133725" cy="6264275"/>
          </a:xfrm>
        </p:spPr>
      </p:pic>
      <p:pic>
        <p:nvPicPr>
          <p:cNvPr id="26627" name="Picture 8" descr="80afb620e9969295290b5f746cb08815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492500" y="2133600"/>
            <a:ext cx="2536825" cy="4525963"/>
          </a:xfrm>
        </p:spPr>
      </p:pic>
    </p:spTree>
  </p:cSld>
  <p:clrMapOvr>
    <a:masterClrMapping/>
  </p:clrMapOvr>
  <p:transition spd="slow"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развлечения зим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20650"/>
            <a:ext cx="4759325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250825" y="333375"/>
            <a:ext cx="3679825" cy="58658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В теплых шубах и ушанках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Снежной зимнею порой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Детвора на быстрых санках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Вихрем мчит с горы крутой.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На ветру ребячьи лица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Разгорелись кумачом.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Пусть колючий снег пылится,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Пусть мороз сердитый злится —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Все ребятам нипочем!</a:t>
            </a:r>
          </a:p>
        </p:txBody>
      </p:sp>
    </p:spTree>
  </p:cSld>
  <p:clrMapOvr>
    <a:masterClrMapping/>
  </p:clrMapOvr>
  <p:transition spd="slow"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3" descr="f8e886f3a9b6105debce8a16cbcfdf82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19850" y="2852738"/>
            <a:ext cx="2560638" cy="3841750"/>
          </a:xfrm>
        </p:spPr>
      </p:pic>
      <p:pic>
        <p:nvPicPr>
          <p:cNvPr id="28674" name="Picture 5" descr="a13fa3be46f2881d818f2a5207e190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8913"/>
            <a:ext cx="3836988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cc7391015ee2ce95dcc7f38eca375d9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4613" y="3357563"/>
            <a:ext cx="23574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9" descr="2d72ab5a1517207dd970f2d4c2a81b0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260350"/>
            <a:ext cx="3376612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15"/>
          <p:cNvSpPr>
            <a:spLocks noChangeArrowheads="1"/>
          </p:cNvSpPr>
          <p:nvPr/>
        </p:nvSpPr>
        <p:spPr bwMode="auto">
          <a:xfrm>
            <a:off x="179388" y="4495800"/>
            <a:ext cx="36004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>
                <a:latin typeface="Georgia" pitchFamily="18" charset="0"/>
              </a:rPr>
              <a:t>Мчатся с горки наши санки</a:t>
            </a:r>
            <a:br>
              <a:rPr lang="ru-RU" sz="2000">
                <a:latin typeface="Georgia" pitchFamily="18" charset="0"/>
              </a:rPr>
            </a:br>
            <a:r>
              <a:rPr lang="ru-RU" sz="2000">
                <a:latin typeface="Georgia" pitchFamily="18" charset="0"/>
              </a:rPr>
              <a:t>Здесь не скучно детворе,</a:t>
            </a:r>
            <a:br>
              <a:rPr lang="ru-RU" sz="2000">
                <a:latin typeface="Georgia" pitchFamily="18" charset="0"/>
              </a:rPr>
            </a:br>
            <a:r>
              <a:rPr lang="ru-RU" sz="2000">
                <a:latin typeface="Georgia" pitchFamily="18" charset="0"/>
              </a:rPr>
              <a:t>Мы возьмем с собой лопатки,</a:t>
            </a:r>
            <a:br>
              <a:rPr lang="ru-RU" sz="2000">
                <a:latin typeface="Georgia" pitchFamily="18" charset="0"/>
              </a:rPr>
            </a:br>
            <a:r>
              <a:rPr lang="ru-RU" sz="2000">
                <a:latin typeface="Georgia" pitchFamily="18" charset="0"/>
              </a:rPr>
              <a:t>Строить крепость во дворе. </a:t>
            </a:r>
          </a:p>
        </p:txBody>
      </p:sp>
    </p:spTree>
  </p:cSld>
  <p:clrMapOvr>
    <a:masterClrMapping/>
  </p:clrMapOvr>
  <p:transition spd="slow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"/>
          <p:cNvSpPr>
            <a:spLocks noGrp="1"/>
          </p:cNvSpPr>
          <p:nvPr>
            <p:ph type="title" idx="4294967295"/>
          </p:nvPr>
        </p:nvSpPr>
        <p:spPr>
          <a:xfrm>
            <a:off x="3924300" y="274638"/>
            <a:ext cx="4762500" cy="2217737"/>
          </a:xfrm>
        </p:spPr>
        <p:txBody>
          <a:bodyPr/>
          <a:lstStyle/>
          <a:p>
            <a:pPr algn="l"/>
            <a:r>
              <a:rPr lang="ru-RU" sz="2400" smtClean="0">
                <a:latin typeface="Georgia" pitchFamily="18" charset="0"/>
              </a:rPr>
              <a:t>Если лес укрыт снегами,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Если пахнет пирогами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Если ёлка в дом идёт,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Что за праздник?... (Новый год)</a:t>
            </a:r>
          </a:p>
        </p:txBody>
      </p:sp>
      <p:sp>
        <p:nvSpPr>
          <p:cNvPr id="29698" name="Rectangle 11"/>
          <p:cNvSpPr>
            <a:spLocks noGrp="1"/>
          </p:cNvSpPr>
          <p:nvPr>
            <p:ph sz="half" idx="4294967295"/>
          </p:nvPr>
        </p:nvSpPr>
        <p:spPr>
          <a:xfrm>
            <a:off x="468313" y="2276475"/>
            <a:ext cx="2879725" cy="3878263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29699" name="Picture 4" descr="586ad2724a503af3cba4358a7555f3f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3592512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3" descr="imagehh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2636838"/>
            <a:ext cx="4038600" cy="3975100"/>
          </a:xfrm>
        </p:spPr>
      </p:pic>
    </p:spTree>
  </p:cSld>
  <p:clrMapOvr>
    <a:masterClrMapping/>
  </p:clrMapOvr>
  <p:transition spd="slow"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/>
          </p:nvPr>
        </p:nvSpPr>
        <p:spPr>
          <a:xfrm>
            <a:off x="4932363" y="274638"/>
            <a:ext cx="3754437" cy="2362200"/>
          </a:xfrm>
        </p:spPr>
        <p:txBody>
          <a:bodyPr/>
          <a:lstStyle/>
          <a:p>
            <a:pPr algn="l"/>
            <a:r>
              <a:rPr lang="ru-RU" sz="2000" smtClean="0">
                <a:latin typeface="Georgia" pitchFamily="18" charset="0"/>
              </a:rPr>
              <a:t>Кружится и хохочет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Метель под Новый год.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Снег опуститься хочет,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А ветер не дает.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И весело деревьям,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И каждому кусту,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Снежинки, как смешинки,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Танцуют на лету.</a:t>
            </a:r>
          </a:p>
        </p:txBody>
      </p:sp>
      <p:sp>
        <p:nvSpPr>
          <p:cNvPr id="30722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sz="2800" smtClean="0"/>
          </a:p>
        </p:txBody>
      </p:sp>
      <p:pic>
        <p:nvPicPr>
          <p:cNvPr id="30723" name="Picture 7" descr="bee070dea16c9a23b345fb30e9a51c52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15050" y="2852738"/>
            <a:ext cx="2830513" cy="3806825"/>
          </a:xfrm>
        </p:spPr>
      </p:pic>
      <p:pic>
        <p:nvPicPr>
          <p:cNvPr id="30724" name="Picture 8" descr="bfdd3f242dc1ae95d46dba268ccd0f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462438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31746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4652963"/>
            <a:ext cx="5616575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Зимний лес в объятьях тишины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Задремал, укутав ветки снегом.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Будет спать спокойно до весны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Он теперь под серебристым небом.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/>
            </a:r>
            <a:br>
              <a:rPr lang="ru-RU" sz="2000" smtClean="0">
                <a:latin typeface="Georgia" pitchFamily="18" charset="0"/>
              </a:rPr>
            </a:br>
            <a:endParaRPr lang="ru-RU" sz="2000" smtClean="0">
              <a:latin typeface="Georgia" pitchFamily="18" charset="0"/>
            </a:endParaRPr>
          </a:p>
        </p:txBody>
      </p:sp>
      <p:pic>
        <p:nvPicPr>
          <p:cNvPr id="31747" name="Picture 9" descr="WwtvQC48FwwwP0VMOAaNglSu3gp_F61TvtUnHPQ8C5kV4pk3e6G4SnCE2nx2boV4IrJ50w44MJtDHUVFk8dCQigR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88913"/>
            <a:ext cx="5041900" cy="3794125"/>
          </a:xfrm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7164388" y="4724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/>
          </a:p>
        </p:txBody>
      </p:sp>
      <p:pic>
        <p:nvPicPr>
          <p:cNvPr id="31749" name="Picture 7" descr="зима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708275"/>
            <a:ext cx="397033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2770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sz="2800" smtClean="0"/>
          </a:p>
        </p:txBody>
      </p:sp>
      <p:sp>
        <p:nvSpPr>
          <p:cNvPr id="32771" name="Rectangle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z="2800" smtClean="0"/>
          </a:p>
        </p:txBody>
      </p:sp>
      <p:pic>
        <p:nvPicPr>
          <p:cNvPr id="32772" name="Picture 7" descr="зи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"/>
            <a:ext cx="91440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"/>
          <p:cNvSpPr>
            <a:spLocks noGrp="1"/>
          </p:cNvSpPr>
          <p:nvPr>
            <p:ph type="title"/>
          </p:nvPr>
        </p:nvSpPr>
        <p:spPr>
          <a:xfrm>
            <a:off x="179388" y="115888"/>
            <a:ext cx="4608512" cy="2520950"/>
          </a:xfrm>
        </p:spPr>
        <p:txBody>
          <a:bodyPr/>
          <a:lstStyle/>
          <a:p>
            <a:pPr algn="l"/>
            <a:r>
              <a:rPr lang="ru-RU" sz="2400" smtClean="0">
                <a:latin typeface="Georgia" pitchFamily="18" charset="0"/>
              </a:rPr>
              <a:t>Зайчик шубку поменял -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Был он серым, белым стал.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И медведь совсем не весел,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Уж не бродит он по лесу.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Раз зевнул, другой зевнул,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И в берлоге он заснул.</a:t>
            </a:r>
          </a:p>
        </p:txBody>
      </p:sp>
      <p:sp>
        <p:nvSpPr>
          <p:cNvPr id="33794" name="Rectangle 11"/>
          <p:cNvSpPr>
            <a:spLocks noGrp="1"/>
          </p:cNvSpPr>
          <p:nvPr>
            <p:ph type="body" sz="half" idx="1"/>
          </p:nvPr>
        </p:nvSpPr>
        <p:spPr>
          <a:xfrm>
            <a:off x="250825" y="3644900"/>
            <a:ext cx="4321175" cy="3097213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z="2800" smtClean="0">
              <a:latin typeface="Georgia" pitchFamily="18" charset="0"/>
            </a:endParaRPr>
          </a:p>
        </p:txBody>
      </p:sp>
      <p:pic>
        <p:nvPicPr>
          <p:cNvPr id="33795" name="Picture 7" descr="зима животные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492375"/>
            <a:ext cx="6696075" cy="4259263"/>
          </a:xfrm>
        </p:spPr>
      </p:pic>
      <p:pic>
        <p:nvPicPr>
          <p:cNvPr id="33796" name="Picture 6" descr="Пин содержит это изображение: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88913"/>
            <a:ext cx="31115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34818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404813"/>
            <a:ext cx="4691063" cy="2879725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Раз, два, три, четыре, пять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В зимний лес идём гулять: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Заяц, волк, лиса не спят,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А медведи – все храпят;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Ёжик в норочке сопит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И барсук всю зиму спит...</a:t>
            </a:r>
            <a:br>
              <a:rPr lang="ru-RU" sz="2400" smtClean="0">
                <a:latin typeface="Georgia" pitchFamily="18" charset="0"/>
              </a:rPr>
            </a:br>
            <a:endParaRPr lang="ru-RU" sz="2400" smtClean="0">
              <a:latin typeface="Georgia" pitchFamily="18" charset="0"/>
            </a:endParaRPr>
          </a:p>
        </p:txBody>
      </p:sp>
      <p:pic>
        <p:nvPicPr>
          <p:cNvPr id="34819" name="Picture 4" descr="da6f83a7056a83c84cdba26bba75a034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72225" y="188913"/>
            <a:ext cx="2593975" cy="3240087"/>
          </a:xfrm>
        </p:spPr>
      </p:pic>
      <p:pic>
        <p:nvPicPr>
          <p:cNvPr id="34820" name="Picture 12" descr="0c9c21cd0935392d34499d5cc22dc0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00438"/>
            <a:ext cx="4465638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4" descr="d61b6113355ce24f54f1d5928df6a29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00438"/>
            <a:ext cx="41402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15b6df1ed6b7a6eff402f2b07f853e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80963"/>
            <a:ext cx="8856663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02e4c99c2a4434dab8ac9732ffe1ac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260350"/>
            <a:ext cx="5975350" cy="63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404813"/>
            <a:ext cx="2736850" cy="57213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smtClean="0">
                <a:latin typeface="Arial" charset="0"/>
              </a:rPr>
              <a:t>На какой картинке изображена зима?</a:t>
            </a:r>
          </a:p>
          <a:p>
            <a:pPr>
              <a:buFont typeface="Arial" charset="0"/>
              <a:buNone/>
            </a:pPr>
            <a:r>
              <a:rPr lang="ru-RU" sz="2800" smtClean="0">
                <a:latin typeface="Arial" charset="0"/>
              </a:rPr>
              <a:t>Как вы это поняли?</a:t>
            </a:r>
          </a:p>
        </p:txBody>
      </p:sp>
    </p:spTree>
  </p:cSld>
  <p:clrMapOvr>
    <a:masterClrMapping/>
  </p:clrMapOvr>
  <p:transition spd="slow"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1"/>
          <p:cNvSpPr>
            <a:spLocks noGrp="1"/>
          </p:cNvSpPr>
          <p:nvPr>
            <p:ph type="title" sz="quarter" idx="4294967295"/>
          </p:nvPr>
        </p:nvSpPr>
        <p:spPr>
          <a:xfrm>
            <a:off x="457200" y="0"/>
            <a:ext cx="8229600" cy="69850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36866" name="Picture 20" descr="3fff0d13bf2643f89a631e4b37876b4f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419475" y="188913"/>
            <a:ext cx="2409825" cy="4103687"/>
          </a:xfrm>
        </p:spPr>
      </p:pic>
      <p:pic>
        <p:nvPicPr>
          <p:cNvPr id="36867" name="Picture 21" descr="7e217881ee89166c9981c8b5763bb8ca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15888"/>
            <a:ext cx="2520950" cy="2520950"/>
          </a:xfrm>
        </p:spPr>
      </p:pic>
      <p:pic>
        <p:nvPicPr>
          <p:cNvPr id="36868" name="Picture 23" descr="647aa82080f31cfe11719d580f7c592c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867400" y="4292600"/>
            <a:ext cx="3097213" cy="2357438"/>
          </a:xfrm>
        </p:spPr>
      </p:pic>
      <p:pic>
        <p:nvPicPr>
          <p:cNvPr id="36869" name="Picture 24" descr="f73f83142a49c65a9af19930fede4ea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0600" y="115888"/>
            <a:ext cx="2928938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6" descr="57f79e822ef231651832d5815ee4b4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2708275"/>
            <a:ext cx="2782887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8" descr="84620cf987b21c1a471f7fc3cbc2e349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7"/>
          <a:srcRect/>
          <a:stretch>
            <a:fillRect/>
          </a:stretch>
        </p:blipFill>
        <p:spPr>
          <a:xfrm>
            <a:off x="3132138" y="4076700"/>
            <a:ext cx="2619375" cy="2619375"/>
          </a:xfrm>
        </p:spPr>
      </p:pic>
    </p:spTree>
  </p:cSld>
  <p:clrMapOvr>
    <a:masterClrMapping/>
  </p:clrMapOvr>
  <p:transition spd="slow" advTm="6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0" descr="273ca06b2d38eb81e32e6a978dc593ff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2250"/>
            <a:ext cx="9144000" cy="6470650"/>
          </a:xfrm>
        </p:spPr>
      </p:pic>
    </p:spTree>
  </p:cSld>
  <p:clrMapOvr>
    <a:masterClrMapping/>
  </p:clrMapOvr>
  <p:transition spd="slow" advTm="6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Grp="1"/>
          </p:cNvSpPr>
          <p:nvPr>
            <p:ph type="title"/>
          </p:nvPr>
        </p:nvSpPr>
        <p:spPr>
          <a:xfrm flipV="1">
            <a:off x="457200" y="-100013"/>
            <a:ext cx="8229600" cy="100013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38914" name="Picture 7" descr="maam_ru_4307_page-000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4637087" cy="6553200"/>
          </a:xfrm>
        </p:spPr>
      </p:pic>
      <p:pic>
        <p:nvPicPr>
          <p:cNvPr id="38915" name="Picture 8" descr="т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52950" y="188913"/>
            <a:ext cx="4371975" cy="6553200"/>
          </a:xfrm>
        </p:spPr>
      </p:pic>
    </p:spTree>
  </p:cSld>
  <p:clrMapOvr>
    <a:masterClrMapping/>
  </p:clrMapOvr>
  <p:transition spd="slow" advTm="6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39938" name="Picture 6" descr="2BHM4pYDfR0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60350"/>
            <a:ext cx="5616575" cy="6380163"/>
          </a:xfrm>
        </p:spPr>
      </p:pic>
      <p:pic>
        <p:nvPicPr>
          <p:cNvPr id="39939" name="Picture 7" descr="1d26a5f7347504ee0ebe8cee982f6c7aеп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7238" y="260350"/>
            <a:ext cx="3306762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зима загад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44894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5" descr="зима загадки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4075" y="260350"/>
            <a:ext cx="44799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зима загадк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20713"/>
            <a:ext cx="4198938" cy="599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5" descr="зима загадки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0750" y="620713"/>
            <a:ext cx="4198938" cy="599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зима загадки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4400550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5" descr="зима загадки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3263" y="333375"/>
            <a:ext cx="4400550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зима загадки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335463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6" descr="зима стихи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60350"/>
            <a:ext cx="4392612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зима стих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46355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5" descr="зима стихи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38" y="188913"/>
            <a:ext cx="442436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зима стихи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4321175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5" descr="зима стихи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4863" y="549275"/>
            <a:ext cx="4310062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9375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19458" name="Picture 7" descr="pMkc5GdikiM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73538" y="188913"/>
            <a:ext cx="4795837" cy="6542087"/>
          </a:xfrm>
        </p:spPr>
      </p:pic>
      <p:sp>
        <p:nvSpPr>
          <p:cNvPr id="19459" name="Rectangle 6"/>
          <p:cNvSpPr>
            <a:spLocks noGrp="1"/>
          </p:cNvSpPr>
          <p:nvPr>
            <p:ph type="body" sz="half" idx="4294967295"/>
          </p:nvPr>
        </p:nvSpPr>
        <p:spPr>
          <a:xfrm>
            <a:off x="0" y="5445125"/>
            <a:ext cx="69850" cy="996950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19460" name="Picture 7" descr="maam_ru_4240_page-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393541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зима стихи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5925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 descr="зима стихи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87375"/>
            <a:ext cx="8785225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Праздники зимы: Новый год, День защитника Отечества</a:t>
            </a:r>
          </a:p>
        </p:txBody>
      </p:sp>
      <p:pic>
        <p:nvPicPr>
          <p:cNvPr id="49154" name="Picture 6" descr="b930174d5e0f67ea2e057e7f3b552080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1825" y="1600200"/>
            <a:ext cx="3687763" cy="4525963"/>
          </a:xfrm>
        </p:spPr>
      </p:pic>
      <p:pic>
        <p:nvPicPr>
          <p:cNvPr id="49155" name="Picture 7" descr="b2f369a0e79401f9f04b0e84ef173d45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1628775"/>
            <a:ext cx="3240088" cy="4525963"/>
          </a:xfrm>
        </p:spPr>
      </p:pic>
    </p:spTree>
  </p:cSld>
  <p:clrMapOvr>
    <a:masterClrMapping/>
  </p:clrMapOvr>
  <p:transition spd="slow" advTm="6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63e481f30995bfac644dd0bc872747b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3225" y="333375"/>
            <a:ext cx="4737100" cy="63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6" descr="Пин содержит это изображение: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225" y="333375"/>
            <a:ext cx="4449763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6" descr="правила поведения зим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5813" y="0"/>
            <a:ext cx="5032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e0d3b544d98d847a12a02a5722fa130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-30163"/>
            <a:ext cx="50546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400" smtClean="0">
                <a:latin typeface="Georgia" pitchFamily="18" charset="0"/>
              </a:rPr>
              <a:t>На какой из картинок изображена зима? По каким признакам это понятно? Что происходит зимой?</a:t>
            </a:r>
          </a:p>
        </p:txBody>
      </p:sp>
      <p:sp>
        <p:nvSpPr>
          <p:cNvPr id="53250" name="Rectangle 7"/>
          <p:cNvSpPr>
            <a:spLocks noGrp="1"/>
          </p:cNvSpPr>
          <p:nvPr>
            <p:ph type="body" sz="half" idx="4294967295"/>
          </p:nvPr>
        </p:nvSpPr>
        <p:spPr>
          <a:xfrm>
            <a:off x="0" y="2420938"/>
            <a:ext cx="3563938" cy="37052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smtClean="0">
                <a:latin typeface="Georgia" pitchFamily="18" charset="0"/>
              </a:rPr>
              <a:t>Назови зимние месяцы.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Georgia" pitchFamily="18" charset="0"/>
              </a:rPr>
              <a:t>Какое время года было перед зимой?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Georgia" pitchFamily="18" charset="0"/>
              </a:rPr>
              <a:t>Какое время года придет после зимы?</a:t>
            </a:r>
          </a:p>
          <a:p>
            <a:pPr>
              <a:lnSpc>
                <a:spcPct val="90000"/>
              </a:lnSpc>
            </a:pPr>
            <a:r>
              <a:rPr lang="ru-RU" sz="2400" smtClean="0">
                <a:latin typeface="Georgia" pitchFamily="18" charset="0"/>
              </a:rPr>
              <a:t>Какие праздники мы отмечаем зимой?</a:t>
            </a:r>
          </a:p>
        </p:txBody>
      </p:sp>
      <p:pic>
        <p:nvPicPr>
          <p:cNvPr id="53251" name="Picture 4" descr="fc64cea256c8731d09696c518d7a7c08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708400" y="1303338"/>
            <a:ext cx="5435600" cy="5435600"/>
          </a:xfrm>
        </p:spPr>
      </p:pic>
    </p:spTree>
  </p:cSld>
  <p:clrMapOvr>
    <a:masterClrMapping/>
  </p:clrMapOvr>
  <p:transition spd="slow" advTm="6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зима девуш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5200" y="123825"/>
            <a:ext cx="467360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7dcc8c54ceea24a1cf440459c81dd7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0175"/>
            <a:ext cx="9144000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e56aa1b0882f778e6243a0ebe9f977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2150" y="0"/>
            <a:ext cx="5170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6" descr="maam_ru_4243_page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48768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7" descr="maam_ru_4241_page-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maam_ru_4244_page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5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5" descr="63e481f30995bfac644dd0bc872747b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975" y="333375"/>
            <a:ext cx="4481513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maam_ru_4246_page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97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12"/>
          <p:cNvSpPr>
            <a:spLocks noGrp="1"/>
          </p:cNvSpPr>
          <p:nvPr>
            <p:ph type="body" sz="half" idx="4294967295"/>
          </p:nvPr>
        </p:nvSpPr>
        <p:spPr>
          <a:xfrm>
            <a:off x="5284788" y="333375"/>
            <a:ext cx="3859212" cy="633571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0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С неба звёзды падают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Прямо на поля.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И под ними скроется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Чёрная земля.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Много-много звёздочек,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Тонких, как стекло;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Белые, холодные,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А земле тепло (Снег)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 ***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Мы слепили снежный ком,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Шляпу сделали на нём,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Нос приделали, и в миг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Получился … (снеговик).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***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Ярко огоньки моргают,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Резво вниз перебегают.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Эта быстрая команда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Называется (гирлянда)</a:t>
            </a:r>
          </a:p>
        </p:txBody>
      </p:sp>
    </p:spTree>
  </p:cSld>
  <p:clrMapOvr>
    <a:masterClrMapping/>
  </p:clrMapOvr>
  <p:transition spd="slow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1686728389_kartin-papik-pro-p-kartinki-sezonnie-yavleniya-prirodi-dlya-d-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8856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308</Words>
  <Application>Microsoft Office PowerPoint</Application>
  <PresentationFormat>Экран (4:3)</PresentationFormat>
  <Paragraphs>50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Georgia</vt:lpstr>
      <vt:lpstr>Тема Office</vt:lpstr>
      <vt:lpstr>Для детей старшего дошкольного возраста  Подготовила  Малахова С.В. МБДОУ №54 г. Керчь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Изморозь —похожая на иней снежная рыхлая масса, образующаяся в туманную морозную погоду на ветвях деревьев, проводах и т. п. при влажной морозной погоде. </vt:lpstr>
      <vt:lpstr>Слайд 11</vt:lpstr>
      <vt:lpstr>Слайд 12</vt:lpstr>
      <vt:lpstr>Если лес укрыт снегами, Если пахнет пирогами Если ёлка в дом идёт, Что за праздник?... (Новый год)</vt:lpstr>
      <vt:lpstr>Кружится и хохочет Метель под Новый год. Снег опуститься хочет, А ветер не дает. И весело деревьям, И каждому кусту, Снежинки, как смешинки, Танцуют на лету.</vt:lpstr>
      <vt:lpstr>Слайд 15</vt:lpstr>
      <vt:lpstr>Слайд 16</vt:lpstr>
      <vt:lpstr>Зайчик шубку поменял - Был он серым, белым стал. И медведь совсем не весел, Уж не бродит он по лесу. Раз зевнул, другой зевнул, И в берлоге он заснул.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Праздники зимы: Новый год, День защитника Отечества</vt:lpstr>
      <vt:lpstr>Слайд 33</vt:lpstr>
      <vt:lpstr>Слайд 34</vt:lpstr>
      <vt:lpstr>Слайд 35</vt:lpstr>
      <vt:lpstr>На какой из картинок изображена зима? По каким признакам это понятно? Что происходит зимой?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Весна идет</dc:title>
  <cp:lastModifiedBy>Наташа</cp:lastModifiedBy>
  <cp:revision>55</cp:revision>
  <dcterms:modified xsi:type="dcterms:W3CDTF">2025-11-03T14:13:38Z</dcterms:modified>
</cp:coreProperties>
</file>