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84" r:id="rId25"/>
    <p:sldId id="280" r:id="rId26"/>
    <p:sldId id="282" r:id="rId27"/>
    <p:sldId id="281" r:id="rId2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FF6600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5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спорт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CEAFF"/>
              </a:clrFrom>
              <a:clrTo>
                <a:srgbClr val="ACEAFF">
                  <a:alpha val="0"/>
                </a:srgbClr>
              </a:clrTo>
            </a:clrChange>
          </a:blip>
          <a:stretch/>
        </p:blipFill>
        <p:spPr bwMode="auto">
          <a:xfrm>
            <a:off x="0" y="0"/>
            <a:ext cx="1147763" cy="171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7" descr="спорт2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C4DB05"/>
              </a:clrFrom>
              <a:clrTo>
                <a:srgbClr val="C4DB05">
                  <a:alpha val="0"/>
                </a:srgbClr>
              </a:clrTo>
            </a:clrChange>
          </a:blip>
          <a:stretch/>
        </p:blipFill>
        <p:spPr bwMode="auto">
          <a:xfrm>
            <a:off x="0" y="1714500"/>
            <a:ext cx="1147763" cy="171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8" descr="спорт3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52"/>
              </a:clrFrom>
              <a:clrTo>
                <a:srgbClr val="FFFF5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0438"/>
            <a:ext cx="1143000" cy="1714500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  <a:headEnd/>
            <a:tailEnd/>
          </a:ln>
          <a:effectLst>
            <a:outerShdw algn="bl" rotWithShape="0">
              <a:srgbClr val="000000">
                <a:alpha val="42999"/>
              </a:srgbClr>
            </a:outerShdw>
          </a:effectLst>
        </p:spPr>
      </p:pic>
      <p:pic>
        <p:nvPicPr>
          <p:cNvPr id="7" name="Рисунок 9" descr="спорт4.jp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D97E"/>
              </a:clrFrom>
              <a:clrTo>
                <a:srgbClr val="FFD97E">
                  <a:alpha val="0"/>
                </a:srgbClr>
              </a:clrTo>
            </a:clrChange>
          </a:blip>
          <a:stretch/>
        </p:blipFill>
        <p:spPr bwMode="auto">
          <a:xfrm>
            <a:off x="0" y="5143500"/>
            <a:ext cx="1147763" cy="171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357290" y="274638"/>
            <a:ext cx="732951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357290" y="1600200"/>
            <a:ext cx="732951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Рисунок 6" descr="бег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470275"/>
            <a:ext cx="30718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7" descr="мяч.gif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3643313"/>
            <a:ext cx="15716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Для детей старшего дошкольного возраста</a:t>
            </a:r>
            <a:br>
              <a:rPr lang="ru-RU" sz="280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Подготовила Малахова С.В.</a:t>
            </a:r>
            <a:br>
              <a:rPr lang="ru-RU" sz="280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МБДОУ №54 «Калина» г.Керчь</a:t>
            </a:r>
          </a:p>
        </p:txBody>
      </p:sp>
      <p:sp>
        <p:nvSpPr>
          <p:cNvPr id="3074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2708275"/>
            <a:ext cx="7210425" cy="34178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solidFill>
                  <a:srgbClr val="FF0000"/>
                </a:solidFill>
                <a:latin typeface="Georgia" pitchFamily="18" charset="0"/>
              </a:rPr>
              <a:t>Летние виды спорта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443865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E46C0A"/>
                </a:solidFill>
                <a:latin typeface="Arial" charset="0"/>
              </a:rPr>
              <a:t>ПЛАВАНИЕ</a:t>
            </a:r>
            <a:endParaRPr lang="ru-RU" smtClean="0"/>
          </a:p>
        </p:txBody>
      </p:sp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1357313" y="1600200"/>
            <a:ext cx="3430587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E46C0A"/>
                </a:solidFill>
                <a:latin typeface="Arial" charset="0"/>
              </a:rPr>
              <a:t>Вид спорта, который подразумевает преодоление тех или иных дистанций вплавь за минимальное количество времени </a:t>
            </a:r>
            <a:endParaRPr lang="ru-RU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mtClean="0"/>
          </a:p>
        </p:txBody>
      </p:sp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72188" y="1052513"/>
            <a:ext cx="2820987" cy="24479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rsport.ru/images/62416/35/624163575.jpg"/>
          <p:cNvPicPr/>
          <p:nvPr/>
        </p:nvPicPr>
        <p:blipFill>
          <a:blip r:embed="rId3"/>
          <a:stretch/>
        </p:blipFill>
        <p:spPr bwMode="auto">
          <a:xfrm>
            <a:off x="4427538" y="3789363"/>
            <a:ext cx="4364037" cy="27908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6408737" cy="849312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E46C0A"/>
                </a:solidFill>
                <a:latin typeface="Arial" charset="0"/>
              </a:rPr>
              <a:t>Прыжки в воду</a:t>
            </a: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1428750" y="1268413"/>
            <a:ext cx="3719513" cy="4525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E46C0A"/>
                </a:solidFill>
                <a:latin typeface="Arial" charset="0"/>
              </a:rPr>
              <a:t>Один из водных видов спорта. На соревнованиях выполняются прыжки с трамплина (1 и 3 метра) и вышки (5, 7.5 и 10 метров). Во время прыжка спортсмены выполняют ряд акробатических действий: обороты, винты, вращения. На соревнованиях по синхронным прыжкам оценивается синхронность исполнения элементов двумя участниками.</a:t>
            </a:r>
            <a:endParaRPr lang="ru-RU" sz="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800" smtClean="0"/>
          </a:p>
        </p:txBody>
      </p:sp>
      <p:pic>
        <p:nvPicPr>
          <p:cNvPr id="4" name="Рисунок 3" descr="http://img1.1tv.ru/imgsize640x360/PR20120808120356.JPG"/>
          <p:cNvPicPr/>
          <p:nvPr/>
        </p:nvPicPr>
        <p:blipFill>
          <a:blip r:embed="rId2"/>
          <a:stretch/>
        </p:blipFill>
        <p:spPr bwMode="auto">
          <a:xfrm>
            <a:off x="5148263" y="1268413"/>
            <a:ext cx="3816350" cy="25923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img.championat.com/news/big/c/z/ni-dnja-bez-medalej_13719671462081430347zag08.jpg"/>
          <p:cNvPicPr/>
          <p:nvPr/>
        </p:nvPicPr>
        <p:blipFill>
          <a:blip r:embed="rId3"/>
          <a:stretch/>
        </p:blipFill>
        <p:spPr bwMode="auto">
          <a:xfrm>
            <a:off x="5483225" y="4076700"/>
            <a:ext cx="3235325" cy="24479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5619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E46C0A"/>
                </a:solidFill>
                <a:latin typeface="Arial" charset="0"/>
              </a:rPr>
              <a:t>Синхронное плавание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357313" y="1412875"/>
            <a:ext cx="3862387" cy="52562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E46C0A"/>
                </a:solidFill>
                <a:latin typeface="Arial" charset="0"/>
              </a:rPr>
              <a:t>Водный вид спорта, связанный с выполнением в воде различных фигур под музыку. Синхронное плавание — один из самых утонченных и элегантных среди всех видов спорта. Однако, несмотря на кажущуюся легкость, он является весьма требовательным — помимо того, что спортсменки испытывают серьёзные физические нагрузки, им нужно обладать не только выносливостью, но и гибкостью, изяществом, отточенным мастерством и исключительным контролем дыхания.</a:t>
            </a:r>
            <a:endParaRPr lang="ru-RU" sz="2000" smtClean="0"/>
          </a:p>
        </p:txBody>
      </p:sp>
      <p:pic>
        <p:nvPicPr>
          <p:cNvPr id="4" name="Рисунок 3" descr="http://cdn2.img22.ria.ru/images/95250/96/952509618.jpg"/>
          <p:cNvPicPr/>
          <p:nvPr/>
        </p:nvPicPr>
        <p:blipFill>
          <a:blip r:embed="rId2"/>
          <a:stretch/>
        </p:blipFill>
        <p:spPr bwMode="auto">
          <a:xfrm>
            <a:off x="5314950" y="1628775"/>
            <a:ext cx="3648075" cy="24622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cdn.itar-tass.com/tass/m2/uploads/i/1196412.jpg"/>
          <p:cNvPicPr/>
          <p:nvPr/>
        </p:nvPicPr>
        <p:blipFill>
          <a:blip r:embed="rId3"/>
          <a:stretch/>
        </p:blipFill>
        <p:spPr bwMode="auto">
          <a:xfrm>
            <a:off x="5219700" y="4365625"/>
            <a:ext cx="3743325" cy="20669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4438650" cy="1143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E46C0A"/>
                </a:solidFill>
                <a:latin typeface="Arial" charset="0"/>
              </a:rPr>
              <a:t>Водное поло 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357313" y="1600200"/>
            <a:ext cx="357505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b="1" smtClean="0">
                <a:solidFill>
                  <a:srgbClr val="E46C0A"/>
                </a:solidFill>
                <a:latin typeface="Arial" charset="0"/>
              </a:rPr>
              <a:t>Командный вид спорта с мячом, в котором две команды стараются забросить мяч в ворота соперника. Игра при этом проходит в бассейне с водой. Неформальные встречи могут проходить в открытых водоёмах.</a:t>
            </a:r>
            <a:endParaRPr lang="ru-RU" sz="25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500" smtClean="0"/>
          </a:p>
        </p:txBody>
      </p:sp>
      <p:pic>
        <p:nvPicPr>
          <p:cNvPr id="4" name="Рисунок 3" descr="http://ahtubatv.ru/wp-content/uploads/2011/03/%D0%92%D0%BE%D0%B4%D0%BD%D0%BE%D0%B5-%D0%BF%D0%BE%D0%BB%D0%BE-%D1%80%D0%BE%D1%81%D1%81%D0%B8%D1%8F-%D1%82%D1%83%D1%80%D1%86%D0%B8%D1%8F.jpg"/>
          <p:cNvPicPr/>
          <p:nvPr/>
        </p:nvPicPr>
        <p:blipFill>
          <a:blip r:embed="rId2"/>
          <a:stretch/>
        </p:blipFill>
        <p:spPr bwMode="auto">
          <a:xfrm>
            <a:off x="5435600" y="1341438"/>
            <a:ext cx="3565525" cy="23209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img.championat.com/news/big/f/u/london-vodnoe-polo-rossija-garantirovala-6-e-mesto_13443663281157446897a.jpg"/>
          <p:cNvPicPr/>
          <p:nvPr/>
        </p:nvPicPr>
        <p:blipFill>
          <a:blip r:embed="rId3"/>
          <a:stretch/>
        </p:blipFill>
        <p:spPr bwMode="auto">
          <a:xfrm>
            <a:off x="5113338" y="4076700"/>
            <a:ext cx="3887787" cy="24225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6310312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E46C0A"/>
                </a:solidFill>
                <a:latin typeface="Arial" charset="0"/>
              </a:rPr>
              <a:t>Парусный спорт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357313" y="1600200"/>
            <a:ext cx="3646487" cy="4924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E46C0A"/>
                </a:solidFill>
                <a:latin typeface="Arial" charset="0"/>
              </a:rPr>
              <a:t>Соревнования проходят на нескольких типах яхт.  Некоторые дисциплины разделены между мужчинами и женщинами, а некоторые до сих пор являются смешанными. </a:t>
            </a:r>
            <a:endParaRPr lang="ru-RU" sz="2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</p:txBody>
      </p:sp>
      <p:pic>
        <p:nvPicPr>
          <p:cNvPr id="4" name="Рисунок 3" descr="http://agencyvolnyostrov.ru/autothumbs.php?img=/images/sport/parusa_farr337a_480_319.jpg"/>
          <p:cNvPicPr/>
          <p:nvPr/>
        </p:nvPicPr>
        <p:blipFill>
          <a:blip r:embed="rId2"/>
          <a:stretch/>
        </p:blipFill>
        <p:spPr bwMode="auto">
          <a:xfrm>
            <a:off x="5148263" y="1484313"/>
            <a:ext cx="3786187" cy="21605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rsport.ru/images/68729/81/687298150.jpg"/>
          <p:cNvPicPr/>
          <p:nvPr/>
        </p:nvPicPr>
        <p:blipFill>
          <a:blip r:embed="rId3"/>
          <a:stretch/>
        </p:blipFill>
        <p:spPr bwMode="auto">
          <a:xfrm>
            <a:off x="5148263" y="4149725"/>
            <a:ext cx="3765550" cy="22320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403350" y="476250"/>
            <a:ext cx="7329488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E46C0A"/>
                </a:solidFill>
                <a:latin typeface="Arial" charset="0"/>
              </a:rPr>
              <a:t>Гребля на байдарках и каноэ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331913" y="1341438"/>
            <a:ext cx="3816350" cy="51831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E46C0A"/>
                </a:solidFill>
                <a:latin typeface="Arial" charset="0"/>
              </a:rPr>
              <a:t>Гребной вид спорта, в котором используются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E46C0A"/>
                </a:solidFill>
                <a:latin typeface="Arial" charset="0"/>
              </a:rPr>
              <a:t>лодки двух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E46C0A"/>
                </a:solidFill>
                <a:latin typeface="Arial" charset="0"/>
              </a:rPr>
              <a:t>типов: байдарки и 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E46C0A"/>
                </a:solidFill>
                <a:latin typeface="Arial" charset="0"/>
              </a:rPr>
              <a:t>каноэ. 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E46C0A"/>
                </a:solidFill>
                <a:latin typeface="Arial" charset="0"/>
              </a:rPr>
              <a:t>Первоначально соревнования были мужскими, женские дисциплины появились позже.</a:t>
            </a:r>
            <a:endParaRPr lang="ru-RU" smtClean="0"/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E46C0A"/>
                </a:solidFill>
                <a:latin typeface="Arial" charset="0"/>
              </a:rPr>
              <a:t>Спортсмены находятся в лодках и гребут веслами, проходя дистанцию вперед</a:t>
            </a:r>
            <a:endParaRPr lang="ru-RU" smtClean="0"/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E46C0A"/>
                </a:solidFill>
                <a:latin typeface="Arial" charset="0"/>
              </a:rPr>
              <a:t>лицом. Победителем является тот, кто первым приходит к финишу.</a:t>
            </a:r>
          </a:p>
        </p:txBody>
      </p:sp>
      <p:pic>
        <p:nvPicPr>
          <p:cNvPr id="4" name="Рисунок 3" descr="http://gtrk-saratov.ru/images/cms/data/2011-2012/june/9/img_0319.jpg"/>
          <p:cNvPicPr/>
          <p:nvPr/>
        </p:nvPicPr>
        <p:blipFill>
          <a:blip r:embed="rId2"/>
          <a:stretch/>
        </p:blipFill>
        <p:spPr bwMode="auto">
          <a:xfrm>
            <a:off x="5148263" y="4292600"/>
            <a:ext cx="3848100" cy="22320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www.mgfso.ru/sites/default/files/images/news/13_34.jpg"/>
          <p:cNvPicPr/>
          <p:nvPr/>
        </p:nvPicPr>
        <p:blipFill>
          <a:blip r:embed="rId3"/>
          <a:stretch/>
        </p:blipFill>
        <p:spPr bwMode="auto">
          <a:xfrm>
            <a:off x="5148263" y="1557338"/>
            <a:ext cx="3705225" cy="2519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E46C0A"/>
                </a:solidFill>
                <a:latin typeface="Arial" charset="0"/>
              </a:rPr>
              <a:t>Академическая гребля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403350" y="1628775"/>
            <a:ext cx="3673475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000" b="1" smtClean="0">
                <a:solidFill>
                  <a:srgbClr val="E46C0A"/>
                </a:solidFill>
                <a:latin typeface="Arial" charset="0"/>
              </a:rPr>
              <a:t>Спортсмены находятся в лодках и гребут веслами, проходя дистанцию спиной вперед, в отличие от гребли на байдарках и каноэ</a:t>
            </a:r>
            <a:endParaRPr lang="ru-RU" sz="3000" smtClean="0"/>
          </a:p>
          <a:p>
            <a:pPr marL="0" indent="0" eaLnBrk="1" hangingPunct="1"/>
            <a:endParaRPr lang="ru-RU" sz="3000" smtClean="0"/>
          </a:p>
        </p:txBody>
      </p:sp>
      <p:pic>
        <p:nvPicPr>
          <p:cNvPr id="4" name="Рисунок 3" descr="http://upload.wikimedia.org/wikipedia/commons/0/07/Czworka_podwojna-Pekin_2008.jpg"/>
          <p:cNvPicPr/>
          <p:nvPr/>
        </p:nvPicPr>
        <p:blipFill>
          <a:blip r:embed="rId2"/>
          <a:stretch/>
        </p:blipFill>
        <p:spPr bwMode="auto">
          <a:xfrm>
            <a:off x="5003800" y="1412875"/>
            <a:ext cx="3803650" cy="25209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rowing-az.clan.su/_nw/3/18251504.jpg"/>
          <p:cNvPicPr/>
          <p:nvPr/>
        </p:nvPicPr>
        <p:blipFill>
          <a:blip r:embed="rId3"/>
          <a:stretch/>
        </p:blipFill>
        <p:spPr bwMode="auto">
          <a:xfrm>
            <a:off x="5338763" y="4221163"/>
            <a:ext cx="3460750" cy="23336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E46C0A"/>
                </a:solidFill>
                <a:latin typeface="Arial" charset="0"/>
              </a:rPr>
              <a:t>Художественная гимнастика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1357313" y="1600200"/>
            <a:ext cx="3719512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E46C0A"/>
                </a:solidFill>
                <a:latin typeface="Arial" charset="0"/>
              </a:rPr>
              <a:t>Выполнение под музыку различных гимнастических и танцевальных упражнений без предмета, а также с предметом: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E46C0A"/>
                </a:solidFill>
                <a:latin typeface="Arial" charset="0"/>
              </a:rPr>
              <a:t>скакалка, обруч, мяч, булавы, лента</a:t>
            </a:r>
            <a:endParaRPr lang="ru-RU" sz="30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3000" smtClean="0"/>
          </a:p>
        </p:txBody>
      </p:sp>
      <p:pic>
        <p:nvPicPr>
          <p:cNvPr id="4" name="Рисунок 3" descr="http://www.vfrg.ru/up/afinibio_1.jpg"/>
          <p:cNvPicPr/>
          <p:nvPr/>
        </p:nvPicPr>
        <p:blipFill>
          <a:blip r:embed="rId2"/>
          <a:stretch/>
        </p:blipFill>
        <p:spPr bwMode="auto">
          <a:xfrm>
            <a:off x="5148263" y="1628775"/>
            <a:ext cx="3727450" cy="22066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i.blog-wp.eurosport.com/wp-content/blogs.dir/253/files/2013/09/Ch_04group_smW1.jpg"/>
          <p:cNvPicPr/>
          <p:nvPr/>
        </p:nvPicPr>
        <p:blipFill>
          <a:blip r:embed="rId3"/>
          <a:stretch/>
        </p:blipFill>
        <p:spPr bwMode="auto">
          <a:xfrm>
            <a:off x="4932363" y="4005263"/>
            <a:ext cx="3960812" cy="24352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E46C0A"/>
                </a:solidFill>
                <a:latin typeface="Arial" charset="0"/>
              </a:rPr>
              <a:t>Спортивная гимнастика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357313" y="1196975"/>
            <a:ext cx="3430587" cy="55451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E46C0A"/>
                </a:solidFill>
                <a:latin typeface="Arial" charset="0"/>
              </a:rPr>
              <a:t>У мужчин в программу состязаний входят вольные упражнения, опорные прыжки, соревнования на гимнастическом коне, кольцах, параллельных брусьях, перекладине; у женщин – вольные упражнения, опорные прыжки, брусья разной высоты и бревно.</a:t>
            </a:r>
            <a:endParaRPr lang="ru-RU" sz="24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</p:txBody>
      </p:sp>
      <p:pic>
        <p:nvPicPr>
          <p:cNvPr id="4" name="Рисунок 3" descr="http://cs11444.vk.me/v11444451/a66/DEPerSy4TBU.jpg"/>
          <p:cNvPicPr/>
          <p:nvPr/>
        </p:nvPicPr>
        <p:blipFill>
          <a:blip r:embed="rId2"/>
          <a:stretch/>
        </p:blipFill>
        <p:spPr bwMode="auto">
          <a:xfrm>
            <a:off x="5003800" y="3989388"/>
            <a:ext cx="3870325" cy="27114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gymnast.bplaced.com/AG/Oly2012/Ferlito_aa_b.jpg"/>
          <p:cNvPicPr/>
          <p:nvPr/>
        </p:nvPicPr>
        <p:blipFill>
          <a:blip r:embed="rId3"/>
          <a:stretch/>
        </p:blipFill>
        <p:spPr bwMode="auto">
          <a:xfrm>
            <a:off x="4918075" y="1341438"/>
            <a:ext cx="4041775" cy="22161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268538" y="188913"/>
            <a:ext cx="4967287" cy="6477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E46C0A"/>
                </a:solidFill>
                <a:latin typeface="Arial" charset="0"/>
              </a:rPr>
              <a:t>Фехтование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403350" y="981075"/>
            <a:ext cx="3600450" cy="56880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E46C0A"/>
                </a:solidFill>
                <a:latin typeface="Arial" charset="0"/>
              </a:rPr>
              <a:t>Используются  оружие: рапира, шпага и сабля. Каждый поединок состоит из 3 раундов по 3 минуты каждый, либо длится до того момента, пока один из спортсменов не нанесёт оппоненту 15 уколов, которые регистрируются электрической схемой, проходящей через оружие и одежду фехтовальщика. Соревнования проводятся как в личном, так и в командном первенстве</a:t>
            </a:r>
            <a:endParaRPr lang="ru-RU" sz="2000" smtClean="0"/>
          </a:p>
        </p:txBody>
      </p:sp>
      <p:pic>
        <p:nvPicPr>
          <p:cNvPr id="4" name="Рисунок 3" descr="http://i.eurosport.ru/2013/07/11/1057318-16931066-640-360.jpg"/>
          <p:cNvPicPr/>
          <p:nvPr/>
        </p:nvPicPr>
        <p:blipFill>
          <a:blip r:embed="rId2"/>
          <a:stretch/>
        </p:blipFill>
        <p:spPr bwMode="auto">
          <a:xfrm>
            <a:off x="5281613" y="4005263"/>
            <a:ext cx="3565525" cy="24066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052" name="Picture 4" descr="http://static1.wikia.nocookie.net/__cb20101223041152/costume/ru/images/2/29/%D0%A8%D0%BF%D0%B0%D0%B3%D0%B0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859338" y="2205038"/>
            <a:ext cx="2233612" cy="16573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1509" name="Picture 6" descr="http://www.rusvelikaia.ru/upload/iblock/802/e8b87fad1738707fe1727581555151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765175"/>
            <a:ext cx="1722438" cy="2762250"/>
          </a:xfrm>
          <a:prstGeom prst="rect">
            <a:avLst/>
          </a:prstGeom>
          <a:noFill/>
          <a:ln w="3810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E46C0A"/>
                </a:solidFill>
                <a:latin typeface="Arial" charset="0"/>
              </a:rPr>
              <a:t>ФУТБОЛ</a:t>
            </a:r>
            <a:endParaRPr lang="ru-RU" smtClean="0"/>
          </a:p>
        </p:txBody>
      </p:sp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403350" y="1484313"/>
            <a:ext cx="3816350" cy="4525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b="1" smtClean="0">
                <a:solidFill>
                  <a:srgbClr val="E46C0A"/>
                </a:solidFill>
                <a:latin typeface="Arial" charset="0"/>
              </a:rPr>
              <a:t>Спортивная командная игра, цель которой — забить мяч в ворота соперника, используя индивидуальное ведение и передачи мяча партнерам ногами, головой и др. частями тела — кроме рук. В матче побеждает команда, забившая больше голов.</a:t>
            </a:r>
            <a:endParaRPr lang="ru-RU" sz="25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500" smtClean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80063" y="1341438"/>
            <a:ext cx="2808287" cy="230346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kids_football_1415187c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10188" y="4005263"/>
            <a:ext cx="3384550" cy="252571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357313" y="549275"/>
            <a:ext cx="5662612" cy="868363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E46C0A"/>
                </a:solidFill>
                <a:latin typeface="Arial" charset="0"/>
              </a:rPr>
              <a:t>Стрельба из лука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403350" y="1557338"/>
            <a:ext cx="3313113" cy="4525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E46C0A"/>
                </a:solidFill>
                <a:latin typeface="Arial" charset="0"/>
              </a:rPr>
              <a:t>Участвуют стрелки только из олимпийского лука. Мужчины и женщины стреляют отдельно, хотя упражнения одинаковы. Проводятся личные и командные соревнования. В команде 3 стрелка, результаты которых суммируются. </a:t>
            </a:r>
            <a:endParaRPr lang="ru-RU" sz="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800" smtClean="0"/>
          </a:p>
        </p:txBody>
      </p:sp>
      <p:pic>
        <p:nvPicPr>
          <p:cNvPr id="7" name="Рисунок 6" descr="http://img.championat.com/i/article/44/29/1348134429_b_ksenija-perova-ustupila-tolko-budushhej-olimpijskoj-chempionke.jpg"/>
          <p:cNvPicPr/>
          <p:nvPr/>
        </p:nvPicPr>
        <p:blipFill>
          <a:blip r:embed="rId2"/>
          <a:stretch/>
        </p:blipFill>
        <p:spPr bwMode="auto">
          <a:xfrm>
            <a:off x="4932363" y="3933825"/>
            <a:ext cx="4017962" cy="24860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4" name="Picture 2" descr="http://212.17.3.242/_files/articles/u_0_img_080413091722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521325" y="1412875"/>
            <a:ext cx="2838450" cy="228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4727575" cy="1143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E46C0A"/>
                </a:solidFill>
                <a:latin typeface="Arial" charset="0"/>
              </a:rPr>
              <a:t>Конный спорт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403350" y="1628775"/>
            <a:ext cx="3719513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E46C0A"/>
                </a:solidFill>
                <a:latin typeface="Arial" charset="0"/>
              </a:rPr>
              <a:t>Спортивные игры с использованием лошадей. Наездники участвуют в личном и командном троеборье, личном и командном конкурсе и личной и командной выездке. Во всех видах женщины могут участвовать наравне с мужчинами.</a:t>
            </a:r>
            <a:endParaRPr lang="ru-RU" smtClean="0"/>
          </a:p>
        </p:txBody>
      </p:sp>
      <p:pic>
        <p:nvPicPr>
          <p:cNvPr id="4" name="Рисунок 3" descr="http://sportprimorye.ru/uploads/posts/2013-05/1369004634_1grishko-r.jpg"/>
          <p:cNvPicPr/>
          <p:nvPr/>
        </p:nvPicPr>
        <p:blipFill>
          <a:blip r:embed="rId2"/>
          <a:stretch/>
        </p:blipFill>
        <p:spPr bwMode="auto">
          <a:xfrm>
            <a:off x="5580063" y="1341438"/>
            <a:ext cx="3387725" cy="21161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3556" name="Picture 7" descr="ко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644900"/>
            <a:ext cx="3384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4510087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E46C0A"/>
                </a:solidFill>
                <a:latin typeface="Arial" charset="0"/>
              </a:rPr>
              <a:t>Велоспорт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403350" y="1268413"/>
            <a:ext cx="379095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E46C0A"/>
                </a:solidFill>
                <a:latin typeface="Arial" charset="0"/>
              </a:rPr>
              <a:t>Основная цель гоночных дисциплин на велосипеде — наиболее быстрое преодоление дистанции.</a:t>
            </a:r>
            <a:endParaRPr lang="ru-RU" smtClean="0"/>
          </a:p>
        </p:txBody>
      </p:sp>
      <p:pic>
        <p:nvPicPr>
          <p:cNvPr id="4" name="Рисунок 3" descr="http://tv.akado.ru/images/data/akadotv/picture/imgbig/6083157/1c.jpg"/>
          <p:cNvPicPr/>
          <p:nvPr/>
        </p:nvPicPr>
        <p:blipFill>
          <a:blip r:embed="rId2"/>
          <a:stretch/>
        </p:blipFill>
        <p:spPr bwMode="auto">
          <a:xfrm>
            <a:off x="5292725" y="1412875"/>
            <a:ext cx="3671888" cy="22320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www.mgfso.ru/sites/default/files/images/news/velosport_charlotte_cycling_0.jpg"/>
          <p:cNvPicPr/>
          <p:nvPr/>
        </p:nvPicPr>
        <p:blipFill>
          <a:blip r:embed="rId3"/>
          <a:stretch/>
        </p:blipFill>
        <p:spPr bwMode="auto">
          <a:xfrm>
            <a:off x="5299075" y="4221163"/>
            <a:ext cx="3605213" cy="21605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title" idx="4294967295"/>
          </p:nvPr>
        </p:nvSpPr>
        <p:spPr>
          <a:xfrm>
            <a:off x="1403350" y="274638"/>
            <a:ext cx="7283450" cy="633412"/>
          </a:xfrm>
        </p:spPr>
        <p:txBody>
          <a:bodyPr/>
          <a:lstStyle/>
          <a:p>
            <a:r>
              <a:rPr lang="ru-RU" sz="3200" smtClean="0">
                <a:solidFill>
                  <a:schemeClr val="hlink"/>
                </a:solidFill>
                <a:latin typeface="Arial" charset="0"/>
              </a:rPr>
              <a:t>Воздухоплавательный спорт</a:t>
            </a:r>
          </a:p>
        </p:txBody>
      </p:sp>
      <p:sp>
        <p:nvSpPr>
          <p:cNvPr id="2970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331913" y="836613"/>
            <a:ext cx="7561262" cy="2592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Воздухоплавательный спорт - вид спорта, объединяющий полёты на различных аэростатах (воздушных шарах, стратостатах, дирижаблях и т. п.) с установлением рекордных результатов: на дальность, высоту и продолжительность.</a:t>
            </a:r>
          </a:p>
        </p:txBody>
      </p:sp>
      <p:pic>
        <p:nvPicPr>
          <p:cNvPr id="29703" name="Picture 7" descr="возд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3068638"/>
            <a:ext cx="5256212" cy="36004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Парашютный спорт</a:t>
            </a:r>
          </a:p>
        </p:txBody>
      </p:sp>
      <p:sp>
        <p:nvSpPr>
          <p:cNvPr id="3174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403350" y="1196975"/>
            <a:ext cx="3529013" cy="554513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Парашю́тный спо́рт — это вид авиационного спорта, в котором спортсмены прыгают с парашютом с летательных аппаратов (самолёты, вертолёты, аэростаты, стратостаты) с определенной высоты, и при свободном падении и планировании в воздухе выполняют некоторые действия (воздушная акробатика, приземление на точность и др.).</a:t>
            </a:r>
          </a:p>
        </p:txBody>
      </p:sp>
      <p:pic>
        <p:nvPicPr>
          <p:cNvPr id="31753" name="Picture 9" descr="пара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074738"/>
            <a:ext cx="4106862" cy="2308225"/>
          </a:xfrm>
        </p:spPr>
      </p:pic>
      <p:pic>
        <p:nvPicPr>
          <p:cNvPr id="31754" name="Picture 10" descr="пара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573463"/>
            <a:ext cx="4033837" cy="29860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 sz="quarter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200" smtClean="0"/>
              <a:t>Отгадай загадки</a:t>
            </a:r>
          </a:p>
        </p:txBody>
      </p:sp>
      <p:sp>
        <p:nvSpPr>
          <p:cNvPr id="25602" name="Rectangle 5"/>
          <p:cNvSpPr>
            <a:spLocks noGrp="1"/>
          </p:cNvSpPr>
          <p:nvPr>
            <p:ph sz="quarter" idx="4294967295"/>
          </p:nvPr>
        </p:nvSpPr>
        <p:spPr>
          <a:xfrm>
            <a:off x="1403350" y="981075"/>
            <a:ext cx="3527425" cy="2663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8000"/>
                </a:solidFill>
              </a:rPr>
              <a:t>Зеленый луг,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8000"/>
                </a:solidFill>
              </a:rPr>
              <a:t>Сто скамеек вокруг,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8000"/>
                </a:solidFill>
              </a:rPr>
              <a:t>От ворот до ворот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8000"/>
                </a:solidFill>
              </a:rPr>
              <a:t>Бойко бегает народ.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8000"/>
                </a:solidFill>
              </a:rPr>
              <a:t>На ворота эти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8000"/>
                </a:solidFill>
              </a:rPr>
              <a:t>Натянули сети (стадион)</a:t>
            </a:r>
          </a:p>
        </p:txBody>
      </p:sp>
      <p:sp>
        <p:nvSpPr>
          <p:cNvPr id="25603" name="Rectangle 6"/>
          <p:cNvSpPr>
            <a:spLocks noGrp="1"/>
          </p:cNvSpPr>
          <p:nvPr>
            <p:ph sz="quarter" idx="4294967295"/>
          </p:nvPr>
        </p:nvSpPr>
        <p:spPr>
          <a:xfrm>
            <a:off x="5076825" y="1628775"/>
            <a:ext cx="3605213" cy="2185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Ростом  мал, да удал,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От меня ускакал.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Хоть надут он всегда —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С ним не скучно никогда (мяч)</a:t>
            </a:r>
          </a:p>
        </p:txBody>
      </p:sp>
      <p:sp>
        <p:nvSpPr>
          <p:cNvPr id="25604" name="Rectangle 7"/>
          <p:cNvSpPr>
            <a:spLocks noGrp="1"/>
          </p:cNvSpPr>
          <p:nvPr>
            <p:ph sz="quarter" idx="4294967295"/>
          </p:nvPr>
        </p:nvSpPr>
        <p:spPr>
          <a:xfrm>
            <a:off x="1331913" y="3933825"/>
            <a:ext cx="3455987" cy="2043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6600"/>
                </a:solidFill>
              </a:rPr>
              <a:t>Ногами все бьют мяч, пинают,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6600"/>
                </a:solidFill>
              </a:rPr>
              <a:t>Как гвоздь в ворота забивают,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6600"/>
                </a:solidFill>
              </a:rPr>
              <a:t>Кричат от радости все: «Гол!».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6600"/>
                </a:solidFill>
              </a:rPr>
              <a:t>Игру с мячом зовут... (футбол)</a:t>
            </a:r>
          </a:p>
        </p:txBody>
      </p:sp>
      <p:sp>
        <p:nvSpPr>
          <p:cNvPr id="25605" name="Rectangle 8"/>
          <p:cNvSpPr>
            <a:spLocks noGrp="1"/>
          </p:cNvSpPr>
          <p:nvPr>
            <p:ph sz="quarter" idx="4294967295"/>
          </p:nvPr>
        </p:nvSpPr>
        <p:spPr>
          <a:xfrm>
            <a:off x="5219700" y="3716338"/>
            <a:ext cx="3924300" cy="2405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В этом спорте игроки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Все ловки и высоки.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Любят в мяч они играть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И в кольцо его кидать.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Мячик звонко бьет об пол,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Значит, это …(баскетбол)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 sz="quarter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smtClean="0"/>
              <a:t>Отгадай загадки</a:t>
            </a:r>
          </a:p>
        </p:txBody>
      </p:sp>
      <p:sp>
        <p:nvSpPr>
          <p:cNvPr id="26626" name="Rectangle 5"/>
          <p:cNvSpPr>
            <a:spLocks noGrp="1"/>
          </p:cNvSpPr>
          <p:nvPr>
            <p:ph sz="quarter" idx="4294967295"/>
          </p:nvPr>
        </p:nvSpPr>
        <p:spPr>
          <a:xfrm>
            <a:off x="1403350" y="981075"/>
            <a:ext cx="3744913" cy="2805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Болеть мне некогда, друзья,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В футбол, хоккей играю я.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И очень я собою горд,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Что дарит мне здоровье… (спорт)</a:t>
            </a:r>
          </a:p>
        </p:txBody>
      </p:sp>
      <p:sp>
        <p:nvSpPr>
          <p:cNvPr id="26627" name="Rectangle 6"/>
          <p:cNvSpPr>
            <a:spLocks noGrp="1"/>
          </p:cNvSpPr>
          <p:nvPr>
            <p:ph sz="quarter" idx="4294967295"/>
          </p:nvPr>
        </p:nvSpPr>
        <p:spPr>
          <a:xfrm>
            <a:off x="5076825" y="1125538"/>
            <a:ext cx="3887788" cy="2016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Лента, мяч, бревно и брусья,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Кольца с ними рядом.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Перечислить не берусь я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Множество снарядов.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Красоту и пластику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chemeClr val="hlink"/>
                </a:solidFill>
              </a:rPr>
              <a:t>Дарит нам... (гимнастика)</a:t>
            </a:r>
          </a:p>
        </p:txBody>
      </p:sp>
      <p:sp>
        <p:nvSpPr>
          <p:cNvPr id="26628" name="Rectangle 7"/>
          <p:cNvSpPr>
            <a:spLocks noGrp="1"/>
          </p:cNvSpPr>
          <p:nvPr>
            <p:ph sz="quarter" idx="4294967295"/>
          </p:nvPr>
        </p:nvSpPr>
        <p:spPr>
          <a:xfrm>
            <a:off x="1476375" y="3213100"/>
            <a:ext cx="3887788" cy="2016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66"/>
                </a:solidFill>
              </a:rPr>
              <a:t>Пас, атака и удар,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66"/>
                </a:solidFill>
              </a:rPr>
              <a:t>Мяч опять попал в ворота!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66"/>
                </a:solidFill>
              </a:rPr>
              <a:t>Чтоб не справился вратарь,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0066"/>
                </a:solidFill>
              </a:rPr>
              <a:t>Игроку нужна сноровка.</a:t>
            </a:r>
            <a:br>
              <a:rPr lang="ru-RU" sz="2000" smtClean="0">
                <a:solidFill>
                  <a:srgbClr val="FF0066"/>
                </a:solidFill>
              </a:rPr>
            </a:br>
            <a:r>
              <a:rPr lang="ru-RU" sz="2000" smtClean="0">
                <a:solidFill>
                  <a:srgbClr val="FF0066"/>
                </a:solidFill>
              </a:rPr>
              <a:t>(Футбол) </a:t>
            </a:r>
          </a:p>
        </p:txBody>
      </p:sp>
      <p:sp>
        <p:nvSpPr>
          <p:cNvPr id="26629" name="Rectangle 8"/>
          <p:cNvSpPr>
            <a:spLocks noGrp="1"/>
          </p:cNvSpPr>
          <p:nvPr>
            <p:ph sz="quarter" idx="4294967295"/>
          </p:nvPr>
        </p:nvSpPr>
        <p:spPr>
          <a:xfrm>
            <a:off x="5105400" y="4581525"/>
            <a:ext cx="4038600" cy="2016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8000"/>
                </a:solidFill>
              </a:rPr>
              <a:t>В честной драке я не струшу,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8000"/>
                </a:solidFill>
              </a:rPr>
              <a:t>Защищу двоих сестер.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8000"/>
                </a:solidFill>
              </a:rPr>
              <a:t>Бью на тренировке грушу,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8000"/>
                </a:solidFill>
              </a:rPr>
              <a:t>Потому что я... (боксер)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9"/>
          <p:cNvSpPr>
            <a:spLocks noGrp="1"/>
          </p:cNvSpPr>
          <p:nvPr>
            <p:ph type="title" idx="4294967295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r>
              <a:rPr lang="ru-RU" sz="4000" smtClean="0">
                <a:solidFill>
                  <a:schemeClr val="hlink"/>
                </a:solidFill>
              </a:rPr>
              <a:t>Назови спортсмена правильно</a:t>
            </a:r>
          </a:p>
        </p:txBody>
      </p:sp>
      <p:sp>
        <p:nvSpPr>
          <p:cNvPr id="27650" name="Rectangle 10"/>
          <p:cNvSpPr>
            <a:spLocks noGrp="1"/>
          </p:cNvSpPr>
          <p:nvPr>
            <p:ph idx="4294967295"/>
          </p:nvPr>
        </p:nvSpPr>
        <p:spPr>
          <a:xfrm>
            <a:off x="2411413" y="1773238"/>
            <a:ext cx="5905500" cy="4381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smtClean="0"/>
              <a:t>Играет в футбол - …</a:t>
            </a:r>
          </a:p>
          <a:p>
            <a:pPr>
              <a:buFont typeface="Arial" charset="0"/>
              <a:buNone/>
            </a:pPr>
            <a:r>
              <a:rPr lang="ru-RU" sz="3600" smtClean="0"/>
              <a:t>Играет в волейбол - …</a:t>
            </a:r>
          </a:p>
          <a:p>
            <a:pPr>
              <a:buFont typeface="Arial" charset="0"/>
              <a:buNone/>
            </a:pPr>
            <a:r>
              <a:rPr lang="ru-RU" sz="3600" smtClean="0"/>
              <a:t>Играет в баскетбол - …</a:t>
            </a:r>
          </a:p>
          <a:p>
            <a:pPr>
              <a:buFont typeface="Arial" charset="0"/>
              <a:buNone/>
            </a:pPr>
            <a:r>
              <a:rPr lang="ru-RU" sz="3600" smtClean="0"/>
              <a:t>Играет в теннис - …</a:t>
            </a:r>
          </a:p>
          <a:p>
            <a:pPr>
              <a:buFont typeface="Arial" charset="0"/>
              <a:buNone/>
            </a:pPr>
            <a:r>
              <a:rPr lang="ru-RU" sz="3600" smtClean="0"/>
              <a:t>Едет на велосипеде - …</a:t>
            </a:r>
          </a:p>
          <a:p>
            <a:pPr>
              <a:buFont typeface="Arial" charset="0"/>
              <a:buNone/>
            </a:pPr>
            <a:r>
              <a:rPr lang="ru-RU" sz="3600" smtClean="0"/>
              <a:t>Плавает - …</a:t>
            </a:r>
          </a:p>
          <a:p>
            <a:pPr>
              <a:buFont typeface="Arial" charset="0"/>
              <a:buNone/>
            </a:pPr>
            <a:r>
              <a:rPr lang="ru-RU" sz="3600" smtClean="0"/>
              <a:t>Прыгает - …</a:t>
            </a:r>
          </a:p>
          <a:p>
            <a:pPr>
              <a:buFont typeface="Arial" charset="0"/>
              <a:buNone/>
            </a:pPr>
            <a:endParaRPr lang="ru-RU" sz="36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E46C0A"/>
                </a:solidFill>
                <a:latin typeface="Arial" charset="0"/>
              </a:rPr>
              <a:t>Хоккей на траве</a:t>
            </a:r>
            <a:endParaRPr lang="ru-RU" sz="5400" smtClean="0"/>
          </a:p>
        </p:txBody>
      </p:sp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1357313" y="1600200"/>
            <a:ext cx="3862387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E46C0A"/>
                </a:solidFill>
                <a:latin typeface="Arial" charset="0"/>
              </a:rPr>
              <a:t>Командный вид спорта (по одиннадцать человек в каждой команде), в который играют две команды, используя клюшки и твердый пластиковый мяч. Победу одерживает команда, забившая за время игры больше голов, чем соперник. При равном счёте объявляется ничья</a:t>
            </a:r>
            <a:r>
              <a:rPr lang="ru-RU" sz="2200" smtClean="0"/>
              <a:t>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200" smtClean="0"/>
          </a:p>
        </p:txBody>
      </p:sp>
      <p:pic>
        <p:nvPicPr>
          <p:cNvPr id="4" name="Рисунок 3" descr="http://www.rg.ru/img/content/81/35/26/RIAN_02243365.LR.ru.jpg"/>
          <p:cNvPicPr/>
          <p:nvPr/>
        </p:nvPicPr>
        <p:blipFill>
          <a:blip r:embed="rId2"/>
          <a:stretch/>
        </p:blipFill>
        <p:spPr bwMode="auto">
          <a:xfrm>
            <a:off x="5376863" y="1412875"/>
            <a:ext cx="3346450" cy="24479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85.233.76.51/photo/j/45145/big_222269820130708-19267-4c8mhj.jpg"/>
          <p:cNvPicPr/>
          <p:nvPr/>
        </p:nvPicPr>
        <p:blipFill>
          <a:blip r:embed="rId3"/>
          <a:stretch/>
        </p:blipFill>
        <p:spPr bwMode="auto">
          <a:xfrm>
            <a:off x="5376863" y="4076700"/>
            <a:ext cx="3417887" cy="2509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4583112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E46C0A"/>
                </a:solidFill>
                <a:latin typeface="Arial" charset="0"/>
              </a:rPr>
              <a:t>ВОЛЕЙБОЛ</a:t>
            </a:r>
            <a:endParaRPr lang="ru-RU" smtClean="0"/>
          </a:p>
        </p:txBody>
      </p:sp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1357313" y="1600200"/>
            <a:ext cx="3286125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solidFill>
                  <a:srgbClr val="17375E"/>
                </a:solidFill>
              </a:rPr>
              <a:t> </a:t>
            </a:r>
            <a:r>
              <a:rPr lang="ru-RU" sz="2200" b="1" smtClean="0">
                <a:solidFill>
                  <a:srgbClr val="E46C0A"/>
                </a:solidFill>
                <a:latin typeface="Arial" charset="0"/>
              </a:rPr>
              <a:t>Командная спортивная игра, в процессе которой две команды соревнуются на специальной площадке, разделённой сеткой, стремясь направить мяч (только руками) на сторону соперника таким образом, чтобы он приземлился на площадке противника</a:t>
            </a:r>
            <a:r>
              <a:rPr lang="ru-RU" sz="2200" smtClean="0">
                <a:solidFill>
                  <a:srgbClr val="17375E"/>
                </a:solidFill>
              </a:rPr>
              <a:t>. </a:t>
            </a:r>
            <a:endParaRPr lang="ru-RU" sz="22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200" smtClean="0"/>
          </a:p>
        </p:txBody>
      </p:sp>
      <p:pic>
        <p:nvPicPr>
          <p:cNvPr id="4" name="Рисунок 3" descr="http://i.eurosport.ru/2012/08/07/873178-14713882-640-360.jpg"/>
          <p:cNvPicPr/>
          <p:nvPr/>
        </p:nvPicPr>
        <p:blipFill>
          <a:blip r:embed="rId2"/>
          <a:stretch/>
        </p:blipFill>
        <p:spPr bwMode="auto">
          <a:xfrm>
            <a:off x="4643438" y="3860800"/>
            <a:ext cx="4262437" cy="26495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11863" y="1123950"/>
            <a:ext cx="2592387" cy="23177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465455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E46C0A"/>
                </a:solidFill>
                <a:latin typeface="Arial" charset="0"/>
              </a:rPr>
              <a:t>ТЕННИС</a:t>
            </a:r>
            <a:endParaRPr lang="ru-RU" smtClean="0"/>
          </a:p>
        </p:txBody>
      </p:sp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1331913" y="1484313"/>
            <a:ext cx="3575050" cy="4525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b="1" smtClean="0">
                <a:solidFill>
                  <a:srgbClr val="E46C0A"/>
                </a:solidFill>
                <a:latin typeface="Arial" charset="0"/>
              </a:rPr>
              <a:t>Спортивная игра мячом с ракетками на специальной площадке (корте), разделенной сеткой.  Цель игры — ударом ракетки отправить мяч на половину соперника так, чтобы тот не  смог его отбить или отбил с нарушением правил.</a:t>
            </a:r>
            <a:endParaRPr lang="ru-RU" sz="25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500" smtClean="0"/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56325" y="836613"/>
            <a:ext cx="2511425" cy="24479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www3.pictures.zimbio.com/gi/Olympics+Day+3+Badminton+dCDWFDkX_zIl.jpg"/>
          <p:cNvPicPr/>
          <p:nvPr/>
        </p:nvPicPr>
        <p:blipFill>
          <a:blip r:embed="rId3"/>
          <a:stretch/>
        </p:blipFill>
        <p:spPr bwMode="auto">
          <a:xfrm>
            <a:off x="4932363" y="3762375"/>
            <a:ext cx="4035425" cy="2670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E46C0A"/>
                </a:solidFill>
                <a:latin typeface="Arial" charset="0"/>
              </a:rPr>
              <a:t>Настольный теннис</a:t>
            </a:r>
          </a:p>
        </p:txBody>
      </p:sp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1331913" y="1412875"/>
            <a:ext cx="335915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E46C0A"/>
                </a:solidFill>
                <a:latin typeface="Arial" charset="0"/>
              </a:rPr>
              <a:t>Спортивная игра, основанная на перекидывании специального мяча ракетками через игровой стол с сеткой по определённым правилам. Целью игроков является достижение ситуации, когда мяч не будет правильно отбит противником.</a:t>
            </a:r>
            <a:endParaRPr lang="ru-RU" smtClean="0"/>
          </a:p>
        </p:txBody>
      </p:sp>
      <p:pic>
        <p:nvPicPr>
          <p:cNvPr id="5" name="Рисунок 4" descr="http://ttfr.ru/tmp/2012/mikhailova_001.jpg"/>
          <p:cNvPicPr/>
          <p:nvPr/>
        </p:nvPicPr>
        <p:blipFill>
          <a:blip r:embed="rId2"/>
          <a:stretch/>
        </p:blipFill>
        <p:spPr bwMode="auto">
          <a:xfrm>
            <a:off x="4859338" y="3860800"/>
            <a:ext cx="4056062" cy="25638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098" name="Picture 2" descr="http://nasten.com.ua/wp-content/uploads/2010/04/0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75263" y="1341438"/>
            <a:ext cx="3511550" cy="23034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5159375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E46C0A"/>
                </a:solidFill>
                <a:latin typeface="Arial" charset="0"/>
              </a:rPr>
              <a:t>БАСКЕТБОЛ</a:t>
            </a:r>
            <a:endParaRPr lang="ru-RU" smtClean="0"/>
          </a:p>
        </p:txBody>
      </p:sp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357313" y="1773238"/>
            <a:ext cx="3575050" cy="41036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E46C0A"/>
                </a:solidFill>
                <a:latin typeface="Arial" charset="0"/>
              </a:rPr>
              <a:t>В баскетбол играют две команды. Цель игры — забросить мяч в корзину соперника и помешать другой команде овладеть мячом и забросить его в свою корзину. Мячом играют только руками</a:t>
            </a:r>
            <a:r>
              <a:rPr lang="ru-RU" sz="2400" b="1" i="1" smtClean="0">
                <a:solidFill>
                  <a:srgbClr val="E46C0A"/>
                </a:solidFill>
                <a:latin typeface="Arial" charset="0"/>
              </a:rPr>
              <a:t>. </a:t>
            </a:r>
            <a:r>
              <a:rPr lang="ru-RU" sz="2400" b="1" smtClean="0">
                <a:solidFill>
                  <a:srgbClr val="E46C0A"/>
                </a:solidFill>
                <a:latin typeface="Arial" charset="0"/>
              </a:rPr>
              <a:t>Побеждает команда, забросившая больше мячей в корзину соперника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</p:txBody>
      </p:sp>
      <p:pic>
        <p:nvPicPr>
          <p:cNvPr id="4" name="Рисунок 3" descr="basketbol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00788" y="908050"/>
            <a:ext cx="2303462" cy="28733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blognba.ru/wp-content/uploads/2010/12/dwight-howard-slam-dunk.jpg"/>
          <p:cNvPicPr/>
          <p:nvPr/>
        </p:nvPicPr>
        <p:blipFill>
          <a:blip r:embed="rId3"/>
          <a:stretch/>
        </p:blipFill>
        <p:spPr bwMode="auto">
          <a:xfrm>
            <a:off x="5148263" y="3933825"/>
            <a:ext cx="3311525" cy="26638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4078287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E46C0A"/>
                </a:solidFill>
                <a:latin typeface="Arial" charset="0"/>
              </a:rPr>
              <a:t>Волейбол</a:t>
            </a:r>
          </a:p>
        </p:txBody>
      </p:sp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1357313" y="1600200"/>
            <a:ext cx="3862387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b="1" smtClean="0">
                <a:solidFill>
                  <a:srgbClr val="E46C0A"/>
                </a:solidFill>
                <a:latin typeface="Arial" charset="0"/>
              </a:rPr>
              <a:t>Командная спортивная игра, в процессе которой две команды соревнуются на специальной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b="1" smtClean="0">
                <a:solidFill>
                  <a:srgbClr val="E46C0A"/>
                </a:solidFill>
                <a:latin typeface="Arial" charset="0"/>
              </a:rPr>
              <a:t>площадке, разделенной сеткой, стремясь направить мяч  на сторону соперника таким образом, чтобы он приземлился на площадке противника</a:t>
            </a:r>
            <a:r>
              <a:rPr lang="ru-RU" sz="2200" b="1" smtClean="0">
                <a:solidFill>
                  <a:srgbClr val="E46C0A"/>
                </a:solidFill>
                <a:latin typeface="Arial" charset="0"/>
              </a:rPr>
              <a:t> </a:t>
            </a:r>
            <a:endParaRPr lang="ru-RU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</p:txBody>
      </p:sp>
      <p:pic>
        <p:nvPicPr>
          <p:cNvPr id="4" name="Рисунок 3" descr="http://i.eurosport.ru/2012/08/07/873178-14713882-640-360.jpg"/>
          <p:cNvPicPr/>
          <p:nvPr/>
        </p:nvPicPr>
        <p:blipFill>
          <a:blip r:embed="rId2"/>
          <a:stretch/>
        </p:blipFill>
        <p:spPr bwMode="auto">
          <a:xfrm>
            <a:off x="5364163" y="1268413"/>
            <a:ext cx="3613150" cy="20891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http://img.gazeta.ru/files3/469/4571469/russerb-pic452-452x452-45476.jpg"/>
          <p:cNvPicPr/>
          <p:nvPr/>
        </p:nvPicPr>
        <p:blipFill>
          <a:blip r:embed="rId3"/>
          <a:stretch/>
        </p:blipFill>
        <p:spPr bwMode="auto">
          <a:xfrm>
            <a:off x="5292725" y="3789363"/>
            <a:ext cx="3757613" cy="23034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5159375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E46C0A"/>
                </a:solidFill>
                <a:latin typeface="Arial" charset="0"/>
              </a:rPr>
              <a:t>БАДМИНТОН</a:t>
            </a:r>
            <a:endParaRPr lang="ru-RU" smtClean="0"/>
          </a:p>
        </p:txBody>
      </p:sp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1357313" y="1600200"/>
            <a:ext cx="379095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700" b="1" smtClean="0">
                <a:solidFill>
                  <a:srgbClr val="E46C0A"/>
                </a:solidFill>
                <a:latin typeface="Arial" charset="0"/>
              </a:rPr>
              <a:t>Спортивная игра с воланом и ракетками на площадке , разделенной пополам сеткой.  Цель игры — приземлить волан на стороне противника и не допустить его падения на своей стороне.</a:t>
            </a:r>
            <a:endParaRPr lang="ru-RU" sz="2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700" smtClean="0"/>
          </a:p>
        </p:txBody>
      </p:sp>
      <p:sp>
        <p:nvSpPr>
          <p:cNvPr id="11267" name="AutoShape 2" descr="data:image/jpeg;base64,/9j/4AAQSkZJRgABAQAAAQABAAD/2wCEAAkGBwgHBgkIBwgKCgkLDRYPDQwMDRsUFRAWIB0iIiAdHx8kKDQsJCYxJx8fLT0tMTU3Ojo6Iys/RD84QzQ5OjcBCgoKDQwNGg8PGjclHyU3Nzc3Nzc3Nzc3Nzc3Nzc3Nzc3Nzc3Nzc3Nzc3Nzc3Nzc3Nzc3Nzc3Nzc3Nzc3Nzc3N//AABEIAHwAuAMBIgACEQEDEQH/xAAbAAABBQEBAAAAAAAAAAAAAAAFAQIDBAYAB//EAEEQAAIBAwMBBAgCCAQFBQAAAAECAwAEEQUSITETQVFhBhQiMnGBkaEjUhVCYnKxwdHhM1OCkhYkQ0SiB3OywvD/xAAZAQADAQEBAAAAAAAAAAAAAAACAwQBAAX/xAAlEQACAgEDBAIDAQAAAAAAAAABAgARAxIhMQQTFFEyQSJhcZH/2gAMAwEAAhEDEQA/APPI0xKmFqXnHSgLSPke23HnTNzfmb60zxj7mdyaEVwZecsOnjWeApvxFZ4v7ndyaAug53r9aRZohEMyJ1/MKGSafLGQrMgJUNwc9fhTBYt3uPpReL+4B6hYWW4gDAmVAP3qYbq3yfxk+Rob6k3+Z9qcLDI5lI+Vb4szyFlr12ISSBpRsOCo54pXu4VVSWPtdOKq/oxCcmZvoKtw2UOEjlY7QR7fUih8eceoWQPdxKAp3ZBPGK6G/ijlVtrnBzVfUpMuYwB7DEBu8iqgohgT7hDISLl5r1SPcNQNODIGAIwMYzUGaVVLcngUQwovE7WTLLXgwfwz5HdVyxEl1cgRRNI7RAhUBJ6mhEn/AOFT2avv6PjbwQDQPQEJYQnuBa30UhXDxSDcrDoQe8Vtz/6r3UqOt5oOkXW0YUNAQNuOR31gZYJnGXjfecFW/N5moYIbpnYrE+0DJzxx8+vXpUxIh7T0HSfSD0SvhJJd+j9zp8rMdzWFzlDx+RsBfgB9aLDWNEupLKztdVuotOEDEy30W7syeiqq8895rz3TohHCSxA3HoxGat2xjWGBHljVuzXOGHHFKYwxQ+5u/wBDvLaQSepw2uIU2m8u4Fd+ByOeB8aGelVrbafpUMsdg8LmUK1x+kIZw3B42JyPj5VkHMI0ySN3jEhj2hSfLmhRu41AATOBjPjWqhcfiJuuuTLWtT9pbIV/P4fGuqlc3AuIezWMjb7RPXAFdTkxlRRguwJsS0tmoeOOSPJCmWQdqAGXuA8DSJbRlINyIDM5IbtOAo7iO741bIjWaY4t/wANMAAMyyHxHn306NVWWzXtIQFBLOYydvk/j8BVm5kxMpSRQiK4dY48dptUCQkgeX5h51FeultNIqRQuTGANgyBx1576s9rJIk0KQACRsl+zPHw44+VLbaejORLKUwCd7Rs2fsKUzb0IYA5M5B7K/Cn7SegNdJBIYEcXk4kZwpTOAB45/lUjWMfrEyevXbIkeUPIYt5jPA86o7j1xJeyvuN7Jz0Rj8qURSf5bfSo/UYjBAxnuGZzh8sNnlg95p7aZb+sToBdkKmY1PvDzbjp8K4u07sr7jhG/5T9KeFPeMfE1VFhb+qwzbZ+XxI/wCp06Lx1qb9F23rckK2l0Sy5hjbh/InjkUJdpoxLBWoRSGdyFyN3UVW7OX/AC3/ANpowtlB6n2gglDRN7cm72AD3Y+NMuJLY5a3jkVD0V2yRQfmTHjSog2OJj7+VA7j305zn4DpUjEscmomptUIN2ZBMSFoppz7rWME84oXP7tXbFsW8fwqLqITfGEePCu4xUavkV26oqMXvHEio2buFIzVBcSiKMk+8eFFNxYi5qbGTztFeQqrBhnlB49MZqOaKa17e1ljMbq5/Df3hjAx9/sahgh9YmJk3bB7xXuPdSvcXKuYpHLE9S3J+tPIANCVBSFutoc9HbCyurQyXMjiRyykb9oxXULgZRaBgUBER9nxYniuqdkd2JDTQQBUNSMvYXxMoG9gAqxYEnPUcezVWUy3hiMqugjUBRsPTwOFo9C3otcTGT9F3+ZGyQbpSBx4bKIwT+jtrNP2FndrhSO0E64frx7nlVrOW2XiIArmZqKziW1jkRyZd+Fj7EcjxyVBogJB69LL62/swhe1EWGzjG3H2z5UaS50L1eACxu9kT7+zN0AYz4+7z0oLrWtWcN5crpsJjMqlJnllLl/twPlW60UcTKZjISdtlaJvbPa7jER7A7sg55NSpJvv7oma4KmPDPtxI3HQjPT+VXdIvbF9Ks21CwlnMczLC0dw0aKAAc7ceJommoaLJfXLJp12xkXDzevNlhzx7vlW90EXU7QRtMy2z9HW2JZC6S8qf8ADUd2Ofe8akcxrqDmSS6COntEnDtx/D+VFl1L0fXTwv6Gn9iUMsHrzkeG4nHWrct1oNxC902jvPIsQOJL12yR+qOPIVzZAN5wUmZcIv6NdfxjIjgjHuKOnPnUsjW0M1tPcm6W3ZRuZyQX/dOOlH5b/QLVGtpNIUdpCG7Nb5yrN+Xy+NC7v0i0uVFin9F4XEfuhr+UgfasD6+BOIrmZ66kDXErRO3q7MSik53Dzz8aseqaWdAlu31MnVhKBHZLC2OzzgkuRjPfwenXmiD67o5JJ9ErMk+N7LTTr2ld3onpmPBp5T/9qcGoUBA5maYc1G1apde055ERfRLSMuwUe1L1P+qrklxBExR/RPRFfPuGCQkdeuX8qF8tfUJVmDmGRxRz0c0m4vbSaYwh4o4WZFD4YkY5+Aoudas0yP8AhrQR45s246ft/tUX0j0it1h3HQdKT3o4zDa4AbJHOWPGRzU7kPzCYlaqZy00G/udGW9it9sis+/ew24XPf3HjvoSxlClmnsMg4x2/I+VenJqmpW+nRSWmn6X6vJgvCljgYPVgc4NZVvSC6gvHgl0TQIJQ/tZ0lM9/OSfKkIFYmMZaAJEysVwWMhkMYRDgsD1PlVO4m7V9xYeQz0rbN6Y3ir+FaaSqDkAaYn5c+NOX0z1TJ9nT1AJHFhGvTHn51UCMa0BFgWbmKtLlYSQ+NpBOR1zT4Fe7lZ1jQnjp0zjuGRW2/4z1XcAs1qnOPZtovHHhVh9e9JBIscl8sMr8iNIYPlzsNIJ3uO1Gq+pjU0qUMsgTLA5UbRj/wCVdWvHpPr+I1i1S5Z8ZcBIuBjPcnNdXbmASIDNywiSPsyFTnAQDJxT/X37WVwJN7jaTsGMe1/arNv6KX93Es0ctuQTt5dsj7VVj0m6hkAMiEB9pCyEc/SqADuAdxFl1FE/cmE49VfeHRYSHRTHy5w2R9qE6xbm4drvBWQnDZ43DJGf4UavJfVlRNjOdw9gHcTW20bV7m9021nRtAsc4TEkWXCq4jLNk+ZY+S0lHLA6oYo8THx3A1O203SdNhlcRjgNjJbGT8B/WrjzTQ3gWdHjnjIUhv1MA1S9IvSi+1C4R7n1ZBbMdhtYRGMZ5PHXpVUXjXMJv3cZ3gMCOenXj41wUrsOIfz3+5UGostpNFskEcrAu3eecg9Kgk1OQyQtEXAijCBX5GBzx4c1Ir26Z2FVz1xJKP5VIslvu/EO5T0/Fkb7EUzImXSbU1Fh1HBj4g88azXIzMA3J8DmqVyCZmRE3HljjuA6miSXHvBjgk56npVi1uLSG1dmny5GGTss5Hman6fKS1DmBkelurgO3tpbo/grkfmPAHBPX5GmyQhYElDg5AyMdK0Gn3miQq6TJ7LPuGFc4P06dfqaMQJp0AttRskRbZ1MSxGMjocFsEcd3xpmXJnx5KKmo3GMboDdGYW0yby3wP8Aqrj6itHcdstyVAYMW5HfjLfypbP0R1TUdWka3FsgQrcFTIfZUscDp14NWwtxZw3ltcGJ9zbQ8bHBwfPwJoc2UUDGYcLZDQgG5UbnYcEe8P8AbV3Tg5sy6Kx2zOzYGcAO39qJ/wDCuqNZi8As/V3AO7tTnBx3fSooIL8ATaUiu0QHafqrKCSCuPA0AIJF8QCCAfYhC1gm0+SHTroSXEQAW4MTYI4525/WBIHgcedB9V9G3sXu7oXHaQoIZIZD/wBwrl8fBhhsjyozcXEtltjv1lW4ReBHIGC559751UniOp2cEUE//MLdKTE/REYY7Q+O054H5qbhca6raQ+QzPpMFnR4LrQLOa3YC5MKtId59rjoe4YHhQiIssWGJVhuDY3Dn2fKj2pTrb3aRWYd7aMbFuJWJM+G5YeC4yAB3YqTWIree5t7tYjDDLIsd1bxMR6qxIzjH6pHI8OlYmMkmz/JWcybAQISckFz16Zf83wowRJHdqZFbnDkAOeMDmu1S1hkv57PTSJGtHaLLMyl1Vuvs/zqzFd22nwxyDJnfCyZJZVzgY54yefoaFlcDiEGQmrgJrho4o2iZ2l7MFtxPTbxtzzz311WpIbS6uoe1tdhmUZUlhsPOAFB6HYeeK6qcWIstybLnRGoibm10x7NHWK5ihUtu2LGzkE+bMf4V2laBp9w9xLf3WoKVYE9hEmNxySTkVFY62YG7G/tpHVcIJHUAbumQQcbfDJra6Ta3FiZ/WbU26PtPJyp8eaBc2JxWmjDbDkU/Lb16mXvrGz0m0Y6KbiRyT20lwilgNvs8KBkZBrI+m0QVra5KdlNKXTZ+cLjD/DmtT6YazLpsRnt2CTzMSu3Hu9cY+grzrUNWk1SczXMvaTEYHAG0eAHTvpR6bTm1gw8T6koiRWttDd3cNvdzGGKVgjyflB76MaToV2NEvpmkVgpZdseDkD9Y8HjHIxzWduFLwtsJzjJGaM+hV3Os96IWK2kMMkwQ8k7Rkr4c0blgQV3r6jUYAepSi0mWdBLDKhjJHtHjH9hnrR7U/RWTTtOlna/jl7BN4RIMEgkBiDk5AGefKpdW0LTY9ITVo7i7TtMtDZsAqupPRT1Azmqt96QznTBp8VvHJu05ITOTzGxT2lA8ASR9ar6jqu8AMQNfclXCU+Z/kC+rTQ4MrFVynaHbkqrAEH6EGpRaxvZPJNdhI3Ruw/DPturKNpPdwSfiMVs7vStJvdPurtZWaGT2i4bGdoCjqOOFFebG4e/sYIYoyFtdwQK/J3MWOc/KpMAxqzEi4xgSNjU02g+jHrl20N9MYgq5Uxruzz8q2b6CoWP/nkISMLERbkZGQe5/EDurIegBki1Q9pvw8D79x6EMOfnn7Vv4pVdj2SKT7xGevmteuSuYat55+RnRqJkGnWM2nM7Wd/brvj7NmFnyMZ/b68nmhsnoxFNbxodQUBGLF1tyGOT3+3gjywKOZhZ2yVGOqs2OfhTWO5iRwF6880lukxMbIh4+sz4xSGhKb6fcnShpi6qnYqfZPqvtnnPXfUaaG9tBIRqQRLkc4t+mB3Zfzq+J4xOg28bSQ3cPL7VHdSytEke+EhQF/E9v2enAqfNgxIL07COx58uRqLbmZ/SdFg1OKUW91KtvCSPWJbUbXOedp3c9P40BvZrWx16N9PuhcrBlJHEXsMcYxy/PXnGBRDWIdZ1bWEsbi9lbTdxO5F2Rqg/VIHJ6gc+NFtK9HrO11Vn2FI2VWiETbVBbIbH246YqMKEvK3B9SgKpOhANXuBtc9HjbQrfxzhkLZlSOLaIifD2jxzipdI0lZQ0y6lbxNcfhhJo8u0ZIO7OccEAfKtHc3lnaW1yt3DJLAYyjrHhmIPAOMj6cVlLz0bksow9wRvnlVIgCCOT0bvGB4ZHFHlw3l0A0DwZGiMfz5A5EML6JW9vdyz2+sFZXbParbjjpwPa6VHdaZfSX0kDyJcQrDl7oWnIG7gMA/jyDRe2ENtbJBErFIsKQRzx31h/SiGXSfSV/WL29NtdJuDwnDjIztPjz9qqy9IgT9+4WHOzuQePUvSaDNBqcKR30TtNMA5NuR2W2NmBI3d/T50lO9GtNvF9HG1SS5liaV0GQAxbLYB5+B6+NdRYMZVaO8zOEdroQZG+oanNFaLcJBA6updlLHHLcgda9D0qaS2HYRNLcMYeyBkPJ6fTp8qxmm6Pq0FzFLHp7yMhJGUYA5GOtam4t5ktVtbbL3shy5iYgDHOBznA8+teN1aMmVdHE9vpM+N8GRsh/I/5PNPSnVbq8vpRcAxSByGjz7uOMfKqFvpmoT2/rKQN2ZGVJBBceK+Ire3foLealdC4uVxJ3+0vtfHgk0YX0W1SQKJ7tH2rtB8B3DAUAVepXljPKbOoG08pt7h+A2QQccDkffitr6FWFzd217Lbwqq9hIi7hjtWZcYX4dTRqT/ANOYri6W5nkIb9YJHw/xo3DpNxZXVpGl86RKuOxQBV2jypObP2xabx2FkytpMwcls3R1Hs8AMOlN9VHeifNRXo0vo5bXU73Mgk3SEtwcD7ClT0Z09fejz/rJ/mKoXqk0g1I3NMRPPR26wmBZGEJ4Kd30qomnwRn2II1z12rivU10LTk923i/1DP9amXTrKP3IIh8EH9KHylB2WAX2nmVms1s5e0G1mXaSq54q2Z9UYcmb4hTXowhhXomPhXHYB/h/Wu84jgQCQeZ5u0upkYZ7g/EGlF1qgYfjTDzI/tXorMv+Wn0phl4xtHyFb57eoFrMG15qQB3XoOB0Df2pttezzZjuSdoIZccc5rdNJx0NQT3FtGm+5ihnjVhuh5Zz8FApeXqzkQofuOwMO4CBMXPrE0N4wgtlaJAygyAndnGe/8AZH3qW71t2tFVNsrPgndEUaIjPu4PwrWQ3EVzEJREEVslUdcFRnpinFYmH+CmP3aHvjSFI2E5s9OxHMyd9qk0+kKwt1ZXzDLJg5VscY5+fyptyLrVdNsrmNmN3ZTrMYjk9op6jHzrXb+zQW8wgFlI3KMnutg4YH5Yx5mqyaNI8s1xbMscPZ/i7Wzt+HyzSWytSaeVlWLKhJvhhAU2q6tEPxdE2bh1Mb812pu1x67f3uiziEQpHFI8RULJtAOc8rnJGR40dt7IQMpN7ePgggdodv2xVu7mOob/AF+RpFIP4bIAHGVxz5c/Xyqkda7D8hEKcINoTMbLrsA0BtPtrMxsLhGRN3Gxdvf4kg11aNtOsD/2cQ/0Cuox1oHAkxzKYcv5Oys3aJT2h9lcDvqtpFgLTdNcFpLhxjjGEHlVvdcgspt02M+7esmCMcbemSO/r1p4dv8AL+/968/SC1ytn04wiH+ybtccDAHlmmmQnvFMXJ92Jj8KXB/WQr8WAo6k8f2rjoxHw4qlMjtfiUlmxDtznOOf71YLRL1b/wAgaSC/hxNC8cojDq2zswyykd5OfJeMDp50LJq2lHTOEeyY5CVUAMcAY4p3aN+Y/WnST200SyJHPDMT7aSAEHzBBqLK9xP0rdNSdydUdvfxzSbm8B9q4AEdT9KXZ+0PvXVF2Y0sT12n5Cmlj4D6Cn9n+2n3/pXdme4p9a2oJJkRJ/Kv0pv+kVMYz4r/ALhTTG37J+DCuqDZkJ3dyr96QFhxsX6H+tS9m3dk/Ou7KT8rfKtqCWPqQHtOoCD91dv8KjZWPvfcmrRil/I/0P8ASmGJ/wAj/MVlTCxlQpjrj5datW10sNsyiDEp4YiXjHlx30hQjuNN+f2rZqZSnxlXce5P/If0pNo3lwOSME8VeS3ml/wo3YeIXpSm1I/xZYl+e4/QZrKggNKOD1/nXVd7O2XqXfywF/rXVlTdMvCeMqojjbOPaMmD/CuaZyMZ2/BQKgSMMMlm+tSrGvhn40UsLajGtIzdZGPzqPs891WCoUZFKOa6AVuQCAdMAfKnCHnk1NjzNdXTtCxgiUeFLtA7qWurplATuKaaU9KSugxDSGl76410wxtNIyfGnqMsBRSTT4IrXtsM58Gbj7Yrpy4y3EDnHfSpDJL/AIUbN+6M1Kbp1/wkjjA/Kg/ieaZNNI4/EkZ/3jmugsoHMX1Vh77Rx+bOP4DmuCwr1uHPlGp/niltIhNIqsSATj2at39vDYgBIxJ/7hJ/hitmquoWJT7WMcIkjfvyE/wxUwN5t9mMwoe/AX7mohdzkHa/ZjpiNQv8KrsxY7m5PieaycW0iWXBxie8zjooJfH8vvTO2hToJJT4uQo+gz/GoKQ10HV6kr3b/wDSSOPzVAT9TzXVDikrpmpv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8" name="AutoShape 4" descr="data:image/jpeg;base64,/9j/4AAQSkZJRgABAQAAAQABAAD/2wCEAAkGBwgHBgkIBwgKCgkLDRYPDQwMDRsUFRAWIB0iIiAdHx8kKDQsJCYxJx8fLT0tMTU3Ojo6Iys/RD84QzQ5OjcBCgoKDQwNGg8PGjclHyU3Nzc3Nzc3Nzc3Nzc3Nzc3Nzc3Nzc3Nzc3Nzc3Nzc3Nzc3Nzc3Nzc3Nzc3Nzc3Nzc3N//AABEIAHwAuAMBIgACEQEDEQH/xAAbAAABBQEBAAAAAAAAAAAAAAAFAQIDBAYAB//EAEEQAAIBAwMBBAgCCAQFBQAAAAECAwAEEQUSITETQVFhBhQiMnGBkaEjUhVCYnKxwdHhM1OCkhYkQ0SiB3OywvD/xAAZAQADAQEBAAAAAAAAAAAAAAACAwQBAAX/xAAlEQACAgEDBAIDAQAAAAAAAAABAgARAxIhMQQTFFEyQSJhcZH/2gAMAwEAAhEDEQA/APPI0xKmFqXnHSgLSPke23HnTNzfmb60zxj7mdyaEVwZecsOnjWeApvxFZ4v7ndyaAug53r9aRZohEMyJ1/MKGSafLGQrMgJUNwc9fhTBYt3uPpReL+4B6hYWW4gDAmVAP3qYbq3yfxk+Rob6k3+Z9qcLDI5lI+Vb4szyFlr12ISSBpRsOCo54pXu4VVSWPtdOKq/oxCcmZvoKtw2UOEjlY7QR7fUih8eceoWQPdxKAp3ZBPGK6G/ijlVtrnBzVfUpMuYwB7DEBu8iqgohgT7hDISLl5r1SPcNQNODIGAIwMYzUGaVVLcngUQwovE7WTLLXgwfwz5HdVyxEl1cgRRNI7RAhUBJ6mhEn/AOFT2avv6PjbwQDQPQEJYQnuBa30UhXDxSDcrDoQe8Vtz/6r3UqOt5oOkXW0YUNAQNuOR31gZYJnGXjfecFW/N5moYIbpnYrE+0DJzxx8+vXpUxIh7T0HSfSD0SvhJJd+j9zp8rMdzWFzlDx+RsBfgB9aLDWNEupLKztdVuotOEDEy30W7syeiqq8895rz3TohHCSxA3HoxGat2xjWGBHljVuzXOGHHFKYwxQ+5u/wBDvLaQSepw2uIU2m8u4Fd+ByOeB8aGelVrbafpUMsdg8LmUK1x+kIZw3B42JyPj5VkHMI0ySN3jEhj2hSfLmhRu41AATOBjPjWqhcfiJuuuTLWtT9pbIV/P4fGuqlc3AuIezWMjb7RPXAFdTkxlRRguwJsS0tmoeOOSPJCmWQdqAGXuA8DSJbRlINyIDM5IbtOAo7iO741bIjWaY4t/wANMAAMyyHxHn306NVWWzXtIQFBLOYydvk/j8BVm5kxMpSRQiK4dY48dptUCQkgeX5h51FeultNIqRQuTGANgyBx1576s9rJIk0KQACRsl+zPHw44+VLbaejORLKUwCd7Rs2fsKUzb0IYA5M5B7K/Cn7SegNdJBIYEcXk4kZwpTOAB45/lUjWMfrEyevXbIkeUPIYt5jPA86o7j1xJeyvuN7Jz0Rj8qURSf5bfSo/UYjBAxnuGZzh8sNnlg95p7aZb+sToBdkKmY1PvDzbjp8K4u07sr7jhG/5T9KeFPeMfE1VFhb+qwzbZ+XxI/wCp06Lx1qb9F23rckK2l0Sy5hjbh/InjkUJdpoxLBWoRSGdyFyN3UVW7OX/AC3/ANpowtlB6n2gglDRN7cm72AD3Y+NMuJLY5a3jkVD0V2yRQfmTHjSog2OJj7+VA7j305zn4DpUjEscmomptUIN2ZBMSFoppz7rWME84oXP7tXbFsW8fwqLqITfGEePCu4xUavkV26oqMXvHEio2buFIzVBcSiKMk+8eFFNxYi5qbGTztFeQqrBhnlB49MZqOaKa17e1ljMbq5/Df3hjAx9/sahgh9YmJk3bB7xXuPdSvcXKuYpHLE9S3J+tPIANCVBSFutoc9HbCyurQyXMjiRyykb9oxXULgZRaBgUBER9nxYniuqdkd2JDTQQBUNSMvYXxMoG9gAqxYEnPUcezVWUy3hiMqugjUBRsPTwOFo9C3otcTGT9F3+ZGyQbpSBx4bKIwT+jtrNP2FndrhSO0E64frx7nlVrOW2XiIArmZqKziW1jkRyZd+Fj7EcjxyVBogJB69LL62/swhe1EWGzjG3H2z5UaS50L1eACxu9kT7+zN0AYz4+7z0oLrWtWcN5crpsJjMqlJnllLl/twPlW60UcTKZjISdtlaJvbPa7jER7A7sg55NSpJvv7oma4KmPDPtxI3HQjPT+VXdIvbF9Ks21CwlnMczLC0dw0aKAAc7ceJommoaLJfXLJp12xkXDzevNlhzx7vlW90EXU7QRtMy2z9HW2JZC6S8qf8ADUd2Ofe8akcxrqDmSS6COntEnDtx/D+VFl1L0fXTwv6Gn9iUMsHrzkeG4nHWrct1oNxC902jvPIsQOJL12yR+qOPIVzZAN5wUmZcIv6NdfxjIjgjHuKOnPnUsjW0M1tPcm6W3ZRuZyQX/dOOlH5b/QLVGtpNIUdpCG7Nb5yrN+Xy+NC7v0i0uVFin9F4XEfuhr+UgfasD6+BOIrmZ66kDXErRO3q7MSik53Dzz8aseqaWdAlu31MnVhKBHZLC2OzzgkuRjPfwenXmiD67o5JJ9ErMk+N7LTTr2ld3onpmPBp5T/9qcGoUBA5maYc1G1apde055ERfRLSMuwUe1L1P+qrklxBExR/RPRFfPuGCQkdeuX8qF8tfUJVmDmGRxRz0c0m4vbSaYwh4o4WZFD4YkY5+Aoudas0yP8AhrQR45s246ft/tUX0j0it1h3HQdKT3o4zDa4AbJHOWPGRzU7kPzCYlaqZy00G/udGW9it9sis+/ew24XPf3HjvoSxlClmnsMg4x2/I+VenJqmpW+nRSWmn6X6vJgvCljgYPVgc4NZVvSC6gvHgl0TQIJQ/tZ0lM9/OSfKkIFYmMZaAJEysVwWMhkMYRDgsD1PlVO4m7V9xYeQz0rbN6Y3ir+FaaSqDkAaYn5c+NOX0z1TJ9nT1AJHFhGvTHn51UCMa0BFgWbmKtLlYSQ+NpBOR1zT4Fe7lZ1jQnjp0zjuGRW2/4z1XcAs1qnOPZtovHHhVh9e9JBIscl8sMr8iNIYPlzsNIJ3uO1Gq+pjU0qUMsgTLA5UbRj/wCVdWvHpPr+I1i1S5Z8ZcBIuBjPcnNdXbmASIDNywiSPsyFTnAQDJxT/X37WVwJN7jaTsGMe1/arNv6KX93Es0ctuQTt5dsj7VVj0m6hkAMiEB9pCyEc/SqADuAdxFl1FE/cmE49VfeHRYSHRTHy5w2R9qE6xbm4drvBWQnDZ43DJGf4UavJfVlRNjOdw9gHcTW20bV7m9021nRtAsc4TEkWXCq4jLNk+ZY+S0lHLA6oYo8THx3A1O203SdNhlcRjgNjJbGT8B/WrjzTQ3gWdHjnjIUhv1MA1S9IvSi+1C4R7n1ZBbMdhtYRGMZ5PHXpVUXjXMJv3cZ3gMCOenXj41wUrsOIfz3+5UGostpNFskEcrAu3eecg9Kgk1OQyQtEXAijCBX5GBzx4c1Ir26Z2FVz1xJKP5VIslvu/EO5T0/Fkb7EUzImXSbU1Fh1HBj4g88azXIzMA3J8DmqVyCZmRE3HljjuA6miSXHvBjgk56npVi1uLSG1dmny5GGTss5Hman6fKS1DmBkelurgO3tpbo/grkfmPAHBPX5GmyQhYElDg5AyMdK0Gn3miQq6TJ7LPuGFc4P06dfqaMQJp0AttRskRbZ1MSxGMjocFsEcd3xpmXJnx5KKmo3GMboDdGYW0yby3wP8Aqrj6itHcdstyVAYMW5HfjLfypbP0R1TUdWka3FsgQrcFTIfZUscDp14NWwtxZw3ltcGJ9zbQ8bHBwfPwJoc2UUDGYcLZDQgG5UbnYcEe8P8AbV3Tg5sy6Kx2zOzYGcAO39qJ/wDCuqNZi8As/V3AO7tTnBx3fSooIL8ATaUiu0QHafqrKCSCuPA0AIJF8QCCAfYhC1gm0+SHTroSXEQAW4MTYI4525/WBIHgcedB9V9G3sXu7oXHaQoIZIZD/wBwrl8fBhhsjyozcXEtltjv1lW4ReBHIGC559751UniOp2cEUE//MLdKTE/REYY7Q+O054H5qbhca6raQ+QzPpMFnR4LrQLOa3YC5MKtId59rjoe4YHhQiIssWGJVhuDY3Dn2fKj2pTrb3aRWYd7aMbFuJWJM+G5YeC4yAB3YqTWIree5t7tYjDDLIsd1bxMR6qxIzjH6pHI8OlYmMkmz/JWcybAQISckFz16Zf83wowRJHdqZFbnDkAOeMDmu1S1hkv57PTSJGtHaLLMyl1Vuvs/zqzFd22nwxyDJnfCyZJZVzgY54yefoaFlcDiEGQmrgJrho4o2iZ2l7MFtxPTbxtzzz311WpIbS6uoe1tdhmUZUlhsPOAFB6HYeeK6qcWIstybLnRGoibm10x7NHWK5ihUtu2LGzkE+bMf4V2laBp9w9xLf3WoKVYE9hEmNxySTkVFY62YG7G/tpHVcIJHUAbumQQcbfDJra6Ta3FiZ/WbU26PtPJyp8eaBc2JxWmjDbDkU/Lb16mXvrGz0m0Y6KbiRyT20lwilgNvs8KBkZBrI+m0QVra5KdlNKXTZ+cLjD/DmtT6YazLpsRnt2CTzMSu3Hu9cY+grzrUNWk1SczXMvaTEYHAG0eAHTvpR6bTm1gw8T6koiRWttDd3cNvdzGGKVgjyflB76MaToV2NEvpmkVgpZdseDkD9Y8HjHIxzWduFLwtsJzjJGaM+hV3Os96IWK2kMMkwQ8k7Rkr4c0blgQV3r6jUYAepSi0mWdBLDKhjJHtHjH9hnrR7U/RWTTtOlna/jl7BN4RIMEgkBiDk5AGefKpdW0LTY9ITVo7i7TtMtDZsAqupPRT1Azmqt96QznTBp8VvHJu05ITOTzGxT2lA8ASR9ar6jqu8AMQNfclXCU+Z/kC+rTQ4MrFVynaHbkqrAEH6EGpRaxvZPJNdhI3Ruw/DPturKNpPdwSfiMVs7vStJvdPurtZWaGT2i4bGdoCjqOOFFebG4e/sYIYoyFtdwQK/J3MWOc/KpMAxqzEi4xgSNjU02g+jHrl20N9MYgq5Uxruzz8q2b6CoWP/nkISMLERbkZGQe5/EDurIegBki1Q9pvw8D79x6EMOfnn7Vv4pVdj2SKT7xGevmteuSuYat55+RnRqJkGnWM2nM7Wd/brvj7NmFnyMZ/b68nmhsnoxFNbxodQUBGLF1tyGOT3+3gjywKOZhZ2yVGOqs2OfhTWO5iRwF6880lukxMbIh4+sz4xSGhKb6fcnShpi6qnYqfZPqvtnnPXfUaaG9tBIRqQRLkc4t+mB3Zfzq+J4xOg28bSQ3cPL7VHdSytEke+EhQF/E9v2enAqfNgxIL07COx58uRqLbmZ/SdFg1OKUW91KtvCSPWJbUbXOedp3c9P40BvZrWx16N9PuhcrBlJHEXsMcYxy/PXnGBRDWIdZ1bWEsbi9lbTdxO5F2Rqg/VIHJ6gc+NFtK9HrO11Vn2FI2VWiETbVBbIbH246YqMKEvK3B9SgKpOhANXuBtc9HjbQrfxzhkLZlSOLaIifD2jxzipdI0lZQ0y6lbxNcfhhJo8u0ZIO7OccEAfKtHc3lnaW1yt3DJLAYyjrHhmIPAOMj6cVlLz0bksow9wRvnlVIgCCOT0bvGB4ZHFHlw3l0A0DwZGiMfz5A5EML6JW9vdyz2+sFZXbParbjjpwPa6VHdaZfSX0kDyJcQrDl7oWnIG7gMA/jyDRe2ENtbJBErFIsKQRzx31h/SiGXSfSV/WL29NtdJuDwnDjIztPjz9qqy9IgT9+4WHOzuQePUvSaDNBqcKR30TtNMA5NuR2W2NmBI3d/T50lO9GtNvF9HG1SS5liaV0GQAxbLYB5+B6+NdRYMZVaO8zOEdroQZG+oanNFaLcJBA6updlLHHLcgda9D0qaS2HYRNLcMYeyBkPJ6fTp8qxmm6Pq0FzFLHp7yMhJGUYA5GOtam4t5ktVtbbL3shy5iYgDHOBznA8+teN1aMmVdHE9vpM+N8GRsh/I/5PNPSnVbq8vpRcAxSByGjz7uOMfKqFvpmoT2/rKQN2ZGVJBBceK+Ire3foLealdC4uVxJ3+0vtfHgk0YX0W1SQKJ7tH2rtB8B3DAUAVepXljPKbOoG08pt7h+A2QQccDkffitr6FWFzd217Lbwqq9hIi7hjtWZcYX4dTRqT/ANOYri6W5nkIb9YJHw/xo3DpNxZXVpGl86RKuOxQBV2jypObP2xabx2FkytpMwcls3R1Hs8AMOlN9VHeifNRXo0vo5bXU73Mgk3SEtwcD7ClT0Z09fejz/rJ/mKoXqk0g1I3NMRPPR26wmBZGEJ4Kd30qomnwRn2II1z12rivU10LTk923i/1DP9amXTrKP3IIh8EH9KHylB2WAX2nmVms1s5e0G1mXaSq54q2Z9UYcmb4hTXowhhXomPhXHYB/h/Wu84jgQCQeZ5u0upkYZ7g/EGlF1qgYfjTDzI/tXorMv+Wn0phl4xtHyFb57eoFrMG15qQB3XoOB0Df2pttezzZjuSdoIZccc5rdNJx0NQT3FtGm+5ihnjVhuh5Zz8FApeXqzkQofuOwMO4CBMXPrE0N4wgtlaJAygyAndnGe/8AZH3qW71t2tFVNsrPgndEUaIjPu4PwrWQ3EVzEJREEVslUdcFRnpinFYmH+CmP3aHvjSFI2E5s9OxHMyd9qk0+kKwt1ZXzDLJg5VscY5+fyptyLrVdNsrmNmN3ZTrMYjk9op6jHzrXb+zQW8wgFlI3KMnutg4YH5Yx5mqyaNI8s1xbMscPZ/i7Wzt+HyzSWytSaeVlWLKhJvhhAU2q6tEPxdE2bh1Mb812pu1x67f3uiziEQpHFI8RULJtAOc8rnJGR40dt7IQMpN7ePgggdodv2xVu7mOob/AF+RpFIP4bIAHGVxz5c/Xyqkda7D8hEKcINoTMbLrsA0BtPtrMxsLhGRN3Gxdvf4kg11aNtOsD/2cQ/0Cuox1oHAkxzKYcv5Oys3aJT2h9lcDvqtpFgLTdNcFpLhxjjGEHlVvdcgspt02M+7esmCMcbemSO/r1p4dv8AL+/968/SC1ytn04wiH+ybtccDAHlmmmQnvFMXJ92Jj8KXB/WQr8WAo6k8f2rjoxHw4qlMjtfiUlmxDtznOOf71YLRL1b/wAgaSC/hxNC8cojDq2zswyykd5OfJeMDp50LJq2lHTOEeyY5CVUAMcAY4p3aN+Y/WnST200SyJHPDMT7aSAEHzBBqLK9xP0rdNSdydUdvfxzSbm8B9q4AEdT9KXZ+0PvXVF2Y0sT12n5Cmlj4D6Cn9n+2n3/pXdme4p9a2oJJkRJ/Kv0pv+kVMYz4r/ALhTTG37J+DCuqDZkJ3dyr96QFhxsX6H+tS9m3dk/Ou7KT8rfKtqCWPqQHtOoCD91dv8KjZWPvfcmrRil/I/0P8ASmGJ/wAj/MVlTCxlQpjrj5datW10sNsyiDEp4YiXjHlx30hQjuNN+f2rZqZSnxlXce5P/If0pNo3lwOSME8VeS3ml/wo3YeIXpSm1I/xZYl+e4/QZrKggNKOD1/nXVd7O2XqXfywF/rXVlTdMvCeMqojjbOPaMmD/CuaZyMZ2/BQKgSMMMlm+tSrGvhn40UsLajGtIzdZGPzqPs891WCoUZFKOa6AVuQCAdMAfKnCHnk1NjzNdXTtCxgiUeFLtA7qWurplATuKaaU9KSugxDSGl76410wxtNIyfGnqMsBRSTT4IrXtsM58Gbj7Yrpy4y3EDnHfSpDJL/AIUbN+6M1Kbp1/wkjjA/Kg/ieaZNNI4/EkZ/3jmugsoHMX1Vh77Rx+bOP4DmuCwr1uHPlGp/niltIhNIqsSATj2at39vDYgBIxJ/7hJ/hitmquoWJT7WMcIkjfvyE/wxUwN5t9mMwoe/AX7mohdzkHa/ZjpiNQv8KrsxY7m5PieaycW0iWXBxie8zjooJfH8vvTO2hToJJT4uQo+gz/GoKQ10HV6kr3b/wDSSOPzVAT9TzXVDikrpmpvc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AutoShape 6" descr="data:image/jpeg;base64,/9j/4AAQSkZJRgABAQAAAQABAAD/2wCEAAkGBwgHBgkIBwgKCgkLDRYPDQwMDRsUFRAWIB0iIiAdHx8kKDQsJCYxJx8fLT0tMTU3Ojo6Iys/RD84QzQ5OjcBCgoKDQwNGg8PGjclHyU3Nzc3Nzc3Nzc3Nzc3Nzc3Nzc3Nzc3Nzc3Nzc3Nzc3Nzc3Nzc3Nzc3Nzc3Nzc3Nzc3N//AABEIAIAAqgMBIgACEQEDEQH/xAAbAAABBQEBAAAAAAAAAAAAAAAFAQIDBAYHAP/EAEAQAAIBAgMEBggFAwMDBQAAAAECAwQRAAUSITFBUQYTImFxgRQjMkJSkcHRcpOhsfAVM+EkYrIHNEMWU2OCkv/EABkBAAMBAQEAAAAAAAAAAAAAAAABAgMEBf/EACQRAAICAgIBBAMBAAAAAAAAAAABAhEDIRIxUQQTQfAiYXEU/9oADAMBAAIRAxEAPwAPUTSRTFI9AVVWw6tT7o7sM9Lm5p+Wv2wtb/3LfhT/AIjENseikYE3pU/xr+Uv2x70qf41/KX7Yjtj1sOgJPSp/jX8pPti/kdQZM0hjnWKRXuoDxKQDbYbW54GWwW6P+ivUCCeKPrnb1UjsbA8hwB78Tk1FjXZosykzBIhofqdG50QFf2uPlbvwJOc5jBYVIjmQ7jpXb5gYKzVObZcx69VqIwd7jSfmNmKzVWWVpIkD0M7byfZbx4HzHnjzbNwclS7t1uVzLHJvNOyLY+Bt+2CFBn7SOYpx1Uy+0jqB/BinX5M0SdcFvHvWen7QHeRvHlfEVNSLmbx0tTLEXJtDUa7DVyvwP8ADgtBRqxNMF66KzRse0ukfI7NhwboTBVZdGW9oHSvZAa44YB9HYs26L1bLnSBaB9npFxpuN17bj++DVfT/wBQoxnGX1ojnhvKAp7BUDapA42BwAVq+eohlliCIiINXVoo7Y57tpwOz3LTnGUMaPT6SnrIgUG022jaOOLU8z5r6JWUTAFTpnTeNJHtX5d+EWvhpoymX3aGRj64G9yeXIYabi7F3o5O1VUKSCVBBsQYl2fphhrJ+aflr9savpzlDxuuaR9qOQBZre63A+eMewx6EGpRswapjjWVHxL+Wv2w01lR8a/lr9sNIw0riqEKa2o+Nfyk+2Gmsqf/AHF/KT7YaVwwjBQCvW1IB9Yv5SfbF6ogj9Il7C+2dw78DHGw4M1A9fJ+M/viZIZdrB/qW/Cv/EYgtixWD/Ut+Ff+IxGqk3taw2m53Yu6AaBhbYF1mfUtO2iH177uweyfPFVcyzmoPqMvEa//ACKRiXkiFMPWxNTVM1Lq6h9OoWYFQQfI4zxq8+RSzUkL291QSf0w3/1BNTvpr8tnj/3ILjx24Xux+Q4s67kucUtVRRRCdjVKgEiSqAL8bWO7Hq2goKkXmpniJ/8ALBtHmB9sc0oc1oa23o9Qpf4G7LfLBiDMq6nPq6mQDkTcfrjCfp+W4s0U67NBHlldSEy5PUrUR37UaH91/wAg4fS5dl+fTmFpf6ZmJ39nsyeIP1HgcCFz2dmDVEETsBskF0fyYG+CFJ0mpzIP6lTGqjG4zANJH+FxY4wfp8i+C+cWF4c0zDK6mIdI4XrstoWeBKqFdSa9xZudhs29+IRmUNBnoj6OI0mXzIZHjHaiVbXJHFbbbg7N2PUr1nohXIs9U9YNT0tUQLnjpNrfPGZq45BWimpoJsvqmS00TmyzHmALCx/24hNLsYXq8xoqOBKbIwxpEfVUWclxc33H3e7FjLFTa9GQ1NIbtENukn3h3ftjMQu2X1ampSWimKmwZbpJ3AneL88VOlPSoZPQKmXBYMzqNhSP2YV4uvIk8Ptim01SBfsN9NumlFlVNLlVLElbWOpWQMexCDxb/d3YxuRRZjm1HJNHQVEiQ+3PHE2j57r92JP+mvRCTpRVtW5kGXLIm7bE9qofeVB5cz9cd8gNNQUsdNTRRwwRDTHHGoVVHdjTHLh0ZyXJnArbMMIx0DpxkFGySZplqCGS95oF3MOLAcDzxgyMdsJKSszaohIw3QzBiqkhd5G4YN9HMjlzzMOoBKQINc0oHsryHeeGOlJltFQ0XolPSxCE+0hQHV3tfefHETyKI1GzirDsk4M1H/cS/jP742PSvJkzLL0SnEUc0TXXs6V0kWI2DwwIm6N17TSENT2LE+2fthc1JBxZUqIy9VpHJbnl2Vxm6+qnzmoNFQkR0SE3e2yTvY8e4efLBnP8yOXpUQqmqSphSNQRuuBt8bAgd7Ygy2kjpKVY1UajtkYb9fE4mT5uvhDWkMoMtpaIHqULMxN3exYi97E4vWJO3fzw5ELGw/e3nidI0GzbI3wp98F0SQBSeG3lxx4x6uyygg7wVvi3bSLMwS//AI49588PA0nQo032aE2sfPh/NmJbAztd0doqu7rH1EnB4tnzGKSS5rkrhasGrox/5Ae0g8T9cbDqwTbSLjeq8PE4jlpkkjYdkq2w3HZPcOeI62h35B1JUwVkPXU0gkTcSOB5HExGAGZ5XU5HUtmGVj1W+enO0W4n+bsGcvrYcwpVqID2TsIO9TyOOrHk5afYmvBKLqQVJB5jCyyPIhEjFjwLbcGOjmSvnNaUuUp4hqmkHAcAO840ecdGKBqFfQkEE9wIySxMg8Pricvtt8ZIceXaOcVlVUR07mZjNAt2KSEsAAO/aPLGBj15tmqiRyOtk2km+hb/AEGOk1ENmkhkW+9XVh5HGcqshjpZXqKJSFI2xj3fDGEvTqC5RLWS9M6n0dzCjocuhpaS0cECaVUd3E9/1xHmPS2lQN60G28DePHHJ/TqhYjEsrhd1r4gMkkh7bFj34yTRZssx6VzVQKRMwU7BgcR/jAuigaWUX2KN5xtOh2VDM85j61bwUw66XvtuXzP1x1Y2lGzKXZteimVDKMljSRbVE3rZud7bF8h+t8XZjdjc7t+LM8nE7ydmKDtq8L7e845pSt2WlRVqiCtgosdw5nDpID1jf6hhtO7DJDcsOJ2eHdiaR06xu0N5whmV6X5PHXU61Ip49VPJG1woBKWANz8j5YBqDxtq3Hvxts2LXZFuXewCjjsGAksFOx6oorzWN5B7p5DmcawlSIkgYiRoBqbVyVT9cTkMAOs9Up91PaYd/8AnCR7rxL1ajYZW3/P7bcLHtNoASRtaV+H2xRAvsLtvElvFmGHAWAUqYwdgRdrthE0gloyGt7Ur7l8BhV3FlJVTsaRvabuH88cADgPcstxt0A7B3tzw5d2q55a7bT3KOGG2FghU2NtMY3t3nDwTfUWGpR2nG5dm5ef88cKgEZFKFWChQNo4J48zjJJQ1GTdJo4KWJ5KXMXCrGq3Kud3n9PDGvd0hjZ3ZYkjXWS26MczzJ+2NPk+XxUkMdXJGr1ZuYhcXiBG8H4iDtPDd3YnlxdlxVhjJqFMqyyKgS3pMt2mYcOZPcBsxVetWV29CvPOSRrYbEHLArOOkEgRqWmTQp/uS6tRfz5YDZfXyxM0e0xyntdq1z48cYPLcjZKkP6S0Wk9eKiOSQbHW/PGdIxpaz1iMnVjQfdA34zrqVYqd4Nsd+CfJUc+RUwZV5XBOxcXjc8V+2IYspjj9qRm8sFSMMIxTw427oSkyBI0iXSoAGOh9CaM0OU9dILSVT6zz0D2fqfPGX6N5S2Z13aW8EQ1SH9hjfel6B6PN2rKNqgApbiPtjD1E0lwRcF8jp27R6whQu04qysSBwB9kchzxdioDPoYSBoBYqTvY+HDA6qmtOwHaYsdK29kcCftjlNCKYWW+3buA4/zniWRW6xuwu8+7irNKsSsXft27TNhsuZUwlcatzHBYDawO8zqnELqYnuG7EKwRQjrLBrG+7Ema1kFIWeV1FlWw8hgXB6Vmj63LQU49ngzfbFKVCqz1RS0kivKk7B40LdQRw7iNw8cUmBsDNsA2rEo/U8vHfg8KWFIJYaeSNZtBsNe29rXP3OA8tNNTPo0MshFzMw2DwP1xtB2tmclRGwJZRIt29yFdnz/l8KCS4tpeUDn2Yx+308cIoBDiI2QDtyt/P8nC2UpuKQg+bn+fLFknhYBiGOjc0nF/D+eOJF3gWAsLqvBB8R7/5yGG9rUtwNVuwnBBzOFAB3DUurzlb7YAKfSQJU5FJRxgq8wbtH3uRPn9cDuj/SWprIo6aol6uqhUROrb2A3eXdswbmjSX+4Ne2xt7zch3DHqeCKJvVIge9tYG1m535D+b8ck8MpSdvRpGaSGCSiEslMJ19KvqcPtK+IHHdvPDFeYHVeN9e3fa2KNTEIek+tSR1sQGnl2bjz2X88XzjfD6SEo22wllaJYq6WOPQ66uTFiDim203tbuxI2GHHZjxLGtGUpORGRj0cTzTJFEup3NgBjzsqKWchVAuSeGCvQDMspra2ZUqF9OB0xRSDSWXiVvv+mDLPhGwirdGxyeKjyyiFGB1T3/uMfabvxEI5Iq2CjlTXNUvdypuAo37eVsQV8jKxk0NJM/ZjRRxxHQ5k0RjoqydDLKCsU49y/ui3u481Ny2dD0H3q6mozIUmVwArGhFRLeyAbgnecVs7jyzJsqasHWNI2wFz73G4xUpcym6O5caSdo5cxqZTIArgRoLWXadgFhe/fxxYqKePI4aPMekFXHWl5dUsD2IQN7yLxI2beROE1QGFmeqzBXmnZqekG3bsZvt++Lc3oYlcegX7R2m239ME8zfM+k1R1lLQGlyyO/UtLHpQD4rcT+gw6WGiEjg5pLfUb2Gz9sTYwFWtFDWGSrb0ipspWMHsodIwzra+pI1yGONtyi4v4AbTgoctWJjPVMlJFpWzSWMjdkbhuH64QZlBTtbK6QvI2zrZrln+pwWBLlmUSRkOFKH4n2t/wDnh54bniaeriMjGJRd3LXux4Dhf74nhoM1zEf6yaSKP4QdA+Q+uG5iiUNKY4GLRDsyWOkMTwHHxONcd3oiXQH2OA0g0RD2EB9o/wA3nDl1akJRTIw9XGNyjn9vnhBe4kkGp2/txjd8uXIYXbqKK5LMPWyE7u7w/wAY6DIXZpcFiVB9ZJxY8hh22/FG07eUacvH79+GgiysFuoNoYyL6u8/zu4YUgG6MxKr2pX4k8r4APKb2K9knYgPuLxP878OW1rhbrawH+2/1OG31X17Cw1PYeyg22/b9MKzaQWItp22HMiyjyG354TADV0kb9IVQljMpABDC1tEhb9WGLm/AelIqOkdQ6tqESngLA2C7/8A6nf34MY3wKoin2NOJaGinzCpWnpkDO3xbABzJ5YiOLeU53FldSyN2WYbWvw5Y0nLjGxLbNnT9DMkfLmpcxgWsaT25GJBB/223Y5N076FVHRGoWuo5JZcvLgxTrseFuAYjd3Hj+/U8vz2KQAq4ti3mNRT1tFJT1SJLBMhV0YXDA489ybezdRRz3oh0vkz2nNDUBGzVFJEh2denHwNt/Pfi1VkIjvSSs8pbQ9XuCdy93fjmWf5dN0Zz8x0sz6UbXTzXsWXvtx4HGpy/NYq+GKpnAlG/wBGTsoG5McZv8NourDq1hqYo6UxxzuJAyVUuqyHcVvxG427sHctnojWzelUdRn+ZXKhy+qJeFwOA7zt8MZqSrFUiqYYoY02hIgQD3XO0+VsXn6R1qUwpaFYqOnHuQJp1ePPFRhPJ0iXJI1NfNJNlEFNnFa0KQjQKSGxZ9JsCzHYB88VpZMrEr/6eA9o7WzA389mMNUyy1DF5nLMeZwRmPrpPxHGn+XyyPc/Ro6jLopK1pMwqzPNZfU0/rCNg2E7l/TFv0qkyyMvppaJOLzOC/mf84wXSfpZNRO9LBUet0L6uPsqnZG02xnsqySfM5BXZw8jKTqCOSWfx5DuxmsDbovmqN9nX/UbJ8sivTv/AFKc30KP7fiTsFvC5xnch6SxZvLI9asaVhclY0B6t+PZvwHw78WKmgpaqm9GmhQxAWVQLafDljEZrk1bks3XU5aSnvdZF2FfG2494xtwli38EWpHTTrV9O1qh/aPw91+fPlhAF0FQfUpYuw2a24Afzvxjsh6WqY/Rq42LbDUb2Ud44jmRjXwywVMYkhcPSp7LK19R/z+gxVp7RDTQ8ltj29bJsRR7q7tn7YUaFA3GOM3Nvfbh5fS+EBf27eul2KOQ3X+g88KNO4bYotuz3m/zb5Yb+/fvkBVOlS7nb7Tnn8I89+KmZVC0tI7StuUu23ex3D9vnizNKiammNo4g0sxO6/H7fPGPrpn6RZotNCb0sZLSSAc73se/YLYQ0i70Zgb0WSrkvrqWuCd+kbB89pwZwiqqKEQWVRYDkMKcdUY8Y0Q9sQ4z+fo6VCSi+l1tfvGD+IaqnjqYjFINh2g8jhTjyjSHF0zLw5nVU59VKy4K03SyqWMxyXYc77T4nFKpyadPYXrBzXFeLKKuR7GMovNuGOBqd1RraK+aipzt1UDVMD2Ln54M5LlIyymMbSCV2bVe2wbOGLtHQxUcelNrH2nO84nOOnHhrciJT8DCMNOHnDbY3IIm3HBSYeuk/EcDH3HBSYeuk/EcSxmepMj1V71lcL3CMkbc9A2t9Bg4MWJ4Xll1x6WUqtjrUe6O/DRSzfCv5i/fChFRVIG7IhhSAylWAKngRfEopZvhX8xfvhwpZvhX8xfvixGVzXojTVLGWgf0aU7dO0qT9MAzDnmSsW0zKoPtxm4bx4fMY6OKWb4V/MX7496NNyX8xfvjGWGL2tFKb+TE03TesjctUwxSOV0g2KEDyvw2YmfptIRClJRxh1cMQxL6tu61h3Y1r5eZDeSCFjzYofrh0dA0V+qhiS+/Syj64n2ZeR8l4MlFR5xnLa8wlanhBvYrYsDvFh9caGho4aGAQwLYDeeJPM4veizfCn5i/fHvRZvhX8xfvjWEIx/pLbZAcH8i6P/wBSpOvkSoCmRVDIVA0k21bd9iDfwwG9Fm+FfzF++NHkGcSZXQLAZJSRNr6tgkkYXkAXFtpvfmB33MjlX4hGr2CJcjrmnlWmppTEsrxp1rKjtp4aSfatbYMU1oKl6ZqlEUxKLtaRSwF7XK31WvsvbBqfMZJq+iqpVaQwVzVMjFkGpSyEADUbbFtbCLVwrQzxJTsjzU0kTAdVYuxJ1lr6uQtuFsJSnQaBkOTV0skCGNUEzqgZpF7OrauoXuLi9r78M/o9a9TNBDGkhicRlllSzMdwBvYnZuG3BirzWWadKlAwYyRySwWiCkqQfbB1HaNlxswyGuWJZ4ozLGjVPpEUuiF3BI2gqTbwIPlg5SCkBcoo46/NIKSVmVXJDW2EWBPHwxBUwdTDSyEMOvgEnatzI2WO7Zx24L0FfVw18E9XaWKOQuQpjDEkHjv44hkqapYKSOmCIYqVYZCxjYNZmOy9/iw7lYaKsGUVT1xppYZAY3jWXq2W4DsAtrmxJuLbcQU+XVNXLNFTR6jCCX1Mq6Re1ySbcRg2mYlY8rBgOummheoYSp6xYjZANvwk7+7FPrEipK2OOOTrquMqxaSPSp61WFtt9y/PC5SHSBbZfVX09V2jTmpA1L/bsTff3HvxamHrpPxHBAVsPo4Z4JvSly56IBZY+r3EBt9+O7zvwwMnmj66S0ie0ePfgTbCk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2" name="Picture 8" descr="http://badmintonfans.ru/wp-content/uploads/2011/10/pic2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230813" y="4005263"/>
            <a:ext cx="3589337" cy="25733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34" name="Picture 10" descr="http://positime.ru/uploads/2013/10/badminton-will-take-the-children-away-from-the-computer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30813" y="1412875"/>
            <a:ext cx="3441700" cy="22971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937</Words>
  <Application>r7-office/2024.3.2.622</Application>
  <DocSecurity>0</DocSecurity>
  <PresentationFormat>Экран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Тема Office</vt:lpstr>
      <vt:lpstr>Тема Office</vt:lpstr>
      <vt:lpstr>Для детей старшего дошкольного возраста Подготовила Малахова С.В. МБДОУ №54 «Калина» г.Керчь</vt:lpstr>
      <vt:lpstr>ФУТБОЛ</vt:lpstr>
      <vt:lpstr>Хоккей на траве</vt:lpstr>
      <vt:lpstr>ВОЛЕЙБОЛ</vt:lpstr>
      <vt:lpstr>ТЕННИС</vt:lpstr>
      <vt:lpstr>Настольный теннис</vt:lpstr>
      <vt:lpstr>БАСКЕТБОЛ</vt:lpstr>
      <vt:lpstr>Волейбол</vt:lpstr>
      <vt:lpstr>БАДМИНТОН</vt:lpstr>
      <vt:lpstr>ПЛАВАНИЕ</vt:lpstr>
      <vt:lpstr>Прыжки в воду</vt:lpstr>
      <vt:lpstr>Синхронное плавание</vt:lpstr>
      <vt:lpstr>Водное поло </vt:lpstr>
      <vt:lpstr>Парусный спорт</vt:lpstr>
      <vt:lpstr>Гребля на байдарках и каноэ </vt:lpstr>
      <vt:lpstr>Академическая гребля</vt:lpstr>
      <vt:lpstr>Художественная гимнастика</vt:lpstr>
      <vt:lpstr>Спортивная гимнастика</vt:lpstr>
      <vt:lpstr>Фехтование</vt:lpstr>
      <vt:lpstr>Стрельба из лука</vt:lpstr>
      <vt:lpstr>Конный спорт</vt:lpstr>
      <vt:lpstr>Велоспорт</vt:lpstr>
      <vt:lpstr>Воздухоплавательный спорт</vt:lpstr>
      <vt:lpstr>Парашютный спорт</vt:lpstr>
      <vt:lpstr>Отгадай загадки</vt:lpstr>
      <vt:lpstr>Отгадай загадки</vt:lpstr>
      <vt:lpstr>Назови спортсмена правильно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>Наташа</cp:lastModifiedBy>
  <cp:revision>25</cp:revision>
  <dcterms:modified xsi:type="dcterms:W3CDTF">2025-01-27T11:06:46Z</dcterms:modified>
  <cp:category/>
  <cp:contentStatus/>
  <dc:language/>
  <cp:version/>
</cp:coreProperties>
</file>