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7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509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E46D-0907-4C1A-A289-DE7DB3DA355B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9BAB4-885C-4D27-8A35-21D175AC38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DDB1B-0C4E-43C6-889D-2E6BC25CFFF7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B2EC4-E87F-4F37-9335-2CBBE0678D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83457-95CD-4F0C-B581-27B9DBB2C67D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49DCF-767B-4994-819A-F22A4F693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C887-CA8B-4E01-A987-59049A97741D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A58CF-2E1D-4459-88AA-95029422B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B96BF-732D-4D61-8BD8-D9AC078C42DF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440F9-D2B9-4F5E-AA45-0D4B386732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81F0C-D8A3-49C6-9364-B088DABFD924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DBE40-D481-4C51-8692-33CB44898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2C99-11A8-45A2-80A2-A6D96E992ECB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74A91-31AC-45AC-8CD6-1BAF82EE92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C5E5B-2DA3-408F-AAA9-E4375C8796DB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B4A44-47C5-46D9-8AC9-82B02A55F9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5A7DE-18B8-4E9D-AB45-8D66166D954D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8A071-2C2B-4E05-BC68-754EA17A7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335FA-940D-4977-8012-93BE02052D72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DD1F4-F745-415F-A41B-AA681CD56F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7B532-BD4E-4B75-82EF-AEC82F399340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E9F11-8020-48E4-A410-309B8993A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20B6A8-6ABB-4580-841E-926A225BF221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7BCEC4-1738-4B60-8446-6CB0591EE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0">
                <a:solidFill>
                  <a:srgbClr val="BFBFBF"/>
                </a:solidFill>
                <a:latin typeface="Arial"/>
                <a:ea typeface="Calibri"/>
                <a:cs typeface="Times New Roman"/>
              </a:rPr>
              <a:t>FokinaLida.75@mail.ru</a:t>
            </a:r>
            <a:endParaRPr kern="0">
              <a:latin typeface="Times New Roman"/>
              <a:cs typeface="Arial"/>
            </a:endParaRPr>
          </a:p>
        </p:txBody>
      </p:sp>
      <p:sp>
        <p:nvSpPr>
          <p:cNvPr id="8" name="Блок-схема: документ 7"/>
          <p:cNvSpPr/>
          <p:nvPr userDrawn="1"/>
        </p:nvSpPr>
        <p:spPr bwMode="auto">
          <a:xfrm>
            <a:off x="179388" y="188913"/>
            <a:ext cx="8785225" cy="6669087"/>
          </a:xfrm>
          <a:prstGeom prst="flowChartDocumen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kern="0"/>
          </a:p>
        </p:txBody>
      </p:sp>
      <p:pic>
        <p:nvPicPr>
          <p:cNvPr id="1033" name="Рисунок 8" descr="10-1.pn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79388" y="188913"/>
            <a:ext cx="87852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ctrTitle" idx="4294967295"/>
          </p:nvPr>
        </p:nvSpPr>
        <p:spPr>
          <a:xfrm>
            <a:off x="323850" y="1268413"/>
            <a:ext cx="8496300" cy="1512887"/>
          </a:xfrm>
        </p:spPr>
        <p:txBody>
          <a:bodyPr/>
          <a:lstStyle/>
          <a:p>
            <a:pPr algn="l"/>
            <a:r>
              <a:rPr lang="ru-RU" sz="3200" smtClean="0">
                <a:solidFill>
                  <a:srgbClr val="FF0000"/>
                </a:solidFill>
                <a:latin typeface="Arial" charset="0"/>
              </a:rPr>
              <a:t>Для детей старшего дошкольного возраста</a:t>
            </a:r>
            <a:r>
              <a:rPr lang="ru-RU" sz="3600" smtClean="0">
                <a:solidFill>
                  <a:srgbClr val="FF0000"/>
                </a:solidFill>
                <a:latin typeface="Arial" charset="0"/>
              </a:rPr>
              <a:t> </a:t>
            </a:r>
            <a:br>
              <a:rPr lang="ru-RU" sz="36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>Подготовила Малахова С.В. </a:t>
            </a:r>
            <a:br>
              <a:rPr lang="ru-RU" sz="28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>МБДОУ №54 «Калина» г.Керчь</a:t>
            </a:r>
          </a:p>
        </p:txBody>
      </p:sp>
      <p:sp>
        <p:nvSpPr>
          <p:cNvPr id="13314" name="Rectangle 3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400" b="1" smtClean="0">
                <a:solidFill>
                  <a:srgbClr val="0000FF"/>
                </a:solidFill>
                <a:latin typeface="Arial" charset="0"/>
              </a:rPr>
              <a:t>Зимние виды спорта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8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6300788" y="1268413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9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4211638" y="5445125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10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684213" y="5805488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1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3924300" y="1557338"/>
            <a:ext cx="534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2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8316913" y="4797425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10"/>
          <p:cNvSpPr>
            <a:spLocks noChangeArrowheads="1"/>
          </p:cNvSpPr>
          <p:nvPr/>
        </p:nvSpPr>
        <p:spPr bwMode="auto">
          <a:xfrm>
            <a:off x="323850" y="1125538"/>
            <a:ext cx="4484688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>
                <a:solidFill>
                  <a:srgbClr val="FF0000"/>
                </a:solidFill>
              </a:rPr>
              <a:t>Санный спорт</a:t>
            </a:r>
            <a:endParaRPr lang="ru-RU" sz="3600">
              <a:solidFill>
                <a:srgbClr val="FF0000"/>
              </a:solidFill>
            </a:endParaRPr>
          </a:p>
        </p:txBody>
      </p:sp>
      <p:sp>
        <p:nvSpPr>
          <p:cNvPr id="20487" name="Rectangle 14"/>
          <p:cNvSpPr>
            <a:spLocks noChangeArrowheads="1"/>
          </p:cNvSpPr>
          <p:nvPr/>
        </p:nvSpPr>
        <p:spPr bwMode="auto">
          <a:xfrm>
            <a:off x="4716463" y="1916113"/>
            <a:ext cx="3779837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3600" b="1">
              <a:solidFill>
                <a:srgbClr val="FF0000"/>
              </a:solidFill>
            </a:endParaRPr>
          </a:p>
        </p:txBody>
      </p:sp>
      <p:pic>
        <p:nvPicPr>
          <p:cNvPr id="20488" name="Picture 11" descr="с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916113"/>
            <a:ext cx="4537075" cy="424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1" name="Rectangle 11"/>
          <p:cNvSpPr>
            <a:spLocks noGrp="1"/>
          </p:cNvSpPr>
          <p:nvPr>
            <p:ph type="title" idx="4294967295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20492" name="Rectangle 12"/>
          <p:cNvSpPr>
            <a:spLocks noGrp="1"/>
          </p:cNvSpPr>
          <p:nvPr>
            <p:ph sz="half" idx="4294967295"/>
          </p:nvPr>
        </p:nvSpPr>
        <p:spPr>
          <a:xfrm>
            <a:off x="395288" y="6858000"/>
            <a:ext cx="4032250" cy="4265613"/>
          </a:xfrm>
        </p:spPr>
        <p:txBody>
          <a:bodyPr/>
          <a:lstStyle/>
          <a:p>
            <a:endParaRPr lang="ru-RU" sz="2400" smtClean="0"/>
          </a:p>
        </p:txBody>
      </p:sp>
      <p:sp>
        <p:nvSpPr>
          <p:cNvPr id="20493" name="Rectangle 13"/>
          <p:cNvSpPr>
            <a:spLocks noGrp="1"/>
          </p:cNvSpPr>
          <p:nvPr>
            <p:ph type="body" sz="half" idx="4294967295"/>
          </p:nvPr>
        </p:nvSpPr>
        <p:spPr>
          <a:xfrm>
            <a:off x="5076825" y="1600200"/>
            <a:ext cx="3609975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/>
              <a:t> - это скоростной спуск на санях, в положении лежа на спине, ногами вперед. В этом заключается основное отличие санного спорта от других видов скоростного спуска на санях – бобслея и скелетона.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6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684213" y="5516563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7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8243888" y="1700213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8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2771775" y="4149725"/>
            <a:ext cx="534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9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2124075" y="6210300"/>
            <a:ext cx="534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0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4643438" y="5157788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Rectangle 11"/>
          <p:cNvSpPr>
            <a:spLocks noGrp="1"/>
          </p:cNvSpPr>
          <p:nvPr>
            <p:ph type="body" sz="half" idx="4294967295"/>
          </p:nvPr>
        </p:nvSpPr>
        <p:spPr>
          <a:xfrm>
            <a:off x="900113" y="765175"/>
            <a:ext cx="3163887" cy="5762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</a:rPr>
              <a:t>Бобслей</a:t>
            </a:r>
            <a:endParaRPr lang="ru-RU" smtClean="0">
              <a:solidFill>
                <a:srgbClr val="FF0000"/>
              </a:solidFill>
            </a:endParaRPr>
          </a:p>
        </p:txBody>
      </p:sp>
      <p:pic>
        <p:nvPicPr>
          <p:cNvPr id="21511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412875"/>
            <a:ext cx="3816350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Rectangle 16"/>
          <p:cNvSpPr>
            <a:spLocks noGrp="1"/>
          </p:cNvSpPr>
          <p:nvPr>
            <p:ph type="title" idx="4294967295"/>
          </p:nvPr>
        </p:nvSpPr>
        <p:spPr>
          <a:xfrm>
            <a:off x="4572000" y="1916113"/>
            <a:ext cx="3262313" cy="1143000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  <a:t>Скелетон</a:t>
            </a:r>
            <a:endParaRPr lang="ru-RU" sz="3600" smtClean="0">
              <a:solidFill>
                <a:srgbClr val="FF0000"/>
              </a:solidFill>
            </a:endParaRPr>
          </a:p>
        </p:txBody>
      </p:sp>
      <p:pic>
        <p:nvPicPr>
          <p:cNvPr id="21513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2924175"/>
            <a:ext cx="3959225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0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565400"/>
            <a:ext cx="598487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1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2450" y="2492375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2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18507">
            <a:off x="7596188" y="4292600"/>
            <a:ext cx="833437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23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75537">
            <a:off x="2700338" y="5516563"/>
            <a:ext cx="833437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26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63523">
            <a:off x="8243888" y="3644900"/>
            <a:ext cx="50482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7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4124436">
            <a:off x="4194176" y="1503362"/>
            <a:ext cx="455612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Rectangle 8"/>
          <p:cNvSpPr>
            <a:spLocks noGrp="1"/>
          </p:cNvSpPr>
          <p:nvPr>
            <p:ph type="title" idx="4294967295"/>
          </p:nvPr>
        </p:nvSpPr>
        <p:spPr>
          <a:xfrm>
            <a:off x="539750" y="1125538"/>
            <a:ext cx="8229600" cy="1008062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  <a:t>Найди</a:t>
            </a:r>
            <a:r>
              <a:rPr lang="ru-RU" sz="3600" b="1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  <a:t>лишнюю картинку</a:t>
            </a:r>
            <a:endParaRPr lang="ru-RU" sz="3600" smtClean="0">
              <a:solidFill>
                <a:srgbClr val="FF0000"/>
              </a:solidFill>
            </a:endParaRPr>
          </a:p>
        </p:txBody>
      </p:sp>
      <p:pic>
        <p:nvPicPr>
          <p:cNvPr id="22536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133600"/>
            <a:ext cx="2447925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2492375"/>
            <a:ext cx="2735263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4365625"/>
            <a:ext cx="25923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35375" y="2060575"/>
            <a:ext cx="14890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32138" y="4581525"/>
            <a:ext cx="27352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6"/>
          <p:cNvSpPr>
            <a:spLocks noGrp="1"/>
          </p:cNvSpPr>
          <p:nvPr>
            <p:ph type="title" idx="4294967295"/>
          </p:nvPr>
        </p:nvSpPr>
        <p:spPr>
          <a:xfrm>
            <a:off x="539750" y="981075"/>
            <a:ext cx="8229600" cy="1079500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  <a:t>Каким видом спорта занимаются эти люди?</a:t>
            </a:r>
            <a:endParaRPr lang="ru-RU" sz="3600" smtClean="0">
              <a:solidFill>
                <a:srgbClr val="FF0000"/>
              </a:solidFill>
            </a:endParaRPr>
          </a:p>
        </p:txBody>
      </p:sp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492421">
            <a:off x="395288" y="4195763"/>
            <a:ext cx="302101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69117">
            <a:off x="6086475" y="1828800"/>
            <a:ext cx="2728913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308538">
            <a:off x="303213" y="1773238"/>
            <a:ext cx="2735262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717137">
            <a:off x="3884613" y="4452938"/>
            <a:ext cx="280828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2133600"/>
            <a:ext cx="2735263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 idx="4294967295"/>
          </p:nvPr>
        </p:nvSpPr>
        <p:spPr>
          <a:xfrm>
            <a:off x="827088" y="1196975"/>
            <a:ext cx="6697662" cy="576263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  <a:t>Отгадайте загадки</a:t>
            </a:r>
            <a:endParaRPr lang="ru-RU" sz="3600" smtClean="0">
              <a:solidFill>
                <a:srgbClr val="FF0000"/>
              </a:solidFill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11188" y="2205038"/>
            <a:ext cx="38893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hlink"/>
                </a:solidFill>
              </a:rPr>
              <a:t>Спорт на свете есть такой,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Популярен он зимой.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На лыжах быстро ты бежишь,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За соперником спешишь. </a:t>
            </a:r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835150" y="3789363"/>
            <a:ext cx="2265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(Лыжные гонки.)</a:t>
            </a:r>
            <a:endParaRPr lang="ru-RU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5003800" y="2276475"/>
            <a:ext cx="28797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333399"/>
                </a:solidFill>
              </a:rPr>
              <a:t>Про этот спорт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Я много слышал: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Воздушный акробат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На лыжах. </a:t>
            </a:r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5364163" y="3716338"/>
            <a:ext cx="16049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(Фристайл)</a:t>
            </a:r>
            <a:endParaRPr lang="ru-RU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4067175" y="4292600"/>
            <a:ext cx="4572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hlink"/>
                </a:solidFill>
              </a:rPr>
              <a:t>Во дворе с утра игра,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Разыгралась детвора.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Крики: «шайбу!», «мимо!», «бей!» -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Значит там игра — ….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</a:t>
            </a:r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4356100" y="5734050"/>
            <a:ext cx="1228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(Хоккей)</a:t>
            </a:r>
            <a:endParaRPr lang="ru-RU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250825" y="4221163"/>
            <a:ext cx="3530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333399"/>
                </a:solidFill>
              </a:rPr>
              <a:t>Посмотрите -  вот герой,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Он летит вниз головой,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Животом на санках лежа.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Страшно так, мороз по коже.</a:t>
            </a:r>
            <a:endParaRPr lang="ru-RU"/>
          </a:p>
          <a:p>
            <a:endParaRPr lang="ru-RU" sz="2000" b="1">
              <a:solidFill>
                <a:srgbClr val="333399"/>
              </a:solidFill>
            </a:endParaRP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1619250" y="6021388"/>
            <a:ext cx="1541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(Скелетон)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250825" y="1916113"/>
            <a:ext cx="45720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333399"/>
                </a:solidFill>
              </a:rPr>
              <a:t>Долго ходом шли коньковым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Друг за дружкою втроем,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Было очень нелегко им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Забираться на подъем.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Вдруг отточенным движеньем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Хвать винтовки – и стрелять!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Бьют прицельно по мишеням,–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Раз, другой, четыре, пять.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И помчались под уклон.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Что же это? …</a:t>
            </a:r>
            <a:endParaRPr lang="ru-RU"/>
          </a:p>
          <a:p>
            <a:r>
              <a:rPr lang="ru-RU" sz="2000" b="1">
                <a:solidFill>
                  <a:srgbClr val="333399"/>
                </a:solidFill>
              </a:rPr>
              <a:t> </a:t>
            </a:r>
            <a:endParaRPr lang="ru-RU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971550" y="5300663"/>
            <a:ext cx="1427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(Биатлон)</a:t>
            </a:r>
            <a:endParaRPr lang="ru-RU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4787900" y="1916113"/>
            <a:ext cx="41052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hlink"/>
                </a:solidFill>
              </a:rPr>
              <a:t>На льду танцует фигурист,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Кружится, как осенний лист.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Он исполняет пируэт,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Потом двойной тулуп… Ах, нет!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Не в шубе он, легко одет.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И вот на льду теперь дуэт.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Эх, хорошо катаются!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Зал затаил дыхание.</a:t>
            </a:r>
            <a:endParaRPr lang="ru-RU"/>
          </a:p>
          <a:p>
            <a:r>
              <a:rPr lang="ru-RU" sz="2000" b="1">
                <a:solidFill>
                  <a:schemeClr val="hlink"/>
                </a:solidFill>
              </a:rPr>
              <a:t> Вид спорта называется…</a:t>
            </a:r>
            <a:endParaRPr lang="ru-RU"/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4284663" y="5229225"/>
            <a:ext cx="2627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(Фигурное катание)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4259263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</a:rPr>
              <a:t>Фигурное катание</a:t>
            </a:r>
            <a:endParaRPr lang="ru-RU" sz="3200" smtClean="0">
              <a:solidFill>
                <a:srgbClr val="FF0000"/>
              </a:solidFill>
            </a:endParaRPr>
          </a:p>
        </p:txBody>
      </p:sp>
      <p:sp>
        <p:nvSpPr>
          <p:cNvPr id="14343" name="Rectangle 7"/>
          <p:cNvSpPr>
            <a:spLocks noGrp="1"/>
          </p:cNvSpPr>
          <p:nvPr>
            <p:ph type="body" sz="half" idx="4294967295"/>
          </p:nvPr>
        </p:nvSpPr>
        <p:spPr>
          <a:xfrm>
            <a:off x="107950" y="1196975"/>
            <a:ext cx="4824413" cy="5661025"/>
          </a:xfrm>
        </p:spPr>
        <p:txBody>
          <a:bodyPr/>
          <a:lstStyle/>
          <a:p>
            <a:r>
              <a:rPr lang="ru-RU" sz="2800" smtClean="0"/>
              <a:t>Основная идея заключается в передвижении спортсмена или пары спортсменов на коньках по льду с переменами направления скольжения и выполнением дополнительных элементов (вращением, прыжками, комбинаций шагов, поддержек и др.)</a:t>
            </a:r>
          </a:p>
        </p:txBody>
      </p:sp>
      <p:sp>
        <p:nvSpPr>
          <p:cNvPr id="14344" name="Rectangle 8"/>
          <p:cNvSpPr>
            <a:spLocks noGrp="1"/>
          </p:cNvSpPr>
          <p:nvPr>
            <p:ph sz="quarter" idx="4294967295"/>
          </p:nvPr>
        </p:nvSpPr>
        <p:spPr>
          <a:xfrm>
            <a:off x="4932363" y="692150"/>
            <a:ext cx="4038600" cy="2185988"/>
          </a:xfrm>
        </p:spPr>
        <p:txBody>
          <a:bodyPr/>
          <a:lstStyle/>
          <a:p>
            <a:endParaRPr lang="ru-RU" sz="2400" smtClean="0"/>
          </a:p>
        </p:txBody>
      </p:sp>
      <p:sp>
        <p:nvSpPr>
          <p:cNvPr id="14345" name="Rectangle 9"/>
          <p:cNvSpPr>
            <a:spLocks noGrp="1"/>
          </p:cNvSpPr>
          <p:nvPr>
            <p:ph sz="quarter" idx="4294967295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endParaRPr lang="ru-RU" sz="2400" smtClean="0"/>
          </a:p>
        </p:txBody>
      </p:sp>
      <p:pic>
        <p:nvPicPr>
          <p:cNvPr id="14338" name="Picture 15" descr="i?id=142288306-1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95884">
            <a:off x="4859338" y="1989138"/>
            <a:ext cx="14414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7" descr="Пары по фигурному катанию - 48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7288" y="260350"/>
            <a:ext cx="399732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фиг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3357563"/>
            <a:ext cx="3887788" cy="3232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/>
          </p:nvPr>
        </p:nvSpPr>
        <p:spPr>
          <a:xfrm>
            <a:off x="-252413" y="1989138"/>
            <a:ext cx="71438" cy="1152525"/>
          </a:xfrm>
        </p:spPr>
        <p:txBody>
          <a:bodyPr/>
          <a:lstStyle/>
          <a:p>
            <a:pPr eaLnBrk="1" hangingPunct="1"/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15362" name="Picture 7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454845">
            <a:off x="8027988" y="4149725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8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970951">
            <a:off x="755650" y="5589588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754853">
            <a:off x="4075907" y="2844006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9"/>
          <p:cNvSpPr>
            <a:spLocks noChangeArrowheads="1"/>
          </p:cNvSpPr>
          <p:nvPr/>
        </p:nvSpPr>
        <p:spPr bwMode="auto">
          <a:xfrm>
            <a:off x="684213" y="908050"/>
            <a:ext cx="79914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rgbClr val="FF0000"/>
                </a:solidFill>
              </a:rPr>
              <a:t>Конькобежный спорт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1536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3213100"/>
            <a:ext cx="403383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8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970951">
            <a:off x="7885113" y="2349500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8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970951">
            <a:off x="3276600" y="5445125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AutoShape 12" descr="Правила в конькобежном спорт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AutoShape 14" descr="Правила в конькобежном спорт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1" name="AutoShape 16" descr="Правила в конькобежном спорте"/>
          <p:cNvSpPr>
            <a:spLocks noChangeAspect="1" noChangeArrowheads="1"/>
          </p:cNvSpPr>
          <p:nvPr/>
        </p:nvSpPr>
        <p:spPr bwMode="auto">
          <a:xfrm>
            <a:off x="7092950" y="2205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AutoShape 18" descr="Правила в конькобежном спорте"/>
          <p:cNvSpPr>
            <a:spLocks noChangeAspect="1" noChangeArrowheads="1"/>
          </p:cNvSpPr>
          <p:nvPr/>
        </p:nvSpPr>
        <p:spPr bwMode="auto">
          <a:xfrm>
            <a:off x="7092950" y="22764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5373" name="Picture 19" descr="коньк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989138"/>
            <a:ext cx="44450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/>
          </p:cNvSpPr>
          <p:nvPr>
            <p:ph type="title"/>
          </p:nvPr>
        </p:nvSpPr>
        <p:spPr>
          <a:xfrm>
            <a:off x="250825" y="404813"/>
            <a:ext cx="8497888" cy="6048375"/>
          </a:xfrm>
        </p:spPr>
        <p:txBody>
          <a:bodyPr/>
          <a:lstStyle/>
          <a:p>
            <a:pPr algn="l" eaLnBrk="1" hangingPunct="1"/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Хоккей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smtClean="0"/>
              <a:t>с шайбой — это спортивная командная игра на льду, целью в которой является забросить шайбу в ворота соперника большее число раз, чем это </a:t>
            </a:r>
            <a:br>
              <a:rPr lang="ru-RU" sz="2400" b="1" smtClean="0"/>
            </a:br>
            <a:r>
              <a:rPr lang="ru-RU" sz="2400" b="1" smtClean="0"/>
              <a:t>сделает команда </a:t>
            </a:r>
            <a:br>
              <a:rPr lang="ru-RU" sz="2400" b="1" smtClean="0"/>
            </a:br>
            <a:r>
              <a:rPr lang="ru-RU" sz="2400" b="1" smtClean="0"/>
              <a:t>соперника в </a:t>
            </a:r>
            <a:br>
              <a:rPr lang="ru-RU" sz="2400" b="1" smtClean="0"/>
            </a:br>
            <a:r>
              <a:rPr lang="ru-RU" sz="2400" b="1" smtClean="0"/>
              <a:t>установленное время. </a:t>
            </a:r>
            <a:br>
              <a:rPr lang="ru-RU" sz="2400" b="1" smtClean="0"/>
            </a:br>
            <a:r>
              <a:rPr lang="ru-RU" sz="2400" b="1" smtClean="0"/>
              <a:t>Шайбу передают от </a:t>
            </a:r>
            <a:br>
              <a:rPr lang="ru-RU" sz="2400" b="1" smtClean="0"/>
            </a:br>
            <a:r>
              <a:rPr lang="ru-RU" sz="2400" b="1" smtClean="0"/>
              <a:t>игрока к игроку по </a:t>
            </a:r>
            <a:br>
              <a:rPr lang="ru-RU" sz="2400" b="1" smtClean="0"/>
            </a:br>
            <a:r>
              <a:rPr lang="ru-RU" sz="2400" b="1" smtClean="0"/>
              <a:t>ледяному корту </a:t>
            </a:r>
            <a:br>
              <a:rPr lang="ru-RU" sz="2400" b="1" smtClean="0"/>
            </a:br>
            <a:r>
              <a:rPr lang="ru-RU" sz="2400" b="1" smtClean="0"/>
              <a:t>специальными </a:t>
            </a:r>
            <a:br>
              <a:rPr lang="ru-RU" sz="2400" b="1" smtClean="0"/>
            </a:br>
            <a:r>
              <a:rPr lang="ru-RU" sz="2400" b="1" smtClean="0"/>
              <a:t>хоккейными клюшками.</a:t>
            </a:r>
          </a:p>
        </p:txBody>
      </p:sp>
      <p:pic>
        <p:nvPicPr>
          <p:cNvPr id="16386" name="Picture 8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970951">
            <a:off x="8464550" y="2852738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9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970951">
            <a:off x="4211638" y="2852738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0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507166">
            <a:off x="8197057" y="92869"/>
            <a:ext cx="64770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1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970951">
            <a:off x="179388" y="6018213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2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59115">
            <a:off x="7986713" y="4610100"/>
            <a:ext cx="50482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12"/>
          <p:cNvSpPr>
            <a:spLocks noChangeArrowheads="1"/>
          </p:cNvSpPr>
          <p:nvPr/>
        </p:nvSpPr>
        <p:spPr bwMode="auto">
          <a:xfrm>
            <a:off x="5003800" y="1916113"/>
            <a:ext cx="25209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 typeface="Arial" charset="0"/>
              <a:buNone/>
            </a:pPr>
            <a:endParaRPr lang="ru-RU"/>
          </a:p>
        </p:txBody>
      </p:sp>
      <p:pic>
        <p:nvPicPr>
          <p:cNvPr id="16393" name="Picture 11" descr="хок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284538"/>
            <a:ext cx="432117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 smtClean="0">
                <a:solidFill>
                  <a:srgbClr val="FF0000"/>
                </a:solidFill>
              </a:rPr>
              <a:t>Керлинг</a:t>
            </a:r>
          </a:p>
        </p:txBody>
      </p:sp>
      <p:sp>
        <p:nvSpPr>
          <p:cNvPr id="78853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ru-RU" sz="2400" smtClean="0">
                <a:solidFill>
                  <a:srgbClr val="FF0000"/>
                </a:solidFill>
              </a:rPr>
              <a:t>Керлинг </a:t>
            </a:r>
            <a:r>
              <a:rPr lang="ru-RU" sz="2400" smtClean="0"/>
              <a:t>— это командный вид спорта, в котором участники передвигают по ледяной площадке тяжелый снаряд. Суть игры состоит в том, чтобы попасть в мишень и заодно вытолкнуть снаряд соперника за определенную линию.</a:t>
            </a:r>
          </a:p>
        </p:txBody>
      </p:sp>
      <p:pic>
        <p:nvPicPr>
          <p:cNvPr id="78855" name="Picture 7" descr="кё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513013"/>
            <a:ext cx="4316413" cy="314801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>
          <a:xfrm>
            <a:off x="900113" y="333375"/>
            <a:ext cx="7704137" cy="2303463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</a:rPr>
              <a:t>Биатлон</a:t>
            </a:r>
            <a:r>
              <a:rPr lang="ru-RU" sz="2800" b="1" smtClean="0">
                <a:solidFill>
                  <a:srgbClr val="FF0000"/>
                </a:solidFill>
                <a:latin typeface="Arial" charset="0"/>
              </a:rPr>
              <a:t> -</a:t>
            </a:r>
            <a:r>
              <a:rPr lang="ru-RU" b="1" smtClean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ru-RU" sz="2800" b="1" smtClean="0"/>
              <a:t>это объединение двух видов</a:t>
            </a:r>
            <a:r>
              <a:rPr lang="ru-RU" b="1" smtClean="0"/>
              <a:t> </a:t>
            </a:r>
            <a:r>
              <a:rPr lang="ru-RU" sz="2800" b="1" smtClean="0"/>
              <a:t>спорта:  бега на лыжах свободным стилем и стрельбы из малокалиберной винтовки по целям.</a:t>
            </a:r>
            <a:r>
              <a:rPr lang="ru-RU" smtClean="0"/>
              <a:t> </a:t>
            </a:r>
          </a:p>
        </p:txBody>
      </p:sp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997200"/>
            <a:ext cx="446405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3789363"/>
            <a:ext cx="4105275" cy="290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i?id=275813202-63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267144">
            <a:off x="107950" y="1700213"/>
            <a:ext cx="1400175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i?id=275813202-63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200394">
            <a:off x="7380288" y="2636838"/>
            <a:ext cx="1328737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>
          <a:xfrm>
            <a:off x="323850" y="260350"/>
            <a:ext cx="3960813" cy="865188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</a:rPr>
              <a:t>Горнолыжный спорт</a:t>
            </a:r>
            <a:endParaRPr lang="ru-RU" sz="2800" smtClean="0">
              <a:solidFill>
                <a:srgbClr val="FF0000"/>
              </a:solidFill>
            </a:endParaRPr>
          </a:p>
        </p:txBody>
      </p:sp>
      <p:pic>
        <p:nvPicPr>
          <p:cNvPr id="18434" name="Picture 5" descr="kurshevel_leh_cermat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268413"/>
            <a:ext cx="360362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6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59417">
            <a:off x="8243888" y="908050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7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1">
            <a:off x="4067175" y="1484313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1">
            <a:off x="179388" y="6018213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9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848302">
            <a:off x="3715544" y="3348831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0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1">
            <a:off x="3995738" y="1052513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Rectangle 2"/>
          <p:cNvSpPr>
            <a:spLocks noChangeArrowheads="1"/>
          </p:cNvSpPr>
          <p:nvPr/>
        </p:nvSpPr>
        <p:spPr bwMode="auto">
          <a:xfrm>
            <a:off x="468313" y="4508500"/>
            <a:ext cx="828040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>
                <a:solidFill>
                  <a:srgbClr val="FF0000"/>
                </a:solidFill>
              </a:rPr>
              <a:t>Фристайл </a:t>
            </a:r>
            <a:r>
              <a:rPr lang="ru-RU" sz="2000" b="1"/>
              <a:t>— это выполнение трюковых</a:t>
            </a:r>
            <a:r>
              <a:rPr lang="ru-RU" b="1"/>
              <a:t> </a:t>
            </a:r>
            <a:r>
              <a:rPr lang="ru-RU" sz="2000" b="1"/>
              <a:t>элементов на сноуборде и горных лыжах. Трюки выполняются на плоскости склона, специально подготовленных фигурах или естественном рельефе.</a:t>
            </a:r>
          </a:p>
        </p:txBody>
      </p:sp>
      <p:pic>
        <p:nvPicPr>
          <p:cNvPr id="18441" name="Picture 11" descr="фр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1700213"/>
            <a:ext cx="465296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>
          <a:xfrm>
            <a:off x="5364163" y="1628775"/>
            <a:ext cx="3117850" cy="1152525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</a:rPr>
              <a:t>Лыжные гонки</a:t>
            </a:r>
            <a:endParaRPr lang="ru-RU" sz="3600" smtClean="0">
              <a:solidFill>
                <a:srgbClr val="FF0000"/>
              </a:solidFill>
            </a:endParaRPr>
          </a:p>
        </p:txBody>
      </p:sp>
      <p:pic>
        <p:nvPicPr>
          <p:cNvPr id="19458" name="Picture 6" descr="i?id=275813202-63-72&amp;n=21"/>
          <p:cNvPicPr>
            <a:picLocks noChangeAspect="1" noChangeArrowheads="1"/>
          </p:cNvPicPr>
          <p:nvPr/>
        </p:nvPicPr>
        <p:blipFill>
          <a:blip r:embed="rId2"/>
          <a:srcRect t="4532" r="37738"/>
          <a:stretch>
            <a:fillRect/>
          </a:stretch>
        </p:blipFill>
        <p:spPr bwMode="auto">
          <a:xfrm rot="2267144">
            <a:off x="395288" y="1268413"/>
            <a:ext cx="77787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7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4356100" y="5084763"/>
            <a:ext cx="534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8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4932363" y="3068638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9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7956550" y="2133600"/>
            <a:ext cx="534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0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8316913" y="4724400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1" descr="i?id=275813202-63-72&amp;n=21"/>
          <p:cNvPicPr>
            <a:picLocks noChangeAspect="1" noChangeArrowheads="1"/>
          </p:cNvPicPr>
          <p:nvPr/>
        </p:nvPicPr>
        <p:blipFill>
          <a:blip r:embed="rId2"/>
          <a:srcRect t="4532" r="37738"/>
          <a:stretch>
            <a:fillRect/>
          </a:stretch>
        </p:blipFill>
        <p:spPr bwMode="auto">
          <a:xfrm rot="2267144">
            <a:off x="395288" y="4149725"/>
            <a:ext cx="77787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2" descr="i?id=275813202-63-72&amp;n=21"/>
          <p:cNvPicPr>
            <a:picLocks noChangeAspect="1" noChangeArrowheads="1"/>
          </p:cNvPicPr>
          <p:nvPr/>
        </p:nvPicPr>
        <p:blipFill>
          <a:blip r:embed="rId2"/>
          <a:srcRect t="4532" r="37738"/>
          <a:stretch>
            <a:fillRect/>
          </a:stretch>
        </p:blipFill>
        <p:spPr bwMode="auto">
          <a:xfrm rot="2267144">
            <a:off x="3851275" y="1773238"/>
            <a:ext cx="77787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Rectangle 2"/>
          <p:cNvSpPr>
            <a:spLocks noChangeArrowheads="1"/>
          </p:cNvSpPr>
          <p:nvPr/>
        </p:nvSpPr>
        <p:spPr bwMode="auto">
          <a:xfrm>
            <a:off x="611188" y="2060575"/>
            <a:ext cx="39814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>
                <a:solidFill>
                  <a:srgbClr val="FF0000"/>
                </a:solidFill>
              </a:rPr>
              <a:t>Прыжки на лыжах с трамплина</a:t>
            </a:r>
            <a:endParaRPr lang="ru-RU" sz="3600">
              <a:solidFill>
                <a:srgbClr val="FF0000"/>
              </a:solidFill>
            </a:endParaRPr>
          </a:p>
        </p:txBody>
      </p:sp>
      <p:pic>
        <p:nvPicPr>
          <p:cNvPr id="1946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573463"/>
            <a:ext cx="4105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13" descr="л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429000"/>
            <a:ext cx="4249737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FF0000"/>
                </a:solidFill>
              </a:rPr>
              <a:t>Сноуборд</a:t>
            </a:r>
          </a:p>
        </p:txBody>
      </p:sp>
      <p:sp>
        <p:nvSpPr>
          <p:cNvPr id="86021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solidFill>
                  <a:srgbClr val="FF0000"/>
                </a:solidFill>
              </a:rPr>
              <a:t>Сноуборд</a:t>
            </a:r>
            <a:r>
              <a:rPr lang="ru-RU" sz="2400" smtClean="0"/>
              <a:t> – это спортивный снаряд, предназначенный для спуска с заснеженных склонов и гор, или для катания по песку, или по специальным тренировочным пластиковым склонам</a:t>
            </a:r>
          </a:p>
          <a:p>
            <a:endParaRPr lang="ru-RU" sz="2400" smtClean="0"/>
          </a:p>
        </p:txBody>
      </p:sp>
      <p:pic>
        <p:nvPicPr>
          <p:cNvPr id="86022" name="Picture 6" descr="сно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989138"/>
            <a:ext cx="4330700" cy="44640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</TotalTime>
  <Words>374</Words>
  <Application>r7-office/2024.3.2.622</Application>
  <DocSecurity>0</DocSecurity>
  <PresentationFormat>Экран (4:3)</PresentationFormat>
  <Paragraphs>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15</vt:i4>
      </vt:variant>
    </vt:vector>
  </HeadingPairs>
  <TitlesOfParts>
    <vt:vector size="30" baseType="lpstr">
      <vt:lpstr>Times New Roman</vt:lpstr>
      <vt:lpstr>Arial</vt:lpstr>
      <vt:lpstr>Calibri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Для детей старшего дошкольного возраста  Подготовила Малахова С.В.  МБДОУ №54 «Калина» г.Керчь</vt:lpstr>
      <vt:lpstr>Фигурное катание</vt:lpstr>
      <vt:lpstr>Слайд 3</vt:lpstr>
      <vt:lpstr>Хоккей с шайбой — это спортивная командная игра на льду, целью в которой является забросить шайбу в ворота соперника большее число раз, чем это  сделает команда  соперника в  установленное время.  Шайбу передают от  игрока к игроку по  ледяному корту  специальными  хоккейными клюшками.</vt:lpstr>
      <vt:lpstr>Керлинг</vt:lpstr>
      <vt:lpstr>Биатлон - это объединение двух видов спорта:  бега на лыжах свободным стилем и стрельбы из малокалиберной винтовки по целям. </vt:lpstr>
      <vt:lpstr>Горнолыжный спорт</vt:lpstr>
      <vt:lpstr>Лыжные гонки</vt:lpstr>
      <vt:lpstr>Сноуборд</vt:lpstr>
      <vt:lpstr>Слайд 10</vt:lpstr>
      <vt:lpstr>Скелетон</vt:lpstr>
      <vt:lpstr>Найди лишнюю картинку</vt:lpstr>
      <vt:lpstr>Каким видом спорта занимаются эти люди?</vt:lpstr>
      <vt:lpstr>Отгадайте загадки</vt:lpstr>
      <vt:lpstr>Слайд 15</vt:lpstr>
    </vt:vector>
  </TitlesOfParts>
  <Manager/>
  <Company>Microsoft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виды спорта</dc:title>
  <dc:subject/>
  <dc:creator>Мажура Ю.М.</dc:creator>
  <cp:keywords/>
  <dc:description/>
  <cp:lastModifiedBy>Наташа</cp:lastModifiedBy>
  <cp:revision>17</cp:revision>
  <dcterms:created xsi:type="dcterms:W3CDTF">2013-12-04T14:53:15Z</dcterms:created>
  <dcterms:modified xsi:type="dcterms:W3CDTF">2025-01-27T14:59:10Z</dcterms:modified>
  <cp:category/>
  <cp:contentStatus/>
  <dc:language/>
  <cp:version/>
</cp:coreProperties>
</file>