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E46D-0907-4C1A-A289-DE7DB3DA355B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9BAB4-885C-4D27-8A35-21D175AC3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DB1B-0C4E-43C6-889D-2E6BC25CFFF7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B2EC4-E87F-4F37-9335-2CBBE0678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3457-95CD-4F0C-B581-27B9DBB2C67D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9DCF-767B-4994-819A-F22A4F693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C887-CA8B-4E01-A987-59049A97741D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58CF-2E1D-4459-88AA-95029422B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B96BF-732D-4D61-8BD8-D9AC078C42DF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40F9-D2B9-4F5E-AA45-0D4B38673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1F0C-D8A3-49C6-9364-B088DABFD924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DBE40-D481-4C51-8692-33CB44898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2C99-11A8-45A2-80A2-A6D96E992ECB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74A91-31AC-45AC-8CD6-1BAF82EE9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C5E5B-2DA3-408F-AAA9-E4375C8796DB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4A44-47C5-46D9-8AC9-82B02A55F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A7DE-18B8-4E9D-AB45-8D66166D954D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A071-2C2B-4E05-BC68-754EA17A7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35FA-940D-4977-8012-93BE02052D72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D1F4-F745-415F-A41B-AA681CD56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7B532-BD4E-4B75-82EF-AEC82F399340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E9F11-8020-48E4-A410-309B8993A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20B6A8-6ABB-4580-841E-926A225BF221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BCEC4-1738-4B60-8446-6CB0591EE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rgbClr val="BFBFBF"/>
                </a:solidFill>
                <a:latin typeface="Arial"/>
                <a:ea typeface="Calibri"/>
                <a:cs typeface="Times New Roman"/>
              </a:rPr>
              <a:t>FokinaLida.75@mail.ru</a:t>
            </a:r>
            <a:endParaRPr kern="0">
              <a:latin typeface="Times New Roman"/>
              <a:cs typeface="Arial"/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 bwMode="auto">
          <a:xfrm>
            <a:off x="179388" y="188913"/>
            <a:ext cx="8785225" cy="6669087"/>
          </a:xfrm>
          <a:prstGeom prst="flowChart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/>
          </a:p>
        </p:txBody>
      </p:sp>
      <p:pic>
        <p:nvPicPr>
          <p:cNvPr id="1033" name="Рисунок 8" descr="10-1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188913"/>
            <a:ext cx="8785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cs typeface="Arial" charset="0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ctrTitle" idx="4294967295"/>
          </p:nvPr>
        </p:nvSpPr>
        <p:spPr>
          <a:xfrm>
            <a:off x="323850" y="1268413"/>
            <a:ext cx="8496300" cy="1512887"/>
          </a:xfrm>
        </p:spPr>
        <p:txBody>
          <a:bodyPr/>
          <a:lstStyle/>
          <a:p>
            <a:pPr algn="l"/>
            <a:r>
              <a:rPr lang="ru-RU" sz="3200" smtClean="0">
                <a:solidFill>
                  <a:srgbClr val="FF0000"/>
                </a:solidFill>
                <a:latin typeface="Arial" charset="0"/>
              </a:rPr>
              <a:t>Для детей старшего дошкольного возраста</a:t>
            </a:r>
            <a:r>
              <a:rPr lang="ru-RU" sz="3600" smtClean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ru-RU" sz="3600" smtClean="0">
                <a:solidFill>
                  <a:srgbClr val="FF0000"/>
                </a:solidFill>
                <a:latin typeface="Arial" charset="0"/>
              </a:rPr>
            </a:b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Подготовила Малахова С.В. </a:t>
            </a:r>
            <a:br>
              <a:rPr lang="ru-RU" sz="2800" smtClean="0">
                <a:solidFill>
                  <a:srgbClr val="FF0000"/>
                </a:solidFill>
                <a:latin typeface="Arial" charset="0"/>
              </a:rPr>
            </a:b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МБДОУ №54 «Калина» г.Керчь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400" b="1" smtClean="0">
                <a:solidFill>
                  <a:srgbClr val="0000FF"/>
                </a:solidFill>
                <a:latin typeface="Arial" charset="0"/>
              </a:rPr>
              <a:t>Зимние виды спорта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6300788" y="126841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9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4211638" y="5445125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0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684213" y="580548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3924300" y="1557338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8316913" y="4797425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323850" y="1125538"/>
            <a:ext cx="44846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Санный спорт</a:t>
            </a: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20487" name="Rectangle 14"/>
          <p:cNvSpPr>
            <a:spLocks noChangeArrowheads="1"/>
          </p:cNvSpPr>
          <p:nvPr/>
        </p:nvSpPr>
        <p:spPr bwMode="auto">
          <a:xfrm>
            <a:off x="4716463" y="1916113"/>
            <a:ext cx="37798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20488" name="Picture 11" descr="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16113"/>
            <a:ext cx="453707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Rectangle 11"/>
          <p:cNvSpPr>
            <a:spLocks noGrp="1"/>
          </p:cNvSpPr>
          <p:nvPr>
            <p:ph type="title" idx="4294967295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0492" name="Rectangle 12"/>
          <p:cNvSpPr>
            <a:spLocks noGrp="1"/>
          </p:cNvSpPr>
          <p:nvPr>
            <p:ph sz="half" idx="4294967295"/>
          </p:nvPr>
        </p:nvSpPr>
        <p:spPr>
          <a:xfrm>
            <a:off x="395288" y="6858000"/>
            <a:ext cx="4032250" cy="4265613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20493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5076825" y="1600200"/>
            <a:ext cx="3609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/>
              <a:t> - это скоростной спуск на санях, в положении лежа на спине, ногами вперед. В этом заключается основное отличие санного спорта от других видов скоростного спуска на санях – бобслея и скелетона.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684213" y="551656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7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8243888" y="170021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2771775" y="4149725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2124075" y="6210300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4643438" y="515778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900113" y="765175"/>
            <a:ext cx="3163887" cy="576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Бобслей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2151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2875"/>
            <a:ext cx="38163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16"/>
          <p:cNvSpPr>
            <a:spLocks noGrp="1"/>
          </p:cNvSpPr>
          <p:nvPr>
            <p:ph type="title" idx="4294967295"/>
          </p:nvPr>
        </p:nvSpPr>
        <p:spPr>
          <a:xfrm>
            <a:off x="4572000" y="1916113"/>
            <a:ext cx="3262313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</a:rPr>
              <a:t>Скелетон</a:t>
            </a:r>
            <a:endParaRPr lang="ru-RU" sz="3600" smtClean="0">
              <a:solidFill>
                <a:srgbClr val="FF0000"/>
              </a:solidFill>
            </a:endParaRPr>
          </a:p>
        </p:txBody>
      </p:sp>
      <p:pic>
        <p:nvPicPr>
          <p:cNvPr id="2151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924175"/>
            <a:ext cx="39592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0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59848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1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249237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2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18507">
            <a:off x="7596188" y="4292600"/>
            <a:ext cx="833437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3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75537">
            <a:off x="2700338" y="5516563"/>
            <a:ext cx="83343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6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3523">
            <a:off x="8243888" y="3644900"/>
            <a:ext cx="5048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7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124436">
            <a:off x="4194176" y="1503362"/>
            <a:ext cx="4556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8"/>
          <p:cNvSpPr>
            <a:spLocks noGrp="1"/>
          </p:cNvSpPr>
          <p:nvPr>
            <p:ph type="title" idx="4294967295"/>
          </p:nvPr>
        </p:nvSpPr>
        <p:spPr>
          <a:xfrm>
            <a:off x="539750" y="1125538"/>
            <a:ext cx="8229600" cy="10080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</a:rPr>
              <a:t>Найди</a:t>
            </a:r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</a:rPr>
              <a:t>лишнюю картинку</a:t>
            </a:r>
            <a:endParaRPr lang="ru-RU" sz="3600" smtClean="0">
              <a:solidFill>
                <a:srgbClr val="FF0000"/>
              </a:solidFill>
            </a:endParaRPr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133600"/>
            <a:ext cx="24479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492375"/>
            <a:ext cx="2735263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365625"/>
            <a:ext cx="25923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2060575"/>
            <a:ext cx="14890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4581525"/>
            <a:ext cx="27352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/>
          </p:cNvSpPr>
          <p:nvPr>
            <p:ph type="title" idx="4294967295"/>
          </p:nvPr>
        </p:nvSpPr>
        <p:spPr>
          <a:xfrm>
            <a:off x="539750" y="981075"/>
            <a:ext cx="8229600" cy="10795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</a:rPr>
              <a:t>Каким видом спорта занимаются эти люди?</a:t>
            </a:r>
            <a:endParaRPr lang="ru-RU" sz="3600" smtClean="0">
              <a:solidFill>
                <a:srgbClr val="FF0000"/>
              </a:solidFill>
            </a:endParaRP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92421">
            <a:off x="395288" y="4195763"/>
            <a:ext cx="30210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69117">
            <a:off x="6086475" y="1828800"/>
            <a:ext cx="2728913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08538">
            <a:off x="303213" y="1773238"/>
            <a:ext cx="273526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17137">
            <a:off x="3884613" y="4452938"/>
            <a:ext cx="28082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133600"/>
            <a:ext cx="273526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196975"/>
            <a:ext cx="6697662" cy="5762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</a:rPr>
              <a:t>Отгадайте загадки</a:t>
            </a:r>
            <a:endParaRPr lang="ru-RU" sz="3600" smtClean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11188" y="2205038"/>
            <a:ext cx="38893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Спорт на свете есть такой,</a:t>
            </a:r>
            <a:endParaRPr lang="ru-RU"/>
          </a:p>
          <a:p>
            <a:r>
              <a:rPr lang="ru-RU" sz="2000" b="1">
                <a:solidFill>
                  <a:schemeClr val="hlink"/>
                </a:solidFill>
              </a:rPr>
              <a:t> Популярен он зимой.</a:t>
            </a:r>
            <a:endParaRPr lang="ru-RU"/>
          </a:p>
          <a:p>
            <a:r>
              <a:rPr lang="ru-RU" sz="2000" b="1">
                <a:solidFill>
                  <a:schemeClr val="hlink"/>
                </a:solidFill>
              </a:rPr>
              <a:t> На лыжах быстро ты бежишь,</a:t>
            </a:r>
            <a:endParaRPr lang="ru-RU"/>
          </a:p>
          <a:p>
            <a:r>
              <a:rPr lang="ru-RU" sz="2000" b="1">
                <a:solidFill>
                  <a:schemeClr val="hlink"/>
                </a:solidFill>
              </a:rPr>
              <a:t> За соперником спешишь. </a:t>
            </a:r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835150" y="3789363"/>
            <a:ext cx="226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(Лыжные гонки.)</a:t>
            </a:r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003800" y="2276475"/>
            <a:ext cx="2879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3399"/>
                </a:solidFill>
              </a:rPr>
              <a:t>Про этот спорт</a:t>
            </a:r>
            <a:endParaRPr lang="ru-RU"/>
          </a:p>
          <a:p>
            <a:r>
              <a:rPr lang="ru-RU" sz="2000" b="1">
                <a:solidFill>
                  <a:srgbClr val="333399"/>
                </a:solidFill>
              </a:rPr>
              <a:t> Я много слышал:</a:t>
            </a:r>
            <a:endParaRPr lang="ru-RU"/>
          </a:p>
          <a:p>
            <a:r>
              <a:rPr lang="ru-RU" sz="2000" b="1">
                <a:solidFill>
                  <a:srgbClr val="333399"/>
                </a:solidFill>
              </a:rPr>
              <a:t> Воздушный акробат</a:t>
            </a:r>
            <a:endParaRPr lang="ru-RU"/>
          </a:p>
          <a:p>
            <a:r>
              <a:rPr lang="ru-RU" sz="2000" b="1">
                <a:solidFill>
                  <a:srgbClr val="333399"/>
                </a:solidFill>
              </a:rPr>
              <a:t> На лыжах. </a:t>
            </a:r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364163" y="3716338"/>
            <a:ext cx="1604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(Фристайл)</a:t>
            </a:r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067175" y="4292600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Во дворе с утра игра,</a:t>
            </a:r>
            <a:endParaRPr lang="ru-RU"/>
          </a:p>
          <a:p>
            <a:r>
              <a:rPr lang="ru-RU" sz="2000" b="1">
                <a:solidFill>
                  <a:schemeClr val="hlink"/>
                </a:solidFill>
              </a:rPr>
              <a:t> Разыгралась детвора.</a:t>
            </a:r>
            <a:endParaRPr lang="ru-RU"/>
          </a:p>
          <a:p>
            <a:r>
              <a:rPr lang="ru-RU" sz="2000" b="1">
                <a:solidFill>
                  <a:schemeClr val="hlink"/>
                </a:solidFill>
              </a:rPr>
              <a:t> Крики: «шайбу!», «мимо!», «бей!» -</a:t>
            </a:r>
            <a:endParaRPr lang="ru-RU"/>
          </a:p>
          <a:p>
            <a:r>
              <a:rPr lang="ru-RU" sz="2000" b="1">
                <a:solidFill>
                  <a:schemeClr val="hlink"/>
                </a:solidFill>
              </a:rPr>
              <a:t> Значит там игра — ….</a:t>
            </a:r>
            <a:endParaRPr lang="ru-RU"/>
          </a:p>
          <a:p>
            <a:r>
              <a:rPr lang="ru-RU" sz="2000" b="1">
                <a:solidFill>
                  <a:schemeClr val="hlink"/>
                </a:solidFill>
              </a:rPr>
              <a:t> </a:t>
            </a:r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356100" y="5734050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(Хоккей)</a:t>
            </a:r>
            <a:endParaRPr lang="ru-RU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50825" y="4221163"/>
            <a:ext cx="353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3399"/>
                </a:solidFill>
              </a:rPr>
              <a:t>Посмотрите -  вот герой,</a:t>
            </a:r>
            <a:endParaRPr lang="ru-RU"/>
          </a:p>
          <a:p>
            <a:r>
              <a:rPr lang="ru-RU" sz="2000" b="1">
                <a:solidFill>
                  <a:srgbClr val="333399"/>
                </a:solidFill>
              </a:rPr>
              <a:t>Он летит вниз головой,</a:t>
            </a:r>
            <a:endParaRPr lang="ru-RU"/>
          </a:p>
          <a:p>
            <a:r>
              <a:rPr lang="ru-RU" sz="2000" b="1">
                <a:solidFill>
                  <a:srgbClr val="333399"/>
                </a:solidFill>
              </a:rPr>
              <a:t>Животом на санках лежа.</a:t>
            </a:r>
            <a:endParaRPr lang="ru-RU"/>
          </a:p>
          <a:p>
            <a:r>
              <a:rPr lang="ru-RU" sz="2000" b="1">
                <a:solidFill>
                  <a:srgbClr val="333399"/>
                </a:solidFill>
              </a:rPr>
              <a:t>Страшно так, мороз по коже.</a:t>
            </a:r>
            <a:endParaRPr lang="ru-RU"/>
          </a:p>
          <a:p>
            <a:endParaRPr lang="ru-RU" sz="2000" b="1">
              <a:solidFill>
                <a:srgbClr val="333399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619250" y="6021388"/>
            <a:ext cx="154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(Скелетон)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50825" y="1916113"/>
            <a:ext cx="4572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3399"/>
                </a:solidFill>
              </a:rPr>
              <a:t>Долго ходом шли коньковым</a:t>
            </a:r>
            <a:endParaRPr lang="ru-RU"/>
          </a:p>
          <a:p>
            <a:r>
              <a:rPr lang="ru-RU" sz="2000" b="1">
                <a:solidFill>
                  <a:srgbClr val="333399"/>
                </a:solidFill>
              </a:rPr>
              <a:t> Друг за дружкою втроем,</a:t>
            </a:r>
            <a:endParaRPr lang="ru-RU"/>
          </a:p>
          <a:p>
            <a:r>
              <a:rPr lang="ru-RU" sz="2000" b="1">
                <a:solidFill>
                  <a:srgbClr val="333399"/>
                </a:solidFill>
              </a:rPr>
              <a:t> Было очень нелегко им</a:t>
            </a:r>
            <a:endParaRPr lang="ru-RU"/>
          </a:p>
          <a:p>
            <a:r>
              <a:rPr lang="ru-RU" sz="2000" b="1">
                <a:solidFill>
                  <a:srgbClr val="333399"/>
                </a:solidFill>
              </a:rPr>
              <a:t> Забираться на подъем.</a:t>
            </a:r>
            <a:endParaRPr lang="ru-RU"/>
          </a:p>
          <a:p>
            <a:r>
              <a:rPr lang="ru-RU" sz="2000" b="1">
                <a:solidFill>
                  <a:srgbClr val="333399"/>
                </a:solidFill>
              </a:rPr>
              <a:t> Вдруг отточенным движеньем</a:t>
            </a:r>
            <a:endParaRPr lang="ru-RU"/>
          </a:p>
          <a:p>
            <a:r>
              <a:rPr lang="ru-RU" sz="2000" b="1">
                <a:solidFill>
                  <a:srgbClr val="333399"/>
                </a:solidFill>
              </a:rPr>
              <a:t> Хвать винтовки – и стрелять!</a:t>
            </a:r>
            <a:endParaRPr lang="ru-RU"/>
          </a:p>
          <a:p>
            <a:r>
              <a:rPr lang="ru-RU" sz="2000" b="1">
                <a:solidFill>
                  <a:srgbClr val="333399"/>
                </a:solidFill>
              </a:rPr>
              <a:t> Бьют прицельно по мишеням,–</a:t>
            </a:r>
            <a:endParaRPr lang="ru-RU"/>
          </a:p>
          <a:p>
            <a:r>
              <a:rPr lang="ru-RU" sz="2000" b="1">
                <a:solidFill>
                  <a:srgbClr val="333399"/>
                </a:solidFill>
              </a:rPr>
              <a:t> Раз, другой, четыре, пять.</a:t>
            </a:r>
            <a:endParaRPr lang="ru-RU"/>
          </a:p>
          <a:p>
            <a:r>
              <a:rPr lang="ru-RU" sz="2000" b="1">
                <a:solidFill>
                  <a:srgbClr val="333399"/>
                </a:solidFill>
              </a:rPr>
              <a:t> И помчались под уклон.</a:t>
            </a:r>
            <a:endParaRPr lang="ru-RU"/>
          </a:p>
          <a:p>
            <a:r>
              <a:rPr lang="ru-RU" sz="2000" b="1">
                <a:solidFill>
                  <a:srgbClr val="333399"/>
                </a:solidFill>
              </a:rPr>
              <a:t> Что же это? …</a:t>
            </a:r>
            <a:endParaRPr lang="ru-RU"/>
          </a:p>
          <a:p>
            <a:r>
              <a:rPr lang="ru-RU" sz="2000" b="1">
                <a:solidFill>
                  <a:srgbClr val="333399"/>
                </a:solidFill>
              </a:rPr>
              <a:t> </a:t>
            </a:r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971550" y="5300663"/>
            <a:ext cx="142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(Биатлон)</a:t>
            </a:r>
            <a:endParaRPr lang="ru-RU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4787900" y="1916113"/>
            <a:ext cx="4105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На льду танцует фигурист,</a:t>
            </a:r>
            <a:endParaRPr lang="ru-RU"/>
          </a:p>
          <a:p>
            <a:r>
              <a:rPr lang="ru-RU" sz="2000" b="1">
                <a:solidFill>
                  <a:schemeClr val="hlink"/>
                </a:solidFill>
              </a:rPr>
              <a:t> Кружится, как осенний лист.</a:t>
            </a:r>
            <a:endParaRPr lang="ru-RU"/>
          </a:p>
          <a:p>
            <a:r>
              <a:rPr lang="ru-RU" sz="2000" b="1">
                <a:solidFill>
                  <a:schemeClr val="hlink"/>
                </a:solidFill>
              </a:rPr>
              <a:t>Он исполняет пируэт,</a:t>
            </a:r>
            <a:endParaRPr lang="ru-RU"/>
          </a:p>
          <a:p>
            <a:r>
              <a:rPr lang="ru-RU" sz="2000" b="1">
                <a:solidFill>
                  <a:schemeClr val="hlink"/>
                </a:solidFill>
              </a:rPr>
              <a:t> Потом двойной тулуп… Ах, нет!</a:t>
            </a:r>
            <a:endParaRPr lang="ru-RU"/>
          </a:p>
          <a:p>
            <a:r>
              <a:rPr lang="ru-RU" sz="2000" b="1">
                <a:solidFill>
                  <a:schemeClr val="hlink"/>
                </a:solidFill>
              </a:rPr>
              <a:t> Не в шубе он, легко одет.</a:t>
            </a:r>
            <a:endParaRPr lang="ru-RU"/>
          </a:p>
          <a:p>
            <a:r>
              <a:rPr lang="ru-RU" sz="2000" b="1">
                <a:solidFill>
                  <a:schemeClr val="hlink"/>
                </a:solidFill>
              </a:rPr>
              <a:t> И вот на льду теперь дуэт.</a:t>
            </a:r>
            <a:endParaRPr lang="ru-RU"/>
          </a:p>
          <a:p>
            <a:r>
              <a:rPr lang="ru-RU" sz="2000" b="1">
                <a:solidFill>
                  <a:schemeClr val="hlink"/>
                </a:solidFill>
              </a:rPr>
              <a:t> Эх, хорошо катаются!</a:t>
            </a:r>
            <a:endParaRPr lang="ru-RU"/>
          </a:p>
          <a:p>
            <a:r>
              <a:rPr lang="ru-RU" sz="2000" b="1">
                <a:solidFill>
                  <a:schemeClr val="hlink"/>
                </a:solidFill>
              </a:rPr>
              <a:t> Зал затаил дыхание.</a:t>
            </a:r>
            <a:endParaRPr lang="ru-RU"/>
          </a:p>
          <a:p>
            <a:r>
              <a:rPr lang="ru-RU" sz="2000" b="1">
                <a:solidFill>
                  <a:schemeClr val="hlink"/>
                </a:solidFill>
              </a:rPr>
              <a:t> Вид спорта называется…</a:t>
            </a:r>
            <a:endParaRPr lang="ru-RU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284663" y="5229225"/>
            <a:ext cx="262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(Фигурное катание)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259263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</a:rPr>
              <a:t>Фигурное катание</a:t>
            </a:r>
            <a:endParaRPr lang="ru-RU" sz="3200" smtClean="0">
              <a:solidFill>
                <a:srgbClr val="FF0000"/>
              </a:solidFill>
            </a:endParaRPr>
          </a:p>
        </p:txBody>
      </p:sp>
      <p:sp>
        <p:nvSpPr>
          <p:cNvPr id="14343" name="Rectangle 7"/>
          <p:cNvSpPr>
            <a:spLocks noGrp="1"/>
          </p:cNvSpPr>
          <p:nvPr>
            <p:ph type="body" sz="half" idx="4294967295"/>
          </p:nvPr>
        </p:nvSpPr>
        <p:spPr>
          <a:xfrm>
            <a:off x="107950" y="1196975"/>
            <a:ext cx="4824413" cy="5661025"/>
          </a:xfrm>
        </p:spPr>
        <p:txBody>
          <a:bodyPr/>
          <a:lstStyle/>
          <a:p>
            <a:r>
              <a:rPr lang="ru-RU" sz="2800" smtClean="0"/>
              <a:t>Основная идея заключается в передвижении спортсмена или пары спортсменов на коньках по льду с переменами направления скольжения и выполнением дополнительных элементов (вращением, прыжками, комбинаций шагов, поддержек и др.)</a:t>
            </a:r>
          </a:p>
        </p:txBody>
      </p:sp>
      <p:sp>
        <p:nvSpPr>
          <p:cNvPr id="14344" name="Rectangle 8"/>
          <p:cNvSpPr>
            <a:spLocks noGrp="1"/>
          </p:cNvSpPr>
          <p:nvPr>
            <p:ph sz="quarter" idx="4294967295"/>
          </p:nvPr>
        </p:nvSpPr>
        <p:spPr>
          <a:xfrm>
            <a:off x="4932363" y="692150"/>
            <a:ext cx="4038600" cy="2185988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14345" name="Rectangle 9"/>
          <p:cNvSpPr>
            <a:spLocks noGrp="1"/>
          </p:cNvSpPr>
          <p:nvPr>
            <p:ph sz="quarter" idx="4294967295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endParaRPr lang="ru-RU" sz="2400" smtClean="0"/>
          </a:p>
        </p:txBody>
      </p:sp>
      <p:pic>
        <p:nvPicPr>
          <p:cNvPr id="14338" name="Picture 15" descr="i?id=142288306-1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95884">
            <a:off x="4859338" y="1989138"/>
            <a:ext cx="1441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Пары по фигурному катанию - 48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288" y="260350"/>
            <a:ext cx="39973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фи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357563"/>
            <a:ext cx="3887788" cy="3232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-252413" y="1989138"/>
            <a:ext cx="71438" cy="1152525"/>
          </a:xfrm>
        </p:spPr>
        <p:txBody>
          <a:bodyPr/>
          <a:lstStyle/>
          <a:p>
            <a:pPr eaLnBrk="1" hangingPunct="1"/>
            <a:endParaRPr lang="ru-RU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5362" name="Picture 7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54845">
            <a:off x="8027988" y="414972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1">
            <a:off x="755650" y="558958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54853">
            <a:off x="4075907" y="2844006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684213" y="908050"/>
            <a:ext cx="79914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Конькобежный спорт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213100"/>
            <a:ext cx="40338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1">
            <a:off x="7885113" y="234950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1">
            <a:off x="3276600" y="544512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AutoShape 12" descr="Правила в конькобежном спорт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AutoShape 14" descr="Правила в конькобежном спорт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AutoShape 16" descr="Правила в конькобежном спорте"/>
          <p:cNvSpPr>
            <a:spLocks noChangeAspect="1" noChangeArrowheads="1"/>
          </p:cNvSpPr>
          <p:nvPr/>
        </p:nvSpPr>
        <p:spPr bwMode="auto">
          <a:xfrm>
            <a:off x="7092950" y="2205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AutoShape 18" descr="Правила в конькобежном спорте"/>
          <p:cNvSpPr>
            <a:spLocks noChangeAspect="1" noChangeArrowheads="1"/>
          </p:cNvSpPr>
          <p:nvPr/>
        </p:nvSpPr>
        <p:spPr bwMode="auto">
          <a:xfrm>
            <a:off x="7092950" y="22764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73" name="Picture 19" descr="коньк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989138"/>
            <a:ext cx="4445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title"/>
          </p:nvPr>
        </p:nvSpPr>
        <p:spPr>
          <a:xfrm>
            <a:off x="250825" y="404813"/>
            <a:ext cx="8497888" cy="6048375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Хоккей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smtClean="0"/>
              <a:t>с шайбой — это спортивная командная игра на льду, целью в которой является забросить шайбу в ворота соперника большее число раз, чем это </a:t>
            </a:r>
            <a:br>
              <a:rPr lang="ru-RU" sz="2400" b="1" smtClean="0"/>
            </a:br>
            <a:r>
              <a:rPr lang="ru-RU" sz="2400" b="1" smtClean="0"/>
              <a:t>сделает команда </a:t>
            </a:r>
            <a:br>
              <a:rPr lang="ru-RU" sz="2400" b="1" smtClean="0"/>
            </a:br>
            <a:r>
              <a:rPr lang="ru-RU" sz="2400" b="1" smtClean="0"/>
              <a:t>соперника в </a:t>
            </a:r>
            <a:br>
              <a:rPr lang="ru-RU" sz="2400" b="1" smtClean="0"/>
            </a:br>
            <a:r>
              <a:rPr lang="ru-RU" sz="2400" b="1" smtClean="0"/>
              <a:t>установленное время. </a:t>
            </a:r>
            <a:br>
              <a:rPr lang="ru-RU" sz="2400" b="1" smtClean="0"/>
            </a:br>
            <a:r>
              <a:rPr lang="ru-RU" sz="2400" b="1" smtClean="0"/>
              <a:t>Шайбу передают от </a:t>
            </a:r>
            <a:br>
              <a:rPr lang="ru-RU" sz="2400" b="1" smtClean="0"/>
            </a:br>
            <a:r>
              <a:rPr lang="ru-RU" sz="2400" b="1" smtClean="0"/>
              <a:t>игрока к игроку по </a:t>
            </a:r>
            <a:br>
              <a:rPr lang="ru-RU" sz="2400" b="1" smtClean="0"/>
            </a:br>
            <a:r>
              <a:rPr lang="ru-RU" sz="2400" b="1" smtClean="0"/>
              <a:t>ледяному корту </a:t>
            </a:r>
            <a:br>
              <a:rPr lang="ru-RU" sz="2400" b="1" smtClean="0"/>
            </a:br>
            <a:r>
              <a:rPr lang="ru-RU" sz="2400" b="1" smtClean="0"/>
              <a:t>специальными </a:t>
            </a:r>
            <a:br>
              <a:rPr lang="ru-RU" sz="2400" b="1" smtClean="0"/>
            </a:br>
            <a:r>
              <a:rPr lang="ru-RU" sz="2400" b="1" smtClean="0"/>
              <a:t>хоккейными клюшками.</a:t>
            </a:r>
          </a:p>
        </p:txBody>
      </p:sp>
      <p:pic>
        <p:nvPicPr>
          <p:cNvPr id="16386" name="Picture 8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1">
            <a:off x="8464550" y="285273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1">
            <a:off x="4211638" y="285273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507166">
            <a:off x="8197057" y="92869"/>
            <a:ext cx="64770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1">
            <a:off x="179388" y="601821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9115">
            <a:off x="7986713" y="4610100"/>
            <a:ext cx="5048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5003800" y="1916113"/>
            <a:ext cx="2520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None/>
            </a:pPr>
            <a:endParaRPr lang="ru-RU"/>
          </a:p>
        </p:txBody>
      </p:sp>
      <p:pic>
        <p:nvPicPr>
          <p:cNvPr id="16393" name="Picture 11" descr="хок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84538"/>
            <a:ext cx="43211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Керлинг</a:t>
            </a:r>
          </a:p>
        </p:txBody>
      </p:sp>
      <p:sp>
        <p:nvSpPr>
          <p:cNvPr id="78853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</a:rPr>
              <a:t>Керлинг </a:t>
            </a:r>
            <a:r>
              <a:rPr lang="ru-RU" sz="2400" smtClean="0"/>
              <a:t>— это командный вид спорта, в котором участники передвигают по ледяной площадке тяжелый снаряд. Суть игры состоит в том, чтобы попасть в мишень и заодно вытолкнуть снаряд соперника за определенную линию.</a:t>
            </a:r>
          </a:p>
        </p:txBody>
      </p:sp>
      <p:pic>
        <p:nvPicPr>
          <p:cNvPr id="78855" name="Picture 7" descr="кё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513013"/>
            <a:ext cx="4316413" cy="31480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900113" y="333375"/>
            <a:ext cx="7704137" cy="23034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Биатлон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 -</a:t>
            </a:r>
            <a:r>
              <a:rPr lang="ru-RU" b="1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sz="2800" b="1" smtClean="0"/>
              <a:t>это объединение двух видов</a:t>
            </a:r>
            <a:r>
              <a:rPr lang="ru-RU" b="1" smtClean="0"/>
              <a:t> </a:t>
            </a:r>
            <a:r>
              <a:rPr lang="ru-RU" sz="2800" b="1" smtClean="0"/>
              <a:t>спорта:  бега на лыжах свободным стилем и стрельбы из малокалиберной винтовки по целям.</a:t>
            </a:r>
            <a:r>
              <a:rPr lang="ru-RU" smtClean="0"/>
              <a:t> 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97200"/>
            <a:ext cx="44640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789363"/>
            <a:ext cx="4105275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i?id=275813202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67144">
            <a:off x="107950" y="1700213"/>
            <a:ext cx="140017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i?id=275813202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00394">
            <a:off x="7380288" y="2636838"/>
            <a:ext cx="13287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3960813" cy="8651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Горнолыжный спорт</a:t>
            </a:r>
            <a:endParaRPr lang="ru-RU" sz="2800" smtClean="0">
              <a:solidFill>
                <a:srgbClr val="FF0000"/>
              </a:solidFill>
            </a:endParaRPr>
          </a:p>
        </p:txBody>
      </p:sp>
      <p:pic>
        <p:nvPicPr>
          <p:cNvPr id="18434" name="Picture 5" descr="kurshevel_leh_cerma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36036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59417">
            <a:off x="8243888" y="90805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1">
            <a:off x="4067175" y="148431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1">
            <a:off x="179388" y="601821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48302">
            <a:off x="3715544" y="3348831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1">
            <a:off x="3995738" y="105251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2"/>
          <p:cNvSpPr>
            <a:spLocks noChangeArrowheads="1"/>
          </p:cNvSpPr>
          <p:nvPr/>
        </p:nvSpPr>
        <p:spPr bwMode="auto">
          <a:xfrm>
            <a:off x="468313" y="4508500"/>
            <a:ext cx="8280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Фристайл </a:t>
            </a:r>
            <a:r>
              <a:rPr lang="ru-RU" sz="2000" b="1"/>
              <a:t>— это выполнение трюковых</a:t>
            </a:r>
            <a:r>
              <a:rPr lang="ru-RU" b="1"/>
              <a:t> </a:t>
            </a:r>
            <a:r>
              <a:rPr lang="ru-RU" sz="2000" b="1"/>
              <a:t>элементов на сноуборде и горных лыжах. Трюки выполняются на плоскости склона, специально подготовленных фигурах или естественном рельефе.</a:t>
            </a:r>
          </a:p>
        </p:txBody>
      </p:sp>
      <p:pic>
        <p:nvPicPr>
          <p:cNvPr id="18441" name="Picture 11" descr="фр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700213"/>
            <a:ext cx="46529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5364163" y="1628775"/>
            <a:ext cx="3117850" cy="11525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</a:rPr>
              <a:t>Лыжные гонки</a:t>
            </a:r>
            <a:endParaRPr lang="ru-RU" sz="3600" smtClean="0">
              <a:solidFill>
                <a:srgbClr val="FF0000"/>
              </a:solidFill>
            </a:endParaRPr>
          </a:p>
        </p:txBody>
      </p:sp>
      <p:pic>
        <p:nvPicPr>
          <p:cNvPr id="19458" name="Picture 6" descr="i?id=275813202-63-72&amp;n=21"/>
          <p:cNvPicPr>
            <a:picLocks noChangeAspect="1" noChangeArrowheads="1"/>
          </p:cNvPicPr>
          <p:nvPr/>
        </p:nvPicPr>
        <p:blipFill>
          <a:blip r:embed="rId2"/>
          <a:srcRect t="4532" r="37738"/>
          <a:stretch>
            <a:fillRect/>
          </a:stretch>
        </p:blipFill>
        <p:spPr bwMode="auto">
          <a:xfrm rot="2267144">
            <a:off x="395288" y="1268413"/>
            <a:ext cx="777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4356100" y="5084763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4932363" y="306863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7956550" y="2133600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8316913" y="4724400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1" descr="i?id=275813202-63-72&amp;n=21"/>
          <p:cNvPicPr>
            <a:picLocks noChangeAspect="1" noChangeArrowheads="1"/>
          </p:cNvPicPr>
          <p:nvPr/>
        </p:nvPicPr>
        <p:blipFill>
          <a:blip r:embed="rId2"/>
          <a:srcRect t="4532" r="37738"/>
          <a:stretch>
            <a:fillRect/>
          </a:stretch>
        </p:blipFill>
        <p:spPr bwMode="auto">
          <a:xfrm rot="2267144">
            <a:off x="395288" y="4149725"/>
            <a:ext cx="777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2" descr="i?id=275813202-63-72&amp;n=21"/>
          <p:cNvPicPr>
            <a:picLocks noChangeAspect="1" noChangeArrowheads="1"/>
          </p:cNvPicPr>
          <p:nvPr/>
        </p:nvPicPr>
        <p:blipFill>
          <a:blip r:embed="rId2"/>
          <a:srcRect t="4532" r="37738"/>
          <a:stretch>
            <a:fillRect/>
          </a:stretch>
        </p:blipFill>
        <p:spPr bwMode="auto">
          <a:xfrm rot="2267144">
            <a:off x="3851275" y="1773238"/>
            <a:ext cx="777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2"/>
          <p:cNvSpPr>
            <a:spLocks noChangeArrowheads="1"/>
          </p:cNvSpPr>
          <p:nvPr/>
        </p:nvSpPr>
        <p:spPr bwMode="auto">
          <a:xfrm>
            <a:off x="611188" y="2060575"/>
            <a:ext cx="39814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Прыжки на лыжах с трамплина</a:t>
            </a:r>
            <a:endParaRPr lang="ru-RU" sz="3600">
              <a:solidFill>
                <a:srgbClr val="FF0000"/>
              </a:solidFill>
            </a:endParaRPr>
          </a:p>
        </p:txBody>
      </p:sp>
      <p:pic>
        <p:nvPicPr>
          <p:cNvPr id="1946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573463"/>
            <a:ext cx="41052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3" descr="л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29000"/>
            <a:ext cx="424973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Сноуборд</a:t>
            </a:r>
          </a:p>
        </p:txBody>
      </p:sp>
      <p:sp>
        <p:nvSpPr>
          <p:cNvPr id="8602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FF0000"/>
                </a:solidFill>
              </a:rPr>
              <a:t>Сноуборд</a:t>
            </a:r>
            <a:r>
              <a:rPr lang="ru-RU" sz="2400" smtClean="0"/>
              <a:t> – это спортивный снаряд, предназначенный для спуска с заснеженных склонов и гор, или для катания по песку, или по специальным тренировочным пластиковым склонам</a:t>
            </a:r>
          </a:p>
          <a:p>
            <a:endParaRPr lang="ru-RU" sz="2400" smtClean="0"/>
          </a:p>
        </p:txBody>
      </p:sp>
      <p:pic>
        <p:nvPicPr>
          <p:cNvPr id="86022" name="Picture 6" descr="сно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89138"/>
            <a:ext cx="4330700" cy="44640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374</Words>
  <Application>r7-office/2024.3.2.622</Application>
  <DocSecurity>0</DocSecurity>
  <PresentationFormat>Экран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Times New Roman</vt:lpstr>
      <vt:lpstr>Arial</vt:lpstr>
      <vt:lpstr>Calibri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Для детей старшего дошкольного возраста  Подготовила Малахова С.В.  МБДОУ №54 «Калина» г.Керчь</vt:lpstr>
      <vt:lpstr>Фигурное катание</vt:lpstr>
      <vt:lpstr>Слайд 3</vt:lpstr>
      <vt:lpstr>Хоккей с шайбой — это спортивная командная игра на льду, целью в которой является забросить шайбу в ворота соперника большее число раз, чем это  сделает команда  соперника в  установленное время.  Шайбу передают от  игрока к игроку по  ледяному корту  специальными  хоккейными клюшками.</vt:lpstr>
      <vt:lpstr>Керлинг</vt:lpstr>
      <vt:lpstr>Биатлон - это объединение двух видов спорта:  бега на лыжах свободным стилем и стрельбы из малокалиберной винтовки по целям. </vt:lpstr>
      <vt:lpstr>Горнолыжный спорт</vt:lpstr>
      <vt:lpstr>Лыжные гонки</vt:lpstr>
      <vt:lpstr>Сноуборд</vt:lpstr>
      <vt:lpstr>Слайд 10</vt:lpstr>
      <vt:lpstr>Скелетон</vt:lpstr>
      <vt:lpstr>Найди лишнюю картинку</vt:lpstr>
      <vt:lpstr>Каким видом спорта занимаются эти люди?</vt:lpstr>
      <vt:lpstr>Отгадайте загадки</vt:lpstr>
      <vt:lpstr>Слайд 15</vt:lpstr>
    </vt:vector>
  </TitlesOfParts>
  <Manager/>
  <Company>Microsoft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</dc:title>
  <dc:subject/>
  <dc:creator>Мажура Ю.М.</dc:creator>
  <cp:keywords/>
  <dc:description/>
  <cp:lastModifiedBy>Наташа</cp:lastModifiedBy>
  <cp:revision>17</cp:revision>
  <dcterms:created xsi:type="dcterms:W3CDTF">2013-12-04T14:53:15Z</dcterms:created>
  <dcterms:modified xsi:type="dcterms:W3CDTF">2025-01-27T14:59:10Z</dcterms:modified>
  <cp:category/>
  <cp:contentStatus/>
  <dc:language/>
  <cp:version/>
</cp:coreProperties>
</file>