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9" r:id="rId11"/>
  </p:sldIdLst>
  <p:sldSz cx="12192000" cy="685800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-67" y="-2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Droplets-HD-Title-R1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/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55CD9-69FB-4D97-92EF-B31CEBEE9D04}" type="datetimeFigureOut">
              <a:rPr lang="ru-RU"/>
              <a:pPr>
                <a:defRPr/>
              </a:pPr>
              <a:t>20.06.2026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55A9A7-B955-44DA-ADF5-BF7508F127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Droplets-HD-Content-R1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9FA9DF-FA65-4C12-96D9-9D3068B1B7A0}" type="datetimeFigureOut">
              <a:rPr lang="ru-RU"/>
              <a:pPr>
                <a:defRPr/>
              </a:pPr>
              <a:t>20.06.2026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17C2CB-F9E9-407D-AD47-4C766D64A0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Droplets-HD-Content-R1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EC2F9-AA61-4FA7-8A5B-24BC08CC857C}" type="datetimeFigureOut">
              <a:rPr lang="ru-RU"/>
              <a:pPr>
                <a:defRPr/>
              </a:pPr>
              <a:t>20.06.2026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C769E-99ED-4FFF-8387-A39E90250B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Droplets-HD-Content-R1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12"/>
          <p:cNvSpPr txBox="1"/>
          <p:nvPr/>
        </p:nvSpPr>
        <p:spPr>
          <a:xfrm>
            <a:off x="1001713" y="754063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  <a:cs typeface="+mn-cs"/>
              </a:rPr>
              <a:t>“</a:t>
            </a:r>
          </a:p>
        </p:txBody>
      </p:sp>
      <p:sp>
        <p:nvSpPr>
          <p:cNvPr id="7" name="TextBox 13"/>
          <p:cNvSpPr txBox="1"/>
          <p:nvPr/>
        </p:nvSpPr>
        <p:spPr>
          <a:xfrm>
            <a:off x="10556875" y="2994025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  <a:cs typeface="+mn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/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79D9F-524A-47F9-8EFC-676F0B200B2E}" type="datetimeFigureOut">
              <a:rPr lang="ru-RU"/>
              <a:pPr>
                <a:defRPr/>
              </a:pPr>
              <a:t>20.06.2026</a:t>
            </a:fld>
            <a:endParaRPr lang="ru-RU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85787A-7045-47E2-973E-752FDCCA94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Droplets-HD-Content-R1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1E18A5-54E9-44AA-A58D-22505BA5ED18}" type="datetimeFigureOut">
              <a:rPr lang="ru-RU"/>
              <a:pPr>
                <a:defRPr/>
              </a:pPr>
              <a:t>20.06.2026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894B20-C7F9-4A20-AB23-59D352116D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Date Placeholder 2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B03B50-F5B6-4C6F-90B4-D49229E66CF3}" type="datetimeFigureOut">
              <a:rPr lang="ru-RU"/>
              <a:pPr>
                <a:defRPr/>
              </a:pPr>
              <a:t>20.06.2026</a:t>
            </a:fld>
            <a:endParaRPr lang="ru-RU"/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29ADFA-CE08-477A-AB9F-54E2FD896C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5" descr="Droplets-HD-Content-R1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Date Placeholder 2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0A3975-BA07-4144-A98B-676441767715}" type="datetimeFigureOut">
              <a:rPr lang="ru-RU"/>
              <a:pPr>
                <a:defRPr/>
              </a:pPr>
              <a:t>20.06.2026</a:t>
            </a:fld>
            <a:endParaRPr lang="ru-RU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319BA-60A2-4338-9F9C-39A785F4CD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Droplets-HD-Content-R1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02551-9511-42A9-8A5F-B7979ED16250}" type="datetimeFigureOut">
              <a:rPr lang="ru-RU"/>
              <a:pPr>
                <a:defRPr/>
              </a:pPr>
              <a:t>20.06.2026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4B70D8-617C-4103-BA0F-11FF0D9713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Droplets-HD-Content-R1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059554-C5F6-4C0E-A302-F24F7E500F07}" type="datetimeFigureOut">
              <a:rPr lang="ru-RU"/>
              <a:pPr>
                <a:defRPr/>
              </a:pPr>
              <a:t>20.06.2026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34087B-CA8D-4383-92FF-F87466ABC6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roplets-HD-Content-R1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554D7-23A7-4420-9351-C9323801BF47}" type="datetimeFigureOut">
              <a:rPr lang="ru-RU"/>
              <a:pPr>
                <a:defRPr/>
              </a:pPr>
              <a:t>20.06.2026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E66829-43C8-403E-A561-CAD42C8146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Droplets-HD-Content-R1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893941-D636-4FAB-8503-78415B86BD95}" type="datetimeFigureOut">
              <a:rPr lang="ru-RU"/>
              <a:pPr>
                <a:defRPr/>
              </a:pPr>
              <a:t>20.06.2026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179777-5346-4B04-877B-925C34507A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Droplets-HD-Content-R1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EE585B-EBFF-469A-9F66-B68E90D74A05}" type="datetimeFigureOut">
              <a:rPr lang="ru-RU"/>
              <a:pPr>
                <a:defRPr/>
              </a:pPr>
              <a:t>20.06.2026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45C58B-066F-4F65-94C0-BBD8304E44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4" descr="Droplets-HD-Content-R1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B9943-5E7D-469D-80E5-5BBBDB298B62}" type="datetimeFigureOut">
              <a:rPr lang="ru-RU"/>
              <a:pPr>
                <a:defRPr/>
              </a:pPr>
              <a:t>20.06.2026</a:t>
            </a:fld>
            <a:endParaRPr lang="ru-R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F23BDC-2169-49FD-B34A-799BF9F67F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Droplets-HD-Content-R1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0AA994-5540-4FF3-AC95-1978CAC3DCB7}" type="datetimeFigureOut">
              <a:rPr lang="ru-RU"/>
              <a:pPr>
                <a:defRPr/>
              </a:pPr>
              <a:t>20.06.2026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9B26B9-A950-46FC-B324-D0C44E180C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Droplets-HD-Content-R1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0EEEF-FB4F-4818-828B-98B422C472CF}" type="datetimeFigureOut">
              <a:rPr lang="ru-RU"/>
              <a:pPr>
                <a:defRPr/>
              </a:pPr>
              <a:t>20.06.2026</a:t>
            </a:fld>
            <a:endParaRPr lang="ru-RU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8D79B5-EB54-4458-A650-1765F49C5A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Droplets-HD-Content-R1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83121-8312-4A4E-9301-957A00D49B96}" type="datetimeFigureOut">
              <a:rPr lang="ru-RU"/>
              <a:pPr>
                <a:defRPr/>
              </a:pPr>
              <a:t>20.06.2026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1BEC36-568D-4482-B2A7-F1608E5831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Droplets-HD-Content-R1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217AC4-7DF3-46B5-8F65-24A9EE734730}" type="datetimeFigureOut">
              <a:rPr lang="ru-RU"/>
              <a:pPr>
                <a:defRPr/>
              </a:pPr>
              <a:t>20.06.2026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1AF7A-4CF9-4972-A98C-25F0DA9069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619125"/>
            <a:ext cx="10363200" cy="1595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366963"/>
            <a:ext cx="10363200" cy="34242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8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27AA20D-FC04-4BAC-984C-BC5B07542783}" type="datetimeFigureOut">
              <a:rPr lang="ru-RU"/>
              <a:pPr>
                <a:defRPr/>
              </a:pPr>
              <a:t>20.06.2026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83275"/>
            <a:ext cx="66722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3" y="5883275"/>
            <a:ext cx="7635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D83255D-194D-4E75-9259-932B4AFF13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712" r:id="rId17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0"/>
        </a:defRPr>
      </a:lvl9pPr>
    </p:titleStyle>
    <p:bodyStyle>
      <a:lvl1pPr marL="228600" indent="-228600" algn="l" rtl="0" eaLnBrk="0" fontAlgn="base" hangingPunct="0">
        <a:lnSpc>
          <a:spcPct val="120000"/>
        </a:lnSpc>
        <a:spcBef>
          <a:spcPts val="1000"/>
        </a:spcBef>
        <a:spcAft>
          <a:spcPct val="0"/>
        </a:spcAft>
        <a:buClr>
          <a:schemeClr val="tx1"/>
        </a:buClr>
        <a:buFont typeface="Arial" charset="0"/>
        <a:buChar char="•"/>
        <a:defRPr sz="2000" kern="1200" cap="all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chemeClr val="tx1"/>
        </a:buClr>
        <a:buFont typeface="Arial" charset="0"/>
        <a:buChar char="•"/>
        <a:defRPr kern="1200" cap="all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chemeClr val="tx1"/>
        </a:buClr>
        <a:buFont typeface="Arial" charset="0"/>
        <a:buChar char="•"/>
        <a:defRPr sz="1600" kern="1200" cap="all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chemeClr val="tx1"/>
        </a:buClr>
        <a:buFont typeface="Arial" charset="0"/>
        <a:buChar char="•"/>
        <a:defRPr sz="1400" kern="1200" cap="all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chemeClr val="tx1"/>
        </a:buClr>
        <a:buFont typeface="Arial" charset="0"/>
        <a:buChar char="•"/>
        <a:defRPr sz="1400" kern="1200" cap="all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4450" y="2427288"/>
            <a:ext cx="6430963" cy="2763837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5400" b="1" cap="none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СОЛНЦЕ, ВОЗДУХ  </a:t>
            </a:r>
            <a:br>
              <a:rPr lang="ru-RU" sz="5400" b="1" cap="none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lang="ru-RU" sz="5400" b="1" cap="none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И  ВОДА –  НАШИ </a:t>
            </a:r>
            <a:br>
              <a:rPr lang="ru-RU" sz="5400" b="1" cap="none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lang="ru-RU" sz="5400" b="1" cap="none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ЛУЧШИЕ ДРУЗЬЯ</a:t>
            </a:r>
            <a:r>
              <a:rPr lang="ru-RU" sz="4400" b="1" cap="none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</p:txBody>
      </p:sp>
      <p:sp>
        <p:nvSpPr>
          <p:cNvPr id="3" name="Подзаголовок 2">
            <a:extLst>
              <a:ext uri="{FF2B5EF4-FFF2-40B4-BE49-F238E27FC236}"/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1950" y="569913"/>
            <a:ext cx="6815138" cy="1576387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r" eaLnBrk="1" hangingPunct="1"/>
            <a:r>
              <a:rPr lang="ru-RU" sz="2400" b="1" cap="none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Для детей старшего дошкольного возраста </a:t>
            </a:r>
          </a:p>
          <a:p>
            <a:pPr algn="l" eaLnBrk="1" hangingPunct="1"/>
            <a:r>
              <a:rPr lang="ru-RU" sz="2400" b="1" cap="none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Подготовила Малахова С.В.</a:t>
            </a:r>
          </a:p>
          <a:p>
            <a:pPr algn="l" eaLnBrk="1" hangingPunct="1"/>
            <a:r>
              <a:rPr lang="ru-RU" sz="2400" b="1" cap="none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МБДОУ №54 «Калина», г.Керчь</a:t>
            </a:r>
          </a:p>
        </p:txBody>
      </p:sp>
      <p:sp>
        <p:nvSpPr>
          <p:cNvPr id="19459" name="TextBox 4"/>
          <p:cNvSpPr txBox="1">
            <a:spLocks noChangeArrowheads="1"/>
          </p:cNvSpPr>
          <p:nvPr/>
        </p:nvSpPr>
        <p:spPr bwMode="auto">
          <a:xfrm>
            <a:off x="3065463" y="180975"/>
            <a:ext cx="71929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latin typeface="Tw Cen MT" pitchFamily="34" charset="0"/>
              </a:rPr>
              <a:t> </a:t>
            </a:r>
          </a:p>
        </p:txBody>
      </p:sp>
      <p:sp>
        <p:nvSpPr>
          <p:cNvPr id="19460" name="TextBox 5"/>
          <p:cNvSpPr txBox="1">
            <a:spLocks noChangeArrowheads="1"/>
          </p:cNvSpPr>
          <p:nvPr/>
        </p:nvSpPr>
        <p:spPr bwMode="auto">
          <a:xfrm>
            <a:off x="4238625" y="6276975"/>
            <a:ext cx="48466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latin typeface="Tw Cen MT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42863"/>
            <a:ext cx="9753600" cy="677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Прямоугольник 3"/>
          <p:cNvSpPr>
            <a:spLocks noChangeArrowheads="1"/>
          </p:cNvSpPr>
          <p:nvPr/>
        </p:nvSpPr>
        <p:spPr bwMode="auto">
          <a:xfrm>
            <a:off x="407988" y="1460500"/>
            <a:ext cx="4125912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Times New Roman" pitchFamily="18" charset="0"/>
              </a:rPr>
              <a:t>Солнце, воздух и вода </a:t>
            </a:r>
          </a:p>
          <a:p>
            <a:r>
              <a:rPr lang="ru-RU" sz="2400">
                <a:latin typeface="Times New Roman" pitchFamily="18" charset="0"/>
              </a:rPr>
              <a:t>Наши лучшие друзья.</a:t>
            </a:r>
            <a:br>
              <a:rPr lang="ru-RU" sz="2400">
                <a:latin typeface="Times New Roman" pitchFamily="18" charset="0"/>
              </a:rPr>
            </a:br>
            <a:r>
              <a:rPr lang="ru-RU" sz="2400">
                <a:latin typeface="Times New Roman" pitchFamily="18" charset="0"/>
              </a:rPr>
              <a:t>С ними будем мы дружить,</a:t>
            </a:r>
            <a:br>
              <a:rPr lang="ru-RU" sz="2400">
                <a:latin typeface="Times New Roman" pitchFamily="18" charset="0"/>
              </a:rPr>
            </a:br>
            <a:r>
              <a:rPr lang="ru-RU" sz="2400">
                <a:latin typeface="Times New Roman" pitchFamily="18" charset="0"/>
              </a:rPr>
              <a:t>Чтоб здоровыми нам быть!</a:t>
            </a:r>
          </a:p>
        </p:txBody>
      </p:sp>
      <p:pic>
        <p:nvPicPr>
          <p:cNvPr id="20482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35513" y="979488"/>
            <a:ext cx="6534150" cy="489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Прямоугольник 5"/>
          <p:cNvSpPr>
            <a:spLocks noChangeArrowheads="1"/>
          </p:cNvSpPr>
          <p:nvPr/>
        </p:nvSpPr>
        <p:spPr bwMode="auto">
          <a:xfrm>
            <a:off x="407988" y="4030663"/>
            <a:ext cx="412591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Times New Roman" pitchFamily="18" charset="0"/>
              </a:rPr>
              <a:t>Подумайте, почему солнце, воздух и вода – наши лучшие друзья?</a:t>
            </a:r>
            <a:endParaRPr lang="ru-RU" sz="2400">
              <a:latin typeface="Tw Cen MT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Прямоугольник 2"/>
          <p:cNvSpPr>
            <a:spLocks noChangeArrowheads="1"/>
          </p:cNvSpPr>
          <p:nvPr/>
        </p:nvSpPr>
        <p:spPr bwMode="auto">
          <a:xfrm>
            <a:off x="655638" y="1430338"/>
            <a:ext cx="4933950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Times New Roman" pitchFamily="18" charset="0"/>
              </a:rPr>
              <a:t>	Что изображено на картинке? (Солнце)</a:t>
            </a:r>
          </a:p>
          <a:p>
            <a:r>
              <a:rPr lang="ru-RU" sz="2400">
                <a:latin typeface="Times New Roman" pitchFamily="18" charset="0"/>
              </a:rPr>
              <a:t>Что дает нам солнце? (Солнце даёт свет и тепло.) Солнце полезно для нашего здоровья. Для детей полезно загорать потому, что солнышко помогает нашему организму вырабатывать  витамин «Д», который   делает наши руки и ноги крепкими и сильными. </a:t>
            </a:r>
          </a:p>
        </p:txBody>
      </p:sp>
      <p:pic>
        <p:nvPicPr>
          <p:cNvPr id="21506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92813" y="554038"/>
            <a:ext cx="5314950" cy="53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Прямоугольник 2"/>
          <p:cNvSpPr>
            <a:spLocks noChangeArrowheads="1"/>
          </p:cNvSpPr>
          <p:nvPr/>
        </p:nvSpPr>
        <p:spPr bwMode="auto">
          <a:xfrm>
            <a:off x="682625" y="823913"/>
            <a:ext cx="4791075" cy="520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Times New Roman" pitchFamily="18" charset="0"/>
              </a:rPr>
              <a:t>	Но, если долго находиться на солнце, можно получить ожог, тогда кожа покраснеет и будет болеть, или солнечный удар. Поэтому в сильную жару обязательно  носить головной убор и долго не загорать на солнце. </a:t>
            </a:r>
          </a:p>
          <a:p>
            <a:r>
              <a:rPr lang="ru-RU" sz="2400">
                <a:latin typeface="Times New Roman" pitchFamily="18" charset="0"/>
              </a:rPr>
              <a:t>Как вы думаете, что такое солнечные ванны?</a:t>
            </a:r>
            <a:r>
              <a:rPr lang="ru-RU">
                <a:latin typeface="Tw Cen MT" pitchFamily="34" charset="0"/>
              </a:rPr>
              <a:t> 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Солнечные ванны – это ещё и прекрасное закаливание. Но нужно соблюдать определённые правила, чтобы не навредить себе.</a:t>
            </a:r>
          </a:p>
        </p:txBody>
      </p:sp>
      <p:pic>
        <p:nvPicPr>
          <p:cNvPr id="22530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0238" y="1095375"/>
            <a:ext cx="5948362" cy="429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3500" y="244475"/>
            <a:ext cx="9525000" cy="637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51663" y="611188"/>
            <a:ext cx="3724275" cy="522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TextBox 2"/>
          <p:cNvSpPr txBox="1">
            <a:spLocks noChangeArrowheads="1"/>
          </p:cNvSpPr>
          <p:nvPr/>
        </p:nvSpPr>
        <p:spPr bwMode="auto">
          <a:xfrm>
            <a:off x="949325" y="1384300"/>
            <a:ext cx="4849813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Tw Cen MT" pitchFamily="34" charset="0"/>
              </a:rPr>
              <a:t>	Что изображено на картинке? (Воздух) </a:t>
            </a:r>
            <a:endParaRPr lang="ru-RU" sz="2400"/>
          </a:p>
          <a:p>
            <a:r>
              <a:rPr lang="ru-RU" sz="2400"/>
              <a:t>Да</a:t>
            </a:r>
            <a:r>
              <a:rPr lang="ru-RU" sz="2400">
                <a:latin typeface="Tw Cen MT" pitchFamily="34" charset="0"/>
              </a:rPr>
              <a:t>, </a:t>
            </a:r>
            <a:r>
              <a:rPr lang="ru-RU" sz="2400"/>
              <a:t>это </a:t>
            </a:r>
            <a:r>
              <a:rPr lang="ru-RU" sz="2400">
                <a:latin typeface="Tw Cen MT" pitchFamily="34" charset="0"/>
              </a:rPr>
              <a:t>воздух, которым мы дышим</a:t>
            </a:r>
            <a:r>
              <a:rPr lang="ru-RU" sz="2400"/>
              <a:t>. </a:t>
            </a:r>
            <a:r>
              <a:rPr lang="ru-RU" sz="2400">
                <a:latin typeface="Tw Cen MT" pitchFamily="34" charset="0"/>
              </a:rPr>
              <a:t> </a:t>
            </a:r>
            <a:r>
              <a:rPr lang="ru-RU" sz="2400"/>
              <a:t>Д</a:t>
            </a:r>
            <a:r>
              <a:rPr lang="ru-RU" sz="2400">
                <a:latin typeface="Tw Cen MT" pitchFamily="34" charset="0"/>
              </a:rPr>
              <a:t>олжен </a:t>
            </a:r>
            <a:r>
              <a:rPr lang="ru-RU" sz="2400"/>
              <a:t>ли воздух </a:t>
            </a:r>
            <a:r>
              <a:rPr lang="ru-RU" sz="2400">
                <a:latin typeface="Tw Cen MT" pitchFamily="34" charset="0"/>
              </a:rPr>
              <a:t>быть чистым</a:t>
            </a:r>
            <a:r>
              <a:rPr lang="ru-RU" sz="2400"/>
              <a:t>?</a:t>
            </a:r>
            <a:r>
              <a:rPr lang="ru-RU" sz="2400">
                <a:latin typeface="Tw Cen MT" pitchFamily="34" charset="0"/>
              </a:rPr>
              <a:t> Как вы думаете, что может случиться, если мы будем дышать грязным воздухом? </a:t>
            </a:r>
            <a:endParaRPr lang="ru-RU" sz="2400"/>
          </a:p>
          <a:p>
            <a:r>
              <a:rPr lang="ru-RU" sz="2400">
                <a:latin typeface="Tw Cen MT" pitchFamily="34" charset="0"/>
              </a:rPr>
              <a:t>(Грязный воздух может засорить наш организм, вызвать аллергию и даже отравить.)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0388" y="1255713"/>
            <a:ext cx="5937250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Прямоугольник 2"/>
          <p:cNvSpPr>
            <a:spLocks noChangeArrowheads="1"/>
          </p:cNvSpPr>
          <p:nvPr/>
        </p:nvSpPr>
        <p:spPr bwMode="auto">
          <a:xfrm>
            <a:off x="450850" y="244475"/>
            <a:ext cx="5073650" cy="593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Times New Roman" pitchFamily="18" charset="0"/>
              </a:rPr>
              <a:t>	Как вы думаете, чем полезны воздушные ванны и прогулки на свежем воздухе?</a:t>
            </a:r>
            <a:r>
              <a:rPr lang="ru-RU" sz="2400">
                <a:latin typeface="Tw Cen MT" pitchFamily="34" charset="0"/>
              </a:rPr>
              <a:t> </a:t>
            </a:r>
            <a:endParaRPr lang="ru-RU" sz="2400"/>
          </a:p>
          <a:p>
            <a:r>
              <a:rPr lang="ru-RU" sz="2400">
                <a:latin typeface="Times New Roman" pitchFamily="18" charset="0"/>
              </a:rPr>
              <a:t>Когда мы дышим свежим воздухом, в лёгких происходит активная циркуляция воздуха и газообмен, учащается наше дыхание, наше сердце начинает биться чаще, и кровеносная система начинает функционировать правильно. Благодаря этому мы чувствуем бодрость и лёгкость в теле. Кроме того, прогулки на свежем воздухе помогают нам закаливаться и не болеть. </a:t>
            </a:r>
            <a:endParaRPr lang="ru-RU" sz="2400">
              <a:latin typeface="Tw Cen MT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64200" y="793750"/>
            <a:ext cx="5295900" cy="507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TextBox 2"/>
          <p:cNvSpPr txBox="1">
            <a:spLocks noChangeArrowheads="1"/>
          </p:cNvSpPr>
          <p:nvPr/>
        </p:nvSpPr>
        <p:spPr bwMode="auto">
          <a:xfrm>
            <a:off x="631825" y="1108075"/>
            <a:ext cx="4519613" cy="520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Tw Cen MT" pitchFamily="34" charset="0"/>
              </a:rPr>
              <a:t>	Что изображено картинке? (Вода)</a:t>
            </a:r>
            <a:r>
              <a:rPr lang="ru-RU">
                <a:latin typeface="Tw Cen MT" pitchFamily="34" charset="0"/>
              </a:rPr>
              <a:t> </a:t>
            </a:r>
            <a:endParaRPr lang="ru-RU"/>
          </a:p>
          <a:p>
            <a:r>
              <a:rPr lang="ru-RU" sz="2400">
                <a:latin typeface="Tw Cen MT" pitchFamily="34" charset="0"/>
              </a:rPr>
              <a:t>Скажите, для чего нам нужна вода? Вводу мы пьём и используем в приготовлении пищи, и она, так же как и воздух, должна быть чистой. Ведь в нашем организме большое количество жидкости, и, если она будет грязной, организм будет болеть или просто не сможет жить. </a:t>
            </a:r>
          </a:p>
          <a:p>
            <a:r>
              <a:rPr lang="ru-RU" sz="2400">
                <a:latin typeface="Tw Cen MT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Прямоугольник 1"/>
          <p:cNvSpPr>
            <a:spLocks noChangeArrowheads="1"/>
          </p:cNvSpPr>
          <p:nvPr/>
        </p:nvSpPr>
        <p:spPr bwMode="auto">
          <a:xfrm>
            <a:off x="717550" y="590550"/>
            <a:ext cx="5541963" cy="556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</a:rPr>
              <a:t>	</a:t>
            </a:r>
            <a:r>
              <a:rPr lang="ru-RU" sz="2400">
                <a:latin typeface="Times New Roman" pitchFamily="18" charset="0"/>
              </a:rPr>
              <a:t>Ещё вода помогает поддерживать нам чистоту: мы моем руки, умываемся, принимаем душ (смываем с себя грязь, вредных микробов). Вода помогает нам убирать своё жилище, мыть полы, посуду - всё это делает наш дом и нас чистыми и здоровыми.</a:t>
            </a:r>
          </a:p>
          <a:p>
            <a:r>
              <a:rPr lang="ru-RU" sz="2400">
                <a:latin typeface="Times New Roman" pitchFamily="18" charset="0"/>
              </a:rPr>
              <a:t>	А кто из вас любит купаться в реке, море, озере? Купание – это огромное удовольствие и хороший способ закаливания. </a:t>
            </a:r>
            <a:endParaRPr lang="ru-RU" sz="2400">
              <a:latin typeface="Tw Cen MT" pitchFamily="34" charset="0"/>
            </a:endParaRPr>
          </a:p>
          <a:p>
            <a:r>
              <a:rPr lang="ru-RU" sz="2400">
                <a:latin typeface="Times New Roman" pitchFamily="18" charset="0"/>
              </a:rPr>
              <a:t>Запомните, ребята, важные правила купания.</a:t>
            </a:r>
            <a:endParaRPr lang="ru-RU" sz="2400">
              <a:latin typeface="Tw Cen MT" pitchFamily="34" charset="0"/>
            </a:endParaRPr>
          </a:p>
          <a:p>
            <a:endParaRPr lang="ru-RU" sz="2400">
              <a:latin typeface="Tw Cen MT" pitchFamily="34" charset="0"/>
            </a:endParaRPr>
          </a:p>
        </p:txBody>
      </p:sp>
      <p:pic>
        <p:nvPicPr>
          <p:cNvPr id="27650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00925" y="396875"/>
            <a:ext cx="3005138" cy="303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97663" y="3762375"/>
            <a:ext cx="4408487" cy="269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Капля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Капля</Template>
  <TotalTime>114</TotalTime>
  <Words>347</Words>
  <Application>Microsoft Office PowerPoint</Application>
  <PresentationFormat>Произвольный</PresentationFormat>
  <Paragraphs>24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18</vt:i4>
      </vt:variant>
      <vt:variant>
        <vt:lpstr>Заголовки слайдов</vt:lpstr>
      </vt:variant>
      <vt:variant>
        <vt:i4>10</vt:i4>
      </vt:variant>
    </vt:vector>
  </HeadingPairs>
  <TitlesOfParts>
    <vt:vector size="32" baseType="lpstr">
      <vt:lpstr>Arial</vt:lpstr>
      <vt:lpstr>Tw Cen MT</vt:lpstr>
      <vt:lpstr>Calibri</vt:lpstr>
      <vt:lpstr>Times New Roman</vt:lpstr>
      <vt:lpstr>Капля</vt:lpstr>
      <vt:lpstr>Капля</vt:lpstr>
      <vt:lpstr>Капля</vt:lpstr>
      <vt:lpstr>Капля</vt:lpstr>
      <vt:lpstr>Капля</vt:lpstr>
      <vt:lpstr>Капля</vt:lpstr>
      <vt:lpstr>Капля</vt:lpstr>
      <vt:lpstr>Капля</vt:lpstr>
      <vt:lpstr>Капля</vt:lpstr>
      <vt:lpstr>Капля</vt:lpstr>
      <vt:lpstr>Капля</vt:lpstr>
      <vt:lpstr>Капля</vt:lpstr>
      <vt:lpstr>Капля</vt:lpstr>
      <vt:lpstr>Капля</vt:lpstr>
      <vt:lpstr>Капля</vt:lpstr>
      <vt:lpstr>Капля</vt:lpstr>
      <vt:lpstr>Капля</vt:lpstr>
      <vt:lpstr>Капля</vt:lpstr>
      <vt:lpstr>СОЛНЦЕ, ВОЗДУХ   И  ВОДА –  НАШИ  ЛУЧШИЕ ДРУЗЬЯ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«Солнце, воздух и вода – наши лучшие друзья»</dc:title>
  <dc:creator>User</dc:creator>
  <cp:lastModifiedBy>Наташа</cp:lastModifiedBy>
  <cp:revision>16</cp:revision>
  <dcterms:created xsi:type="dcterms:W3CDTF">2020-06-15T20:41:59Z</dcterms:created>
  <dcterms:modified xsi:type="dcterms:W3CDTF">2026-06-20T09:15:34Z</dcterms:modified>
</cp:coreProperties>
</file>