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4" r:id="rId2"/>
    <p:sldId id="291" r:id="rId3"/>
    <p:sldId id="273" r:id="rId4"/>
    <p:sldId id="276" r:id="rId5"/>
    <p:sldId id="300" r:id="rId6"/>
    <p:sldId id="305" r:id="rId7"/>
    <p:sldId id="296" r:id="rId8"/>
    <p:sldId id="272" r:id="rId9"/>
    <p:sldId id="271" r:id="rId10"/>
    <p:sldId id="307" r:id="rId11"/>
    <p:sldId id="277" r:id="rId12"/>
    <p:sldId id="279" r:id="rId13"/>
    <p:sldId id="282" r:id="rId14"/>
    <p:sldId id="297" r:id="rId15"/>
    <p:sldId id="303" r:id="rId16"/>
    <p:sldId id="287" r:id="rId17"/>
    <p:sldId id="308" r:id="rId18"/>
    <p:sldId id="288" r:id="rId19"/>
    <p:sldId id="294" r:id="rId20"/>
    <p:sldId id="293" r:id="rId21"/>
    <p:sldId id="310" r:id="rId22"/>
    <p:sldId id="281" r:id="rId23"/>
    <p:sldId id="289" r:id="rId24"/>
    <p:sldId id="301" r:id="rId25"/>
    <p:sldId id="302" r:id="rId26"/>
    <p:sldId id="290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71" autoAdjust="0"/>
  </p:normalViewPr>
  <p:slideViewPr>
    <p:cSldViewPr>
      <p:cViewPr varScale="1">
        <p:scale>
          <a:sx n="87" d="100"/>
          <a:sy n="87" d="100"/>
        </p:scale>
        <p:origin x="-806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0B6CC31-582F-4D84-A80B-9CC34886A408}" type="datetimeFigureOut">
              <a:rPr lang="ru-RU"/>
              <a:pPr>
                <a:defRPr/>
              </a:pPr>
              <a:t>18.03.2025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3FFA1F0-F958-42B8-8045-6A643ECFB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47197-7593-4D25-A73D-DBBDE0AF90A9}" type="datetimeFigureOut">
              <a:rPr lang="ru-RU"/>
              <a:pPr>
                <a:defRPr/>
              </a:pPr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93A48-8713-46AE-B199-5E0C4C680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E2871-9816-4636-8CFB-6A78D412EAD4}" type="datetimeFigureOut">
              <a:rPr lang="ru-RU"/>
              <a:pPr>
                <a:defRPr/>
              </a:pPr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029B4-718C-4654-8BFC-3C61BDAD6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7F612-A11B-4FDA-8A02-42C97FCB6CC0}" type="datetimeFigureOut">
              <a:rPr lang="ru-RU"/>
              <a:pPr>
                <a:defRPr/>
              </a:pPr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AD942-0F5F-4AC2-98F2-56C105D5B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F560-E998-4F27-84B0-E117406409D3}" type="datetimeFigureOut">
              <a:rPr lang="ru-RU"/>
              <a:pPr>
                <a:defRPr/>
              </a:pPr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66BE6-80A8-444D-86F4-7E3B29F97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6017B-82C1-4551-B45A-D56E9EEBDA3D}" type="datetimeFigureOut">
              <a:rPr lang="ru-RU"/>
              <a:pPr>
                <a:defRPr/>
              </a:pPr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6887C-28F2-40F1-868B-3DB11FF9F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E4C9D-BA52-4E8C-A870-4A1CC5F78E6F}" type="datetimeFigureOut">
              <a:rPr lang="ru-RU"/>
              <a:pPr>
                <a:defRPr/>
              </a:pPr>
              <a:t>18.03.2025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6C829-7E0E-4815-9E8A-657038E2E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59A25-4398-49BA-BDD2-064C7C81CE03}" type="datetimeFigureOut">
              <a:rPr lang="ru-RU"/>
              <a:pPr>
                <a:defRPr/>
              </a:pPr>
              <a:t>18.03.2025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6DFE8-A0C6-488E-B18C-2B53204263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57EC0-004E-4398-9D9B-2F1B36C80914}" type="datetimeFigureOut">
              <a:rPr lang="ru-RU"/>
              <a:pPr>
                <a:defRPr/>
              </a:pPr>
              <a:t>18.03.2025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0DE37-3B70-42B7-A006-CEF747849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D5D14-9885-426B-867B-A0127F67D039}" type="datetimeFigureOut">
              <a:rPr lang="ru-RU"/>
              <a:pPr>
                <a:defRPr/>
              </a:pPr>
              <a:t>18.03.2025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5FE8C-E24E-4DD0-8C15-F7A4D7414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86C3B-C4BE-4BB2-8FDB-4AD3F9DF07A7}" type="datetimeFigureOut">
              <a:rPr lang="ru-RU"/>
              <a:pPr>
                <a:defRPr/>
              </a:pPr>
              <a:t>18.03.2025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5FA5B-5125-4B98-90D0-8CD168D40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C521A-A64F-4B25-BB0F-904DE8EDF26E}" type="datetimeFigureOut">
              <a:rPr lang="ru-RU"/>
              <a:pPr>
                <a:defRPr/>
              </a:pPr>
              <a:t>18.03.2025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45444-E969-454F-B317-3E6359910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188AC7-8839-49E9-AB0F-FE7CF02E7BC4}" type="datetimeFigureOut">
              <a:rPr lang="ru-RU"/>
              <a:pPr>
                <a:defRPr/>
              </a:pPr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35245E-6CDD-4625-9959-C44A17106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pyatk\Desktop\1613705363_38-p-rossiiskie-foni-dlya-prezentatsii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Прямоугольник 2"/>
          <p:cNvSpPr>
            <a:spLocks noChangeArrowheads="1"/>
          </p:cNvSpPr>
          <p:nvPr/>
        </p:nvSpPr>
        <p:spPr bwMode="auto">
          <a:xfrm>
            <a:off x="468313" y="404813"/>
            <a:ext cx="8429625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детей старшего дошкольного возраста</a:t>
            </a:r>
          </a:p>
          <a:p>
            <a:endParaRPr lang="ru-RU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</a:p>
          <a:p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Малахова С.В.</a:t>
            </a:r>
          </a:p>
          <a:p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№54  г. Керчь</a:t>
            </a:r>
          </a:p>
          <a:p>
            <a:endParaRPr lang="ru-RU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Наша Родина - Россия</a:t>
            </a:r>
          </a:p>
        </p:txBody>
      </p:sp>
      <p:sp>
        <p:nvSpPr>
          <p:cNvPr id="37892" name="Прямоугольник 3"/>
          <p:cNvSpPr>
            <a:spLocks noChangeArrowheads="1"/>
          </p:cNvSpPr>
          <p:nvPr/>
        </p:nvSpPr>
        <p:spPr bwMode="auto">
          <a:xfrm>
            <a:off x="500063" y="-11113"/>
            <a:ext cx="7500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Users\pyatk\Desktop\1613705363_38-p-rossiiskie-foni-dlya-prezentatsii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4813"/>
            <a:ext cx="6877050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3924300" y="4724400"/>
            <a:ext cx="50403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Красная площадь - это главная площадь Москвы, и всей страны. На ней расположены самые важные государственные здания, музеи, храмы.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pyatk\Desktop\1613705363_38-p-rossiiskie-foni-dlya-prezentatsii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60338"/>
            <a:ext cx="8715375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Прямоугольник 2"/>
          <p:cNvSpPr>
            <a:spLocks noChangeArrowheads="1"/>
          </p:cNvSpPr>
          <p:nvPr/>
        </p:nvSpPr>
        <p:spPr bwMode="auto">
          <a:xfrm>
            <a:off x="714375" y="571500"/>
            <a:ext cx="8072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Государственные Символы России</a:t>
            </a:r>
            <a:endParaRPr lang="ru-RU" sz="3600">
              <a:latin typeface="Calibri" pitchFamily="34" charset="0"/>
            </a:endParaRPr>
          </a:p>
        </p:txBody>
      </p:sp>
      <p:pic>
        <p:nvPicPr>
          <p:cNvPr id="4" name="Picture 3" descr="C:\Documents and Settings\Admin\Рабочий стол\j0400812-12130845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500188"/>
            <a:ext cx="2692400" cy="2428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2" descr="C:\Documents and Settings\Admin\Рабочий стол\3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1428750"/>
            <a:ext cx="2357437" cy="2786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3" descr="C:\Documents and Settings\Admin\Рабочий стол\97857140098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63" y="1428750"/>
            <a:ext cx="2370137" cy="2500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0967" name="Прямоугольник 6"/>
          <p:cNvSpPr>
            <a:spLocks noChangeArrowheads="1"/>
          </p:cNvSpPr>
          <p:nvPr/>
        </p:nvSpPr>
        <p:spPr bwMode="auto">
          <a:xfrm rot="10800000" flipV="1">
            <a:off x="3570288" y="4340225"/>
            <a:ext cx="52879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Как и все государства в мире, Россия имеет свои государственные символы:</a:t>
            </a:r>
          </a:p>
          <a:p>
            <a:r>
              <a:rPr lang="ru-RU" sz="28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флаг, герб и гимн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pyatk\Desktop\1613705363_38-p-rossiiskie-foni-dlya-prezentatsii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60338"/>
            <a:ext cx="8715375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ÐÐ°ÑÑÐ¸Ð½ÐºÐ¸ Ð¿Ð¾ Ð·Ð°Ð¿ÑÐ¾ÑÑ ÑÐ»Ð°Ð³ ÑÐ¾ÑÑÐ¸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3143250"/>
            <a:ext cx="4291012" cy="3214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4" name="Прямоугольник 3"/>
          <p:cNvSpPr/>
          <p:nvPr/>
        </p:nvSpPr>
        <p:spPr>
          <a:xfrm>
            <a:off x="4071938" y="785813"/>
            <a:ext cx="4643437" cy="2105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Российский флаг</a:t>
            </a:r>
            <a:endParaRPr lang="ru-RU" sz="66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25" y="571500"/>
            <a:ext cx="3571875" cy="43592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Три полоски флага – это неспроста: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Белая полоска – мир и чистота,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Синяя полоска – это цвет небес, куполов нарядных, радости, чудес,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Красная полоска – подвиги солдат. Что свою Отчизну от врагов хранят.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От страны великой самый главный знак –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Доблестный трехцветный наш российский флаг!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pyatk\Desktop\1613705363_38-p-rossiiskie-foni-dlya-prezentatsii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8715375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Admin\Рабочий стол\3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1738" y="1916113"/>
            <a:ext cx="3656012" cy="4321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6084" name="Прямоугольник 3"/>
          <p:cNvSpPr>
            <a:spLocks noChangeArrowheads="1"/>
          </p:cNvSpPr>
          <p:nvPr/>
        </p:nvSpPr>
        <p:spPr bwMode="auto">
          <a:xfrm>
            <a:off x="571500" y="500063"/>
            <a:ext cx="414496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У России величавый </a:t>
            </a:r>
          </a:p>
          <a:p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На гербе орёл двуглавый, </a:t>
            </a:r>
          </a:p>
          <a:p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Чтоб на запад и восток </a:t>
            </a:r>
          </a:p>
          <a:p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Он смотреть бы сразу мог. Сильный, мудрый он и гордый. Он – России дух свободный.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57813" y="476250"/>
            <a:ext cx="2714625" cy="1098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Герб</a:t>
            </a:r>
            <a:endParaRPr lang="ru-RU" sz="66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5" y="3284538"/>
            <a:ext cx="4643438" cy="1920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Это необычный орёл. А волшебный орёл – царь, повелитель всех птиц. У него две головы, потому что он должен смотреть во все стороны огромной страны и видеть всё, что происходит вокруг.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92075"/>
            <a:ext cx="8809038" cy="660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2" descr="https://365news.biz/wp-content/uploads/2021/04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888"/>
            <a:ext cx="9144000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pyatk\Desktop\1613705363_38-p-rossiiskie-foni-dlya-prezentatsii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563"/>
            <a:ext cx="9144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Прямоугольник 2"/>
          <p:cNvSpPr>
            <a:spLocks noChangeArrowheads="1"/>
          </p:cNvSpPr>
          <p:nvPr/>
        </p:nvSpPr>
        <p:spPr bwMode="auto">
          <a:xfrm>
            <a:off x="500063" y="428625"/>
            <a:ext cx="81438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 нашей Родины есть другие символы, по которым ее узнают во всем мире</a:t>
            </a:r>
          </a:p>
        </p:txBody>
      </p:sp>
      <p:sp>
        <p:nvSpPr>
          <p:cNvPr id="51204" name="AutoShape 2" descr="https://fs.znanio.ru/d5af0e/ab/3a/7ffaa7fe5093d79d59acba164a420723e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05" name="Прямоугольник 5"/>
          <p:cNvSpPr>
            <a:spLocks noChangeArrowheads="1"/>
          </p:cNvSpPr>
          <p:nvPr/>
        </p:nvSpPr>
        <p:spPr bwMode="auto">
          <a:xfrm>
            <a:off x="642938" y="2214563"/>
            <a:ext cx="2286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Береза</a:t>
            </a:r>
          </a:p>
          <a:p>
            <a:r>
              <a:rPr 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Матрешка</a:t>
            </a:r>
          </a:p>
          <a:p>
            <a:r>
              <a:rPr 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 Медведь</a:t>
            </a:r>
          </a:p>
          <a:p>
            <a:r>
              <a:rPr 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4. Балалайка</a:t>
            </a:r>
          </a:p>
          <a:p>
            <a:r>
              <a:rPr 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5. Самовар</a:t>
            </a:r>
          </a:p>
        </p:txBody>
      </p:sp>
      <p:pic>
        <p:nvPicPr>
          <p:cNvPr id="7174" name="Picture 6" descr="https://theslide.ru/img/thumbs/3acc82cd9d66b4685c857b6f1904ad63-800x.jpg"/>
          <p:cNvPicPr>
            <a:picLocks noChangeAspect="1" noChangeArrowheads="1"/>
          </p:cNvPicPr>
          <p:nvPr/>
        </p:nvPicPr>
        <p:blipFill>
          <a:blip r:embed="rId3"/>
          <a:srcRect l="11149"/>
          <a:stretch>
            <a:fillRect/>
          </a:stretch>
        </p:blipFill>
        <p:spPr bwMode="auto">
          <a:xfrm>
            <a:off x="3563938" y="1484313"/>
            <a:ext cx="5329237" cy="4897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Users\pyatk\Desktop\1613705363_38-p-rossiiskie-foni-dlya-prezentatsii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75"/>
            <a:ext cx="9323388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AutoShape 2" descr="https://fs.znanio.ru/d5af0e/ab/3a/7ffaa7fe5093d79d59acba164a420723e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7271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3325" y="2420938"/>
            <a:ext cx="5400675" cy="425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395288" y="476250"/>
            <a:ext cx="338455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>
                <a:latin typeface="Georgia" pitchFamily="18" charset="0"/>
              </a:rPr>
              <a:t>Люблю березу русскую,</a:t>
            </a:r>
          </a:p>
          <a:p>
            <a:r>
              <a:rPr lang="ru-RU" sz="2000">
                <a:latin typeface="Georgia" pitchFamily="18" charset="0"/>
              </a:rPr>
              <a:t>То светлую, то грустную,</a:t>
            </a:r>
          </a:p>
          <a:p>
            <a:r>
              <a:rPr lang="ru-RU" sz="2000">
                <a:latin typeface="Georgia" pitchFamily="18" charset="0"/>
              </a:rPr>
              <a:t>В зеленом сарафанчике,</a:t>
            </a:r>
          </a:p>
          <a:p>
            <a:r>
              <a:rPr lang="ru-RU" sz="2000">
                <a:latin typeface="Georgia" pitchFamily="18" charset="0"/>
              </a:rPr>
              <a:t>С платочками в карманчиках,</a:t>
            </a:r>
          </a:p>
          <a:p>
            <a:r>
              <a:rPr lang="ru-RU" sz="2000">
                <a:latin typeface="Georgia" pitchFamily="18" charset="0"/>
              </a:rPr>
              <a:t>С красивыми застежками,</a:t>
            </a:r>
          </a:p>
          <a:p>
            <a:r>
              <a:rPr lang="ru-RU" sz="2000">
                <a:latin typeface="Georgia" pitchFamily="18" charset="0"/>
              </a:rPr>
              <a:t>С зелеными сережками.</a:t>
            </a:r>
          </a:p>
          <a:p>
            <a:r>
              <a:rPr lang="ru-RU" sz="2000">
                <a:latin typeface="Georgia" pitchFamily="18" charset="0"/>
              </a:rPr>
              <a:t>Люблю ее, нарядную,</a:t>
            </a:r>
          </a:p>
          <a:p>
            <a:r>
              <a:rPr lang="ru-RU" sz="2000">
                <a:latin typeface="Georgia" pitchFamily="18" charset="0"/>
              </a:rPr>
              <a:t>Родную, ненаглядную,</a:t>
            </a:r>
          </a:p>
          <a:p>
            <a:r>
              <a:rPr lang="ru-RU" sz="2000">
                <a:latin typeface="Georgia" pitchFamily="18" charset="0"/>
              </a:rPr>
              <a:t>То ясную, кипучую,</a:t>
            </a:r>
          </a:p>
          <a:p>
            <a:r>
              <a:rPr lang="ru-RU" sz="2000">
                <a:latin typeface="Georgia" pitchFamily="18" charset="0"/>
              </a:rPr>
              <a:t>То грустную, плакучую.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pyatk\Desktop\1613705363_38-p-rossiiskie-foni-dlya-prezentatsii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"/>
            <a:ext cx="9144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AutoShape 2" descr="https://cottonville.ru/wp-content/uploads/istoriya-russkogo-kostyum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2228" name="AutoShape 4" descr="https://cottonville.ru/wp-content/uploads/istoriya-russkogo-kostyum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2229" name="AutoShape 6" descr="https://cottonville.ru/wp-content/uploads/istoriya-russkogo-kostyum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2230" name="AutoShape 8" descr="https://cottonville.ru/wp-content/uploads/istoriya-russkogo-kostyum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2231" name="AutoShape 10" descr="https://cottonville.ru/wp-content/uploads/istoriya-russkogo-kostyum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2232" name="AutoShape 12" descr="https://cottonville.ru/wp-content/uploads/istoriya-russkogo-kostyum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2233" name="AutoShape 15" descr="C:\Users\pyatk\Desktop\istoriya-russkogo-kostyum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2234" name="AutoShape 17" descr="C:\Users\pyatk\Desktop\istoriya-russkogo-kostyum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2235" name="AutoShape 19" descr="https://tabakur77.ru/wp-content/uploads/5/f/0/5f0bcb30999222534c4b88ebd48d954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2236" name="AutoShape 21" descr="https://mypresentation.ru/documents/66cd6535d158ab20f029997b47810092/img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2238" name="Прямоугольник 15"/>
          <p:cNvSpPr>
            <a:spLocks noChangeArrowheads="1"/>
          </p:cNvSpPr>
          <p:nvPr/>
        </p:nvSpPr>
        <p:spPr bwMode="auto">
          <a:xfrm>
            <a:off x="1500188" y="214313"/>
            <a:ext cx="6072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Национальный костюм</a:t>
            </a:r>
            <a:endParaRPr lang="ru-RU" sz="4000">
              <a:latin typeface="Calibri" pitchFamily="34" charset="0"/>
            </a:endParaRPr>
          </a:p>
        </p:txBody>
      </p:sp>
      <p:pic>
        <p:nvPicPr>
          <p:cNvPr id="52240" name="Picture 16" descr="321ea7ace13ad42f951e1c90d3c297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981075"/>
            <a:ext cx="5715000" cy="3752850"/>
          </a:xfrm>
          <a:prstGeom prst="rect">
            <a:avLst/>
          </a:prstGeom>
          <a:noFill/>
        </p:spPr>
      </p:pic>
      <p:pic>
        <p:nvPicPr>
          <p:cNvPr id="52242" name="Picture 18" descr="c7edad57444bf6ed2533a764439c79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3149600"/>
            <a:ext cx="3708400" cy="3708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pyatk\Desktop\1613705363_38-p-rossiiskie-foni-dlya-prezentatsii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3388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AutoShape 2" descr="https://fs.znanio.ru/d5af0e/ab/3a/7ffaa7fe5093d79d59acba164a420723e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468313" y="869950"/>
            <a:ext cx="4824412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/>
              <a:t>«Что мы Родиной зовём</a:t>
            </a:r>
            <a:r>
              <a:rPr lang="ru-RU" sz="2400"/>
              <a:t>?»</a:t>
            </a:r>
          </a:p>
          <a:p>
            <a:r>
              <a:rPr lang="ru-RU" sz="2400"/>
              <a:t>Что мы Родиной</a:t>
            </a:r>
            <a:r>
              <a:rPr lang="ru-RU" sz="2400" b="1"/>
              <a:t> </a:t>
            </a:r>
            <a:r>
              <a:rPr lang="ru-RU" sz="2400"/>
              <a:t>зовём</a:t>
            </a:r>
            <a:r>
              <a:rPr lang="ru-RU" sz="2400" b="1"/>
              <a:t>?</a:t>
            </a:r>
            <a:endParaRPr lang="ru-RU" sz="2400"/>
          </a:p>
          <a:p>
            <a:r>
              <a:rPr lang="ru-RU" sz="2400"/>
              <a:t>Дом, где мы с тобой живём,</a:t>
            </a:r>
          </a:p>
          <a:p>
            <a:r>
              <a:rPr lang="ru-RU" sz="2400"/>
              <a:t>И берёзки, вдоль которых,</a:t>
            </a:r>
          </a:p>
          <a:p>
            <a:r>
              <a:rPr lang="ru-RU" sz="2400"/>
              <a:t>Рядом с мамой мы идём.</a:t>
            </a:r>
          </a:p>
          <a:p>
            <a:r>
              <a:rPr lang="ru-RU" sz="2400"/>
              <a:t>Что мы Родиной зовём?</a:t>
            </a:r>
          </a:p>
          <a:p>
            <a:r>
              <a:rPr lang="ru-RU" sz="2400"/>
              <a:t>Поле с тонким колоском,</a:t>
            </a:r>
          </a:p>
          <a:p>
            <a:r>
              <a:rPr lang="ru-RU" sz="2400"/>
              <a:t>Наши праздники и песни,</a:t>
            </a:r>
          </a:p>
          <a:p>
            <a:r>
              <a:rPr lang="ru-RU" sz="2400"/>
              <a:t>Тёплый вечер за окном.</a:t>
            </a:r>
          </a:p>
        </p:txBody>
      </p:sp>
      <p:pic>
        <p:nvPicPr>
          <p:cNvPr id="58376" name="Picture 8" descr="wT_mO0sO1ymkim_Uw7aOB52yf3UfCrbDmbqxmJX5_42N4WKO59Kp_L5FM-1yIWCy3jqK_43V77x_uQ-vxMeCqv9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0" y="836613"/>
            <a:ext cx="4064000" cy="5689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457b220a91d5e61c4b267aed0b4e0a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pyatk\Desktop\1613705363_38-p-rossiiskie-foni-dlya-prezentatsii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"/>
            <a:ext cx="9144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AutoShape 2" descr="https://fs.znanio.ru/d5af0e/ab/3a/7ffaa7fe5093d79d59acba164a420723e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7349" name="Прямоугольник 5"/>
          <p:cNvSpPr>
            <a:spLocks noChangeArrowheads="1"/>
          </p:cNvSpPr>
          <p:nvPr/>
        </p:nvSpPr>
        <p:spPr bwMode="auto">
          <a:xfrm>
            <a:off x="642938" y="260350"/>
            <a:ext cx="781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323850" y="2335213"/>
            <a:ext cx="4679950" cy="396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 sz="2000">
              <a:latin typeface="Georgia" pitchFamily="18" charset="0"/>
            </a:endParaRPr>
          </a:p>
        </p:txBody>
      </p:sp>
      <p:pic>
        <p:nvPicPr>
          <p:cNvPr id="57353" name="Picture 9" descr="Bmpc8wmLlzuoT4xWKEts1pnCFvTD3lU-2wLRPr-8xMwqorMCXiKi0tmmiXrKVafjbqawv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33375"/>
            <a:ext cx="5184775" cy="3668713"/>
          </a:xfrm>
          <a:prstGeom prst="rect">
            <a:avLst/>
          </a:prstGeom>
          <a:noFill/>
        </p:spPr>
      </p:pic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4572000" y="3719513"/>
            <a:ext cx="4321175" cy="2838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/>
              <a:t>«Родина»</a:t>
            </a:r>
            <a:endParaRPr lang="ru-RU"/>
          </a:p>
          <a:p>
            <a:pPr algn="ctr"/>
            <a:r>
              <a:rPr lang="ru-RU"/>
              <a:t>Если скажут слово «родина»,</a:t>
            </a:r>
          </a:p>
          <a:p>
            <a:pPr algn="ctr"/>
            <a:r>
              <a:rPr lang="ru-RU"/>
              <a:t>Сразу в памяти встает</a:t>
            </a:r>
          </a:p>
          <a:p>
            <a:pPr algn="ctr"/>
            <a:r>
              <a:rPr lang="ru-RU"/>
              <a:t>Старый дом, в саду смородина,</a:t>
            </a:r>
          </a:p>
          <a:p>
            <a:pPr algn="ctr"/>
            <a:r>
              <a:rPr lang="ru-RU"/>
              <a:t>Толстый тополь у ворот.</a:t>
            </a:r>
          </a:p>
          <a:p>
            <a:pPr algn="ctr"/>
            <a:r>
              <a:rPr lang="ru-RU"/>
              <a:t>Или степь, от мака красная,</a:t>
            </a:r>
          </a:p>
          <a:p>
            <a:pPr algn="ctr"/>
            <a:r>
              <a:rPr lang="ru-RU"/>
              <a:t>Золотая целина...</a:t>
            </a:r>
          </a:p>
          <a:p>
            <a:pPr algn="ctr"/>
            <a:r>
              <a:rPr lang="ru-RU"/>
              <a:t>Родина бывает разная,</a:t>
            </a:r>
          </a:p>
          <a:p>
            <a:pPr algn="ctr"/>
            <a:r>
              <a:rPr lang="ru-RU"/>
              <a:t>Но у всех она одна!</a:t>
            </a:r>
          </a:p>
          <a:p>
            <a:pPr algn="ctr"/>
            <a:r>
              <a:rPr lang="ru-RU"/>
              <a:t>3. Александрова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Users\pyatk\Desktop\1613705363_38-p-rossiiskie-foni-dlya-prezentatsii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AutoShape 2" descr="https://fs.znanio.ru/d5af0e/ab/3a/7ffaa7fe5093d79d59acba164a420723e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4756" name="Прямоугольник 5"/>
          <p:cNvSpPr>
            <a:spLocks noChangeArrowheads="1"/>
          </p:cNvSpPr>
          <p:nvPr/>
        </p:nvSpPr>
        <p:spPr bwMode="auto">
          <a:xfrm>
            <a:off x="642938" y="260350"/>
            <a:ext cx="781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323850" y="1112838"/>
            <a:ext cx="8424863" cy="3387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600">
                <a:latin typeface="Georgia" pitchFamily="18" charset="0"/>
              </a:rPr>
              <a:t>Великую землю, любимую землю,</a:t>
            </a:r>
          </a:p>
          <a:p>
            <a:pPr algn="ctr"/>
            <a:r>
              <a:rPr lang="ru-RU" sz="3600">
                <a:latin typeface="Georgia" pitchFamily="18" charset="0"/>
              </a:rPr>
              <a:t> Где мы родились и живем,</a:t>
            </a:r>
          </a:p>
          <a:p>
            <a:pPr algn="ctr"/>
            <a:r>
              <a:rPr lang="ru-RU" sz="3600">
                <a:latin typeface="Georgia" pitchFamily="18" charset="0"/>
              </a:rPr>
              <a:t> Мы Родиной светлой, мы Родиной милой,</a:t>
            </a:r>
          </a:p>
          <a:p>
            <a:pPr algn="ctr"/>
            <a:r>
              <a:rPr lang="ru-RU" sz="3600">
                <a:latin typeface="Georgia" pitchFamily="18" charset="0"/>
              </a:rPr>
              <a:t> Мы Родиной нашей зовем.</a:t>
            </a:r>
          </a:p>
          <a:p>
            <a:endParaRPr lang="ru-RU" sz="3600">
              <a:latin typeface="Georgia" pitchFamily="18" charset="0"/>
            </a:endParaRP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 flipV="1">
            <a:off x="9324975" y="0"/>
            <a:ext cx="184150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anchor="ctr">
            <a:spAutoFit/>
          </a:bodyPr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159663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"/>
            <a:ext cx="9144000" cy="6834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pyatk\Desktop\1613705363_38-p-rossiiskie-foni-dlya-prezentatsii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8715375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3850" y="260350"/>
            <a:ext cx="8391525" cy="3440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Контрольные вопросы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1.Как называется наша страна?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2.Какой город является столицей России?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3.Ребята, с какими символами страны вы познакомились.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4.Какие цвета имеет наш государственный флаг и в какой последовательности они расположены?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5.Как называется торжественная песня страны.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6.Что изображено на государственном гербе и что это означает?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 flipV="1">
            <a:off x="4714875" y="106363"/>
            <a:ext cx="4071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1" name="Picture 2" descr="https://ds03.infourok.ru/uploads/ex/04f8/000227d7-446a60e9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2" descr="https://ds03.infourok.ru/uploads/ex/0638/00055d67-23eecc67/2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AIaRQfa46T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0800" y="177800"/>
            <a:ext cx="6502400" cy="650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pyatk\Desktop\1613705363_38-p-rossiiskie-foni-dlya-prezentatsii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Прямоугольник 2"/>
          <p:cNvSpPr>
            <a:spLocks noChangeArrowheads="1"/>
          </p:cNvSpPr>
          <p:nvPr/>
        </p:nvSpPr>
        <p:spPr bwMode="auto">
          <a:xfrm>
            <a:off x="468313" y="404813"/>
            <a:ext cx="8429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представления о России как Родине. Развивать познавательный интерес. Воспитывать чувство патриотизма, толерантности.</a:t>
            </a:r>
          </a:p>
        </p:txBody>
      </p:sp>
      <p:sp>
        <p:nvSpPr>
          <p:cNvPr id="36868" name="Прямоугольник 3"/>
          <p:cNvSpPr>
            <a:spLocks noChangeArrowheads="1"/>
          </p:cNvSpPr>
          <p:nvPr/>
        </p:nvSpPr>
        <p:spPr bwMode="auto">
          <a:xfrm>
            <a:off x="468313" y="2205038"/>
            <a:ext cx="7500937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расширить представление детей о России как стране, в которой они живут; о её столице; </a:t>
            </a:r>
          </a:p>
          <a:p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закреплять и обобщать знания детей о символах России;</a:t>
            </a:r>
          </a:p>
          <a:p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познакомить детей с основными символами России; </a:t>
            </a:r>
          </a:p>
          <a:p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обогащать и активизировать словарный запас детей.</a:t>
            </a:r>
          </a:p>
          <a:p>
            <a:r>
              <a:rPr lang="ru-RU">
                <a:latin typeface="Calibri" pitchFamily="34" charset="0"/>
              </a:rPr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pyatk\Desktop\1613705363_38-p-rossiiskie-foni-dlya-prezentatsii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Прямоугольник 2"/>
          <p:cNvSpPr>
            <a:spLocks noChangeArrowheads="1"/>
          </p:cNvSpPr>
          <p:nvPr/>
        </p:nvSpPr>
        <p:spPr bwMode="auto">
          <a:xfrm>
            <a:off x="3635375" y="4652963"/>
            <a:ext cx="5262563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0000"/>
                </a:solidFill>
                <a:latin typeface="Georgia" pitchFamily="18" charset="0"/>
              </a:rPr>
              <a:t>Мы живем в большой и многонациональной прекрасной стране. Она называется </a:t>
            </a:r>
            <a:r>
              <a:rPr lang="ru-RU" sz="2800" b="1">
                <a:solidFill>
                  <a:srgbClr val="FF0000"/>
                </a:solidFill>
                <a:latin typeface="Georgia" pitchFamily="18" charset="0"/>
              </a:rPr>
              <a:t>Россия.</a:t>
            </a:r>
          </a:p>
          <a:p>
            <a:endParaRPr lang="ru-RU" sz="2800" b="1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39942" name="Picture 6" descr="Народы России для дет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88913"/>
            <a:ext cx="7404100" cy="44783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AutoShape 5" descr="o19dth5hMPRwD0737+PzjgeELIbL+zAAAAAElFTkSuQmCC"/>
          <p:cNvSpPr>
            <a:spLocks noChangeAspect="1" noChangeArrowheads="1"/>
          </p:cNvSpPr>
          <p:nvPr/>
        </p:nvSpPr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64518" name="Picture 2" descr="https://img.labirint.ru/images/att/news/1-15986-1487582151-60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9" name="Picture 7" descr="KMXz3DP_pH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260350"/>
            <a:ext cx="1079500" cy="103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pyatk\Desktop\1613705363_38-p-rossiiskie-foni-dlya-prezentatsii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8715375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333375"/>
            <a:ext cx="3929063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4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250825" y="260350"/>
            <a:ext cx="3313113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latin typeface="Georgia" pitchFamily="18" charset="0"/>
              </a:rPr>
              <a:t>«Необъятная страна» </a:t>
            </a:r>
          </a:p>
          <a:p>
            <a:endParaRPr lang="ru-RU" b="1">
              <a:latin typeface="Georgia" pitchFamily="18" charset="0"/>
            </a:endParaRPr>
          </a:p>
          <a:p>
            <a:r>
              <a:rPr lang="ru-RU">
                <a:latin typeface="Georgia" pitchFamily="18" charset="0"/>
              </a:rPr>
              <a:t>Если долго-долго-долго</a:t>
            </a:r>
          </a:p>
          <a:p>
            <a:r>
              <a:rPr lang="ru-RU">
                <a:latin typeface="Georgia" pitchFamily="18" charset="0"/>
              </a:rPr>
              <a:t>В самолёте нам лететь,</a:t>
            </a:r>
          </a:p>
          <a:p>
            <a:r>
              <a:rPr lang="ru-RU">
                <a:latin typeface="Georgia" pitchFamily="18" charset="0"/>
              </a:rPr>
              <a:t>Если долго-долго-долго</a:t>
            </a:r>
          </a:p>
          <a:p>
            <a:r>
              <a:rPr lang="ru-RU">
                <a:latin typeface="Georgia" pitchFamily="18" charset="0"/>
              </a:rPr>
              <a:t>На Россию нам смотреть,</a:t>
            </a:r>
          </a:p>
          <a:p>
            <a:r>
              <a:rPr lang="ru-RU">
                <a:latin typeface="Georgia" pitchFamily="18" charset="0"/>
              </a:rPr>
              <a:t>То увидим мы тогда</a:t>
            </a:r>
          </a:p>
          <a:p>
            <a:r>
              <a:rPr lang="ru-RU">
                <a:latin typeface="Georgia" pitchFamily="18" charset="0"/>
              </a:rPr>
              <a:t>И леса, и города,</a:t>
            </a:r>
          </a:p>
          <a:p>
            <a:r>
              <a:rPr lang="ru-RU">
                <a:latin typeface="Georgia" pitchFamily="18" charset="0"/>
              </a:rPr>
              <a:t>Океанские просторы,</a:t>
            </a:r>
          </a:p>
          <a:p>
            <a:r>
              <a:rPr lang="ru-RU">
                <a:latin typeface="Georgia" pitchFamily="18" charset="0"/>
              </a:rPr>
              <a:t>Ленты рек, озёра, горы…</a:t>
            </a:r>
          </a:p>
          <a:p>
            <a:r>
              <a:rPr lang="ru-RU">
                <a:latin typeface="Georgia" pitchFamily="18" charset="0"/>
              </a:rPr>
              <a:t>Мы увидим даль без края,</a:t>
            </a:r>
          </a:p>
          <a:p>
            <a:r>
              <a:rPr lang="ru-RU">
                <a:latin typeface="Georgia" pitchFamily="18" charset="0"/>
              </a:rPr>
              <a:t>Тундру, где звенит весна,</a:t>
            </a:r>
          </a:p>
          <a:p>
            <a:r>
              <a:rPr lang="ru-RU">
                <a:latin typeface="Georgia" pitchFamily="18" charset="0"/>
              </a:rPr>
              <a:t>И поймём тогда, какая</a:t>
            </a:r>
          </a:p>
          <a:p>
            <a:r>
              <a:rPr lang="ru-RU">
                <a:latin typeface="Georgia" pitchFamily="18" charset="0"/>
              </a:rPr>
              <a:t>Наша Родина большая,</a:t>
            </a:r>
          </a:p>
          <a:p>
            <a:r>
              <a:rPr lang="ru-RU">
                <a:latin typeface="Georgia" pitchFamily="18" charset="0"/>
              </a:rPr>
              <a:t>Необъятная страна.</a:t>
            </a:r>
          </a:p>
          <a:p>
            <a:r>
              <a:rPr lang="ru-RU">
                <a:latin typeface="Georgia" pitchFamily="18" charset="0"/>
              </a:rPr>
              <a:t>В. Степанов</a:t>
            </a:r>
          </a:p>
          <a:p>
            <a:endParaRPr lang="ru-RU">
              <a:latin typeface="Georgia" pitchFamily="18" charset="0"/>
            </a:endParaRPr>
          </a:p>
        </p:txBody>
      </p:sp>
      <p:pic>
        <p:nvPicPr>
          <p:cNvPr id="6964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04813"/>
            <a:ext cx="5324475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pyatk\Desktop\1613705363_38-p-rossiiskie-foni-dlya-prezentatsii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Прямоугольник 2"/>
          <p:cNvSpPr>
            <a:spLocks noChangeArrowheads="1"/>
          </p:cNvSpPr>
          <p:nvPr/>
        </p:nvSpPr>
        <p:spPr bwMode="auto">
          <a:xfrm>
            <a:off x="4859338" y="4652963"/>
            <a:ext cx="4038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 b="1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60424" name="Picture 8" descr="4eb26127b1d6b397252d3d972c16e4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7950" y="31750"/>
            <a:ext cx="9251950" cy="67802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pyatk\Desktop\1613705363_38-p-rossiiskie-foni-dlya-prezentatsii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8715375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333375"/>
            <a:ext cx="3929063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4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5" name="Прямоугольник 5"/>
          <p:cNvSpPr>
            <a:spLocks noChangeArrowheads="1"/>
          </p:cNvSpPr>
          <p:nvPr/>
        </p:nvSpPr>
        <p:spPr bwMode="auto">
          <a:xfrm>
            <a:off x="357188" y="188913"/>
            <a:ext cx="43592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60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  <a:p>
            <a:r>
              <a:rPr lang="ru-RU" sz="3600">
                <a:solidFill>
                  <a:srgbClr val="FF0000"/>
                </a:solidFill>
                <a:latin typeface="Georgia" pitchFamily="18" charset="0"/>
              </a:rPr>
              <a:t>Наш президент</a:t>
            </a:r>
          </a:p>
          <a:p>
            <a:r>
              <a:rPr lang="ru-RU" sz="3600">
                <a:solidFill>
                  <a:srgbClr val="FF0000"/>
                </a:solidFill>
                <a:latin typeface="Georgia" pitchFamily="18" charset="0"/>
              </a:rPr>
              <a:t>Путин Владимир Владимирович</a:t>
            </a:r>
          </a:p>
          <a:p>
            <a:endParaRPr lang="ru-RU" sz="360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35847" name="Picture 7" descr="Банк фотографий ∙ Для СМИ ∙ Президент Росс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4088" y="549275"/>
            <a:ext cx="3919537" cy="5884863"/>
          </a:xfrm>
          <a:prstGeom prst="rect">
            <a:avLst/>
          </a:prstGeom>
          <a:noFill/>
        </p:spPr>
      </p:pic>
      <p:pic>
        <p:nvPicPr>
          <p:cNvPr id="35848" name="Picture 8" descr="Банк фотографий ∙ Для СМИ ∙ Президент Росс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549275"/>
            <a:ext cx="3919538" cy="58848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pyatk\Desktop\1613705363_38-p-rossiiskie-foni-dlya-prezentatsii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60338"/>
            <a:ext cx="8715375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Прямоугольник 5"/>
          <p:cNvSpPr>
            <a:spLocks noChangeArrowheads="1"/>
          </p:cNvSpPr>
          <p:nvPr/>
        </p:nvSpPr>
        <p:spPr bwMode="auto">
          <a:xfrm>
            <a:off x="1071563" y="500063"/>
            <a:ext cx="685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Москва – столица России</a:t>
            </a:r>
          </a:p>
        </p:txBody>
      </p:sp>
      <p:sp>
        <p:nvSpPr>
          <p:cNvPr id="32772" name="Прямоугольник 7"/>
          <p:cNvSpPr>
            <a:spLocks noChangeArrowheads="1"/>
          </p:cNvSpPr>
          <p:nvPr/>
        </p:nvSpPr>
        <p:spPr bwMode="auto">
          <a:xfrm>
            <a:off x="323850" y="1785938"/>
            <a:ext cx="2735263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Москва – это Красная площадь,</a:t>
            </a:r>
          </a:p>
          <a:p>
            <a:pPr algn="ctr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Москва – это башни Кремля,</a:t>
            </a:r>
          </a:p>
          <a:p>
            <a:pPr algn="ctr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Москва – это сердце России,</a:t>
            </a:r>
          </a:p>
          <a:p>
            <a:pPr algn="ctr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Которое любит тебя.</a:t>
            </a:r>
          </a:p>
        </p:txBody>
      </p:sp>
      <p:pic>
        <p:nvPicPr>
          <p:cNvPr id="12" name="Picture 2" descr="ÐÐ°ÑÑÐ¸Ð½ÐºÐ¸ Ð¿Ð¾ Ð·Ð°Ð¿ÑÐ¾ÑÑ ÑÑÐ¾Ð»Ð¸ÑÐ° ÑÐ¾ÑÑÐ¸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500430" y="1714488"/>
            <a:ext cx="5253989" cy="35004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474</Words>
  <Application>Microsoft Office PowerPoint</Application>
  <PresentationFormat>Экран (4:3)</PresentationFormat>
  <Paragraphs>104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Calibri</vt:lpstr>
      <vt:lpstr>Arial</vt:lpstr>
      <vt:lpstr>Times New Roman</vt:lpstr>
      <vt:lpstr>Georgia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Наташа</cp:lastModifiedBy>
  <cp:revision>18</cp:revision>
  <dcterms:created xsi:type="dcterms:W3CDTF">2014-04-11T17:52:33Z</dcterms:created>
  <dcterms:modified xsi:type="dcterms:W3CDTF">2025-03-18T11:20:59Z</dcterms:modified>
</cp:coreProperties>
</file>