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84" r:id="rId4"/>
    <p:sldId id="325" r:id="rId5"/>
    <p:sldId id="308" r:id="rId6"/>
    <p:sldId id="312" r:id="rId7"/>
    <p:sldId id="313" r:id="rId8"/>
    <p:sldId id="307" r:id="rId9"/>
    <p:sldId id="337" r:id="rId10"/>
    <p:sldId id="272" r:id="rId11"/>
    <p:sldId id="261" r:id="rId12"/>
    <p:sldId id="262" r:id="rId13"/>
    <p:sldId id="311" r:id="rId14"/>
    <p:sldId id="329" r:id="rId15"/>
    <p:sldId id="263" r:id="rId16"/>
    <p:sldId id="338" r:id="rId17"/>
    <p:sldId id="271" r:id="rId18"/>
    <p:sldId id="310" r:id="rId19"/>
    <p:sldId id="309" r:id="rId20"/>
    <p:sldId id="345" r:id="rId21"/>
    <p:sldId id="346" r:id="rId22"/>
    <p:sldId id="333" r:id="rId23"/>
    <p:sldId id="285" r:id="rId24"/>
    <p:sldId id="339" r:id="rId25"/>
    <p:sldId id="340" r:id="rId26"/>
    <p:sldId id="341" r:id="rId27"/>
    <p:sldId id="326" r:id="rId28"/>
    <p:sldId id="335" r:id="rId29"/>
    <p:sldId id="297" r:id="rId30"/>
    <p:sldId id="332" r:id="rId31"/>
    <p:sldId id="334" r:id="rId32"/>
    <p:sldId id="336" r:id="rId33"/>
    <p:sldId id="342" r:id="rId34"/>
    <p:sldId id="343" r:id="rId35"/>
    <p:sldId id="34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25" autoAdjust="0"/>
  </p:normalViewPr>
  <p:slideViewPr>
    <p:cSldViewPr>
      <p:cViewPr varScale="1">
        <p:scale>
          <a:sx n="87" d="100"/>
          <a:sy n="87" d="100"/>
        </p:scale>
        <p:origin x="-80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7296-8F7B-4F5F-B365-F60072A7E8F0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EF16C-1872-428A-9AA8-C91DB45C9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38FC-CACD-4589-98FE-99BD8C768453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881FB-8B1D-4261-BE4E-862AB9CE9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640D-2AA2-4BA0-9F14-E86743DC5585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4C3B-3FE7-43C3-A421-C2AC6EB4D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B41A-D5BA-4CAA-A16E-1719C27D1CB6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C777-A1FF-457B-A44B-62406ACF3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5586-65F2-4DB2-9EFA-B62F2F41012B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F96D9-2C69-4E31-84E6-6DF4DA8E4E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C844-164F-46F2-9E67-7E40F7ADD702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63E58-CA26-40C2-949A-A70F76912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058C4-E18F-4F14-B3C0-6830DFB7CB61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6392-F6F5-440C-A43F-875BAA216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B0DA0-3443-4CCB-BD81-6C8B1BB4778D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7D7B-F2B1-49C5-A104-CA72739DD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F28D-90A2-418C-9AAF-A2C3DD52A2E4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1EEA-D739-46A3-96B1-D114E8F17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231FE-D738-4ABB-B4A0-1A93D5B9798D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FE14-7320-4830-AF3D-CA054E80B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C27C9-B8B3-492C-B9E6-2F1D37D8E80C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1CD17-1257-45C2-A7CB-8CC983C09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1E0FE-0578-4440-B909-9EA9E9E09C03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C21D2-6244-4731-B17D-F6A3909B4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4911-5970-4EF7-909B-AC2523FB198C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893CA-A43A-4818-918D-FFA100DF12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7531-90CC-4D82-AE9C-D3E0AD89B2D6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D18D2-22F0-46B1-A421-58272D3FA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BBCCD-3523-448B-A71D-DA561A3FD704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7945-C581-47F5-8E25-AE6294C9E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D69D-C966-4933-843B-70B651523E8F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D177-7CED-47AB-B9EC-CFCB37749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A9F5CB-8D0A-4215-8D7D-A764701418C0}" type="datetimeFigureOut">
              <a:rPr lang="ru-RU"/>
              <a:pPr>
                <a:defRPr/>
              </a:pPr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61B983-A7C8-4EA1-9EF3-3993A1950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  <p:sldLayoutId id="2147483652" r:id="rId13"/>
    <p:sldLayoutId id="2147483651" r:id="rId14"/>
    <p:sldLayoutId id="2147483650" r:id="rId15"/>
    <p:sldLayoutId id="2147483649" r:id="rId16"/>
  </p:sldLayoutIdLst>
  <p:transition spd="slow" advTm="6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5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4968875" cy="2217737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chemeClr val="hlink"/>
                </a:solidFill>
                <a:latin typeface="Georgia" pitchFamily="18" charset="0"/>
              </a:rPr>
              <a:t>Для детей старшего </a:t>
            </a:r>
            <a:br>
              <a:rPr lang="ru-RU" sz="24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chemeClr val="hlink"/>
                </a:solidFill>
                <a:latin typeface="Georgia" pitchFamily="18" charset="0"/>
              </a:rPr>
              <a:t>дошкольного возраста</a:t>
            </a:r>
            <a:br>
              <a:rPr lang="ru-RU" sz="24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chemeClr val="hlink"/>
                </a:solidFill>
                <a:latin typeface="Georgia" pitchFamily="18" charset="0"/>
              </a:rPr>
              <a:t/>
            </a:r>
            <a:br>
              <a:rPr lang="ru-RU" sz="24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chemeClr val="hlink"/>
                </a:solidFill>
                <a:latin typeface="Georgia" pitchFamily="18" charset="0"/>
              </a:rPr>
              <a:t>Подготовила </a:t>
            </a:r>
            <a:br>
              <a:rPr lang="ru-RU" sz="24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chemeClr val="hlink"/>
                </a:solidFill>
                <a:latin typeface="Georgia" pitchFamily="18" charset="0"/>
              </a:rPr>
              <a:t>Малахова С.В.</a:t>
            </a:r>
            <a:br>
              <a:rPr lang="ru-RU" sz="2400" smtClean="0">
                <a:solidFill>
                  <a:schemeClr val="hlink"/>
                </a:solidFill>
                <a:latin typeface="Georgia" pitchFamily="18" charset="0"/>
              </a:rPr>
            </a:br>
            <a:r>
              <a:rPr lang="ru-RU" sz="2400" smtClean="0">
                <a:solidFill>
                  <a:schemeClr val="hlink"/>
                </a:solidFill>
                <a:latin typeface="Georgia" pitchFamily="18" charset="0"/>
              </a:rPr>
              <a:t>МБДОУ №54 г. Керчь</a:t>
            </a:r>
          </a:p>
        </p:txBody>
      </p:sp>
      <p:sp>
        <p:nvSpPr>
          <p:cNvPr id="18434" name="Rectangle 6"/>
          <p:cNvSpPr>
            <a:spLocks noGrp="1"/>
          </p:cNvSpPr>
          <p:nvPr>
            <p:ph type="body" sz="half" idx="4294967295"/>
          </p:nvPr>
        </p:nvSpPr>
        <p:spPr>
          <a:xfrm>
            <a:off x="179388" y="3213100"/>
            <a:ext cx="5184775" cy="25923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4800" b="1" smtClean="0">
                <a:solidFill>
                  <a:srgbClr val="009900"/>
                </a:solidFill>
                <a:latin typeface="Georgia" pitchFamily="18" charset="0"/>
              </a:rPr>
              <a:t>Времена  года</a:t>
            </a:r>
          </a:p>
          <a:p>
            <a:pPr algn="ctr" eaLnBrk="1" hangingPunct="1">
              <a:buFont typeface="Arial" charset="0"/>
              <a:buNone/>
            </a:pPr>
            <a:r>
              <a:rPr lang="ru-RU" sz="4800" b="1" smtClean="0">
                <a:solidFill>
                  <a:srgbClr val="009900"/>
                </a:solidFill>
                <a:latin typeface="Georgia" pitchFamily="18" charset="0"/>
              </a:rPr>
              <a:t>Весна</a:t>
            </a:r>
          </a:p>
        </p:txBody>
      </p:sp>
      <p:pic>
        <p:nvPicPr>
          <p:cNvPr id="18435" name="Picture 7" descr="a7058cc201cc85d3ce68e3ca1b55bfc9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76863" y="188913"/>
            <a:ext cx="3684587" cy="6480175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8"/>
          <p:cNvSpPr>
            <a:spLocks noGrp="1"/>
          </p:cNvSpPr>
          <p:nvPr>
            <p:ph type="title"/>
          </p:nvPr>
        </p:nvSpPr>
        <p:spPr>
          <a:xfrm>
            <a:off x="250825" y="549275"/>
            <a:ext cx="8497888" cy="1511300"/>
          </a:xfrm>
        </p:spPr>
        <p:txBody>
          <a:bodyPr/>
          <a:lstStyle/>
          <a:p>
            <a:pPr algn="l" eaLnBrk="1" hangingPunct="1"/>
            <a:r>
              <a:rPr lang="ru-RU" sz="2400" smtClean="0">
                <a:latin typeface="Georgia" pitchFamily="18" charset="0"/>
                <a:cs typeface="Times New Roman" pitchFamily="18" charset="0"/>
              </a:rPr>
              <a:t>   Среди снегов в лесах, на полянах, появляются первые весенние цветы. После долгой зимы эти цветы особенно приятны и красивы.  Это подснежники, пролесок (голубой подснежник), крокусы, примула, сон трава.</a:t>
            </a:r>
            <a:br>
              <a:rPr lang="ru-RU" sz="2400" smtClean="0">
                <a:latin typeface="Georgia" pitchFamily="18" charset="0"/>
                <a:cs typeface="Times New Roman" pitchFamily="18" charset="0"/>
              </a:rPr>
            </a:br>
            <a:endParaRPr lang="ru-RU" sz="2400" smtClean="0"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7650" name="Rectangle 9"/>
          <p:cNvSpPr>
            <a:spLocks noGrp="1"/>
          </p:cNvSpPr>
          <p:nvPr>
            <p:ph type="body" sz="half" idx="1"/>
          </p:nvPr>
        </p:nvSpPr>
        <p:spPr>
          <a:xfrm>
            <a:off x="1258888" y="3068638"/>
            <a:ext cx="2736850" cy="3600450"/>
          </a:xfrm>
        </p:spPr>
        <p:txBody>
          <a:bodyPr/>
          <a:lstStyle/>
          <a:p>
            <a:pPr eaLnBrk="1" hangingPunct="1"/>
            <a:endParaRPr lang="ru-RU" sz="2800" smtClean="0"/>
          </a:p>
        </p:txBody>
      </p:sp>
      <p:pic>
        <p:nvPicPr>
          <p:cNvPr id="27651" name="Picture 11" descr="46b408e234951902a061699b5c569274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133600"/>
            <a:ext cx="4327525" cy="4464050"/>
          </a:xfrm>
        </p:spPr>
      </p:pic>
      <p:pic>
        <p:nvPicPr>
          <p:cNvPr id="27652" name="Picture 5" descr="f799120d69516eabd03e399fd94f00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133600"/>
            <a:ext cx="4357688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4321175" cy="2519363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0" i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начале марта прилетают</a:t>
            </a:r>
            <a:r>
              <a:rPr lang="ru-RU" sz="4000" b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перелётные птицы. </a:t>
            </a:r>
            <a:br>
              <a:rPr lang="ru-RU" sz="2400" b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Раньше всех из</a:t>
            </a:r>
            <a:r>
              <a:rPr lang="ru-RU" sz="4000" b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тёплых стран возвращаются </a:t>
            </a:r>
            <a:br>
              <a:rPr lang="ru-RU" sz="2400" b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>грачи и скворцы. </a:t>
            </a:r>
            <a:br>
              <a:rPr lang="ru-RU" sz="2400" b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smtClean="0">
                <a:latin typeface="Times New Roman" pitchFamily="18" charset="0"/>
                <a:cs typeface="Times New Roman" pitchFamily="18" charset="0"/>
              </a:rPr>
            </a:br>
            <a:endParaRPr lang="ru-RU" sz="2400" b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825" y="3357563"/>
            <a:ext cx="4392613" cy="33115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Georgia" pitchFamily="18" charset="0"/>
              </a:rPr>
              <a:t>Весна приходит постепенно: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В полях неслышно тает снег,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Побег из ледяного плена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Готовят тайно воды рек.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Уж по ночам не те морозы,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И вот уже летит скворец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В свой домик на стволе березы…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Пришла Весна.</a:t>
            </a:r>
            <a:br>
              <a:rPr lang="ru-RU" sz="2000" smtClean="0">
                <a:latin typeface="Georgia" pitchFamily="18" charset="0"/>
              </a:rPr>
            </a:br>
            <a:r>
              <a:rPr lang="ru-RU" sz="2000" smtClean="0">
                <a:latin typeface="Georgia" pitchFamily="18" charset="0"/>
              </a:rPr>
              <a:t>Зиме конец! </a:t>
            </a:r>
          </a:p>
          <a:p>
            <a:pPr eaLnBrk="1" hangingPunct="1"/>
            <a:r>
              <a:rPr lang="ru-RU" sz="2000" smtClean="0">
                <a:latin typeface="Georgia" pitchFamily="18" charset="0"/>
              </a:rPr>
              <a:t>С.Маршак</a:t>
            </a:r>
          </a:p>
        </p:txBody>
      </p:sp>
      <p:pic>
        <p:nvPicPr>
          <p:cNvPr id="6147" name="Picture 3" descr="C:\Documents and Settings\User\Рабочий стол\уголок природы\corv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15888"/>
            <a:ext cx="4171950" cy="3240087"/>
          </a:xfrm>
        </p:spPr>
      </p:pic>
      <p:pic>
        <p:nvPicPr>
          <p:cNvPr id="3074" name="Picture 2" descr="C:\Documents and Settings\User\Рабочий стол\уголок природы\15967828_130710_0803_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3500438"/>
            <a:ext cx="4156075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00013"/>
            <a:ext cx="3008313" cy="1000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950" y="188913"/>
            <a:ext cx="5543550" cy="136842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Вслед за грачами прилетают  жаворонки, кукушки, ласточки, стрижи и многие другие птицы. </a:t>
            </a:r>
          </a:p>
        </p:txBody>
      </p:sp>
      <p:pic>
        <p:nvPicPr>
          <p:cNvPr id="7170" name="Picture 2" descr="C:\Documents and Settings\User\Рабочий стол\уголок природы\1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500" t="4105" r="4221"/>
          <a:stretch>
            <a:fillRect/>
          </a:stretch>
        </p:blipFill>
        <p:spPr>
          <a:xfrm>
            <a:off x="179388" y="3933825"/>
            <a:ext cx="3235325" cy="2663825"/>
          </a:xfrm>
        </p:spPr>
      </p:pic>
      <p:pic>
        <p:nvPicPr>
          <p:cNvPr id="7171" name="Picture 3" descr="C:\Documents and Settings\User\Рабочий стол\уголок природы\86710557_4e232ec9e2c5b.jpg"/>
          <p:cNvPicPr>
            <a:picLocks noChangeAspect="1" noChangeArrowheads="1"/>
          </p:cNvPicPr>
          <p:nvPr/>
        </p:nvPicPr>
        <p:blipFill>
          <a:blip r:embed="rId3"/>
          <a:srcRect l="11829" r="12144"/>
          <a:stretch>
            <a:fillRect/>
          </a:stretch>
        </p:blipFill>
        <p:spPr bwMode="auto">
          <a:xfrm>
            <a:off x="1331913" y="1484313"/>
            <a:ext cx="302895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User\Рабочий стол\уголок природы\c8a8d164c87b9f72fd36807ab00336ee.jpg"/>
          <p:cNvPicPr>
            <a:picLocks noChangeAspect="1" noChangeArrowheads="1"/>
          </p:cNvPicPr>
          <p:nvPr/>
        </p:nvPicPr>
        <p:blipFill>
          <a:blip r:embed="rId4"/>
          <a:srcRect l="14079" r="18073"/>
          <a:stretch>
            <a:fillRect/>
          </a:stretch>
        </p:blipFill>
        <p:spPr bwMode="auto">
          <a:xfrm>
            <a:off x="5940425" y="115888"/>
            <a:ext cx="3014663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C:\Documents and Settings\User\Рабочий стол\уголок природы\6fe233f056907baf31878da5e2d4e234.jpg"/>
          <p:cNvPicPr>
            <a:picLocks noChangeAspect="1" noChangeArrowheads="1"/>
          </p:cNvPicPr>
          <p:nvPr/>
        </p:nvPicPr>
        <p:blipFill>
          <a:blip r:embed="rId5"/>
          <a:srcRect l="22574" r="25821"/>
          <a:stretch>
            <a:fillRect/>
          </a:stretch>
        </p:blipFill>
        <p:spPr bwMode="auto">
          <a:xfrm>
            <a:off x="6300788" y="3357563"/>
            <a:ext cx="2584450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1f1bbb7f2b91ded3f2ce46f06faa277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3860800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30722" name="Rectangle 5"/>
          <p:cNvSpPr>
            <a:spLocks noGrp="1"/>
          </p:cNvSpPr>
          <p:nvPr>
            <p:ph type="body" sz="half" idx="1"/>
          </p:nvPr>
        </p:nvSpPr>
        <p:spPr>
          <a:xfrm>
            <a:off x="179388" y="1125538"/>
            <a:ext cx="4316412" cy="49672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Мы построили скворечню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Для веселого скворца,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Мы повесили скворечник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Возле самого крыльца.</a:t>
            </a:r>
            <a:br>
              <a:rPr lang="ru-RU" sz="2000" smtClean="0">
                <a:latin typeface="Georgia" pitchFamily="18" charset="0"/>
              </a:rPr>
            </a:br>
            <a:endParaRPr lang="ru-RU" sz="2000" smtClean="0">
              <a:latin typeface="Georgia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Все семейство вчетвером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Проживает в доме том,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Мать, отец и скворушки –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Черненькие перышки.</a:t>
            </a:r>
            <a:br>
              <a:rPr lang="ru-RU" sz="2000" smtClean="0">
                <a:latin typeface="Georgia" pitchFamily="18" charset="0"/>
              </a:rPr>
            </a:br>
            <a:endParaRPr lang="ru-RU" sz="2000" smtClean="0">
              <a:latin typeface="Georgia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Кормит матушка скворчат.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Целый день птенцы кричат: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– Мы хотим добавку –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Муху и козявку.</a:t>
            </a:r>
            <a:r>
              <a:rPr lang="ru-RU" sz="2400" smtClean="0">
                <a:latin typeface="Georgia" pitchFamily="18" charset="0"/>
              </a:rPr>
              <a:t> </a:t>
            </a:r>
          </a:p>
        </p:txBody>
      </p:sp>
      <p:sp>
        <p:nvSpPr>
          <p:cNvPr id="30723" name="Rectangle 9"/>
          <p:cNvSpPr>
            <a:spLocks noGrp="1"/>
          </p:cNvSpPr>
          <p:nvPr>
            <p:ph sz="half" idx="2"/>
          </p:nvPr>
        </p:nvSpPr>
        <p:spPr>
          <a:xfrm>
            <a:off x="5292725" y="404813"/>
            <a:ext cx="3317875" cy="2581275"/>
          </a:xfrm>
        </p:spPr>
        <p:txBody>
          <a:bodyPr/>
          <a:lstStyle/>
          <a:p>
            <a:endParaRPr lang="ru-RU" sz="2800" smtClean="0"/>
          </a:p>
        </p:txBody>
      </p:sp>
      <p:pic>
        <p:nvPicPr>
          <p:cNvPr id="30724" name="Picture 11" descr="Познавательный час «Скворцы прилетели» 2024, Давлекановский район — дата и 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33375"/>
            <a:ext cx="511175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3" descr="Скворечник на даче: польза и вред | ПроДача | Дз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933825"/>
            <a:ext cx="406717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833fae964707613686a0abb13e385d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15888"/>
            <a:ext cx="7345362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100013"/>
            <a:ext cx="3008313" cy="1000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288" y="260350"/>
            <a:ext cx="4391025" cy="3673475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После зимней спячки просыпаются медведи, ежи, барсуки. У многих животных появляется приплод — весной рождаются зайчата, бельчата, волчата, лисята и многие другие звери.</a:t>
            </a:r>
          </a:p>
        </p:txBody>
      </p:sp>
      <p:pic>
        <p:nvPicPr>
          <p:cNvPr id="8196" name="Picture 4" descr="C:\Documents and Settings\User\Рабочий стол\уголок природы\ohota-na-bars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05263"/>
            <a:ext cx="3997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Documents and Settings\User\Рабочий стол\уголок природы\1314587771_grizzly-bear-cub-snow_36882_990x74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260350"/>
            <a:ext cx="3978275" cy="2982913"/>
          </a:xfrm>
        </p:spPr>
      </p:pic>
      <p:pic>
        <p:nvPicPr>
          <p:cNvPr id="8198" name="Picture 6" descr="C:\Documents and Settings\User\Рабочий стол\уголок природы\ezhiki_09.jpg"/>
          <p:cNvPicPr>
            <a:picLocks noChangeAspect="1" noChangeArrowheads="1"/>
          </p:cNvPicPr>
          <p:nvPr/>
        </p:nvPicPr>
        <p:blipFill>
          <a:blip r:embed="rId4"/>
          <a:srcRect l="2559" t="3505" r="3294" b="10709"/>
          <a:stretch>
            <a:fillRect/>
          </a:stretch>
        </p:blipFill>
        <p:spPr bwMode="auto">
          <a:xfrm>
            <a:off x="4356100" y="3754438"/>
            <a:ext cx="4560888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/>
          </p:cNvSpPr>
          <p:nvPr>
            <p:ph type="title" sz="quarter"/>
          </p:nvPr>
        </p:nvSpPr>
        <p:spPr>
          <a:xfrm flipV="1">
            <a:off x="457200" y="115888"/>
            <a:ext cx="8229600" cy="73025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33794" name="Picture 9" descr="жив весной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341438"/>
            <a:ext cx="2879725" cy="2879725"/>
          </a:xfrm>
        </p:spPr>
      </p:pic>
      <p:pic>
        <p:nvPicPr>
          <p:cNvPr id="33795" name="Picture 10" descr="жив весной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188913"/>
            <a:ext cx="2833687" cy="2833687"/>
          </a:xfrm>
        </p:spPr>
      </p:pic>
      <p:pic>
        <p:nvPicPr>
          <p:cNvPr id="33796" name="Picture 11" descr="жив весной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8" y="3500438"/>
            <a:ext cx="3168650" cy="3168650"/>
          </a:xfrm>
        </p:spPr>
      </p:pic>
      <p:pic>
        <p:nvPicPr>
          <p:cNvPr id="33797" name="Picture 12" descr="жив весной3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179388" y="260350"/>
            <a:ext cx="3024187" cy="2352675"/>
          </a:xfrm>
        </p:spPr>
      </p:pic>
      <p:pic>
        <p:nvPicPr>
          <p:cNvPr id="33798" name="Picture 13" descr="жив весной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3573463"/>
            <a:ext cx="3097213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9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ru-RU" sz="2800" smtClean="0">
                <a:solidFill>
                  <a:srgbClr val="FF0000"/>
                </a:solidFill>
                <a:latin typeface="Georgia" pitchFamily="18" charset="0"/>
              </a:rPr>
              <a:t>Труд людей весной</a:t>
            </a:r>
          </a:p>
        </p:txBody>
      </p:sp>
      <p:sp>
        <p:nvSpPr>
          <p:cNvPr id="34818" name="Rectangle 10"/>
          <p:cNvSpPr>
            <a:spLocks noGrp="1"/>
          </p:cNvSpPr>
          <p:nvPr>
            <p:ph type="body" sz="half" idx="4294967295"/>
          </p:nvPr>
        </p:nvSpPr>
        <p:spPr>
          <a:xfrm>
            <a:off x="179388" y="908050"/>
            <a:ext cx="8785225" cy="29527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latin typeface="Georgia" pitchFamily="18" charset="0"/>
              </a:rPr>
              <a:t>   </a:t>
            </a:r>
            <a:r>
              <a:rPr lang="ru-RU" sz="1800" smtClean="0">
                <a:latin typeface="Georgia" pitchFamily="18" charset="0"/>
              </a:rPr>
              <a:t>Люди подготавливают  специальную технику. Как только с полей сходит  снег, на них начинаются весенние  работы.  И пока не просохла земля, нужно успеть вспахать и посеять зерновые культуры. В садах проводят посадку плодовых деревьев и кустарников.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Georgia" pitchFamily="18" charset="0"/>
              </a:rPr>
              <a:t>   На улицах города, во дворах люди собирают мусор, который появился из-под снега.  Сгребают в кучи старые ветки, листья и вывозят в специальные места.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</a:rPr>
              <a:t>   В</a:t>
            </a:r>
            <a:r>
              <a:rPr lang="ru-RU" sz="2000" smtClean="0">
                <a:latin typeface="Georgia" pitchFamily="18" charset="0"/>
                <a:cs typeface="Times New Roman" pitchFamily="18" charset="0"/>
              </a:rPr>
              <a:t> апреле люди проращивают семена, готовят почву к посевам, сеют овес,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latin typeface="Georgia" pitchFamily="18" charset="0"/>
                <a:cs typeface="Times New Roman" pitchFamily="18" charset="0"/>
              </a:rPr>
              <a:t>ячмень, просо, подкармливают озимые хлеба. В огородах в конце апреля сеют ранние культуры: укроп, петрушку, морковь, лук. В мае начнется посев и высадка рассады цветов.</a:t>
            </a:r>
          </a:p>
        </p:txBody>
      </p:sp>
      <p:pic>
        <p:nvPicPr>
          <p:cNvPr id="8" name="Объект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05263"/>
            <a:ext cx="352425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Объект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933825"/>
            <a:ext cx="357822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1697533923_klev-club-p-kartinki-trud-lyudei-v-ogorode-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80963"/>
            <a:ext cx="89281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/>
          </p:cNvSpPr>
          <p:nvPr>
            <p:ph type="title"/>
          </p:nvPr>
        </p:nvSpPr>
        <p:spPr>
          <a:xfrm>
            <a:off x="179388" y="260350"/>
            <a:ext cx="3816350" cy="2232025"/>
          </a:xfrm>
        </p:spPr>
        <p:txBody>
          <a:bodyPr/>
          <a:lstStyle/>
          <a:p>
            <a:pPr algn="l"/>
            <a:r>
              <a:rPr lang="ru-RU" sz="2400" smtClean="0">
                <a:latin typeface="Georgia" pitchFamily="18" charset="0"/>
              </a:rPr>
              <a:t>Я давно весну ждала,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У меня свои дела.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Мне участок в огороде,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Нынче мама отвела.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Я возьму свою лопатку,</a:t>
            </a:r>
            <a:br>
              <a:rPr lang="ru-RU" sz="2400" smtClean="0">
                <a:latin typeface="Georgia" pitchFamily="18" charset="0"/>
              </a:rPr>
            </a:br>
            <a:r>
              <a:rPr lang="ru-RU" sz="2400" smtClean="0">
                <a:latin typeface="Georgia" pitchFamily="18" charset="0"/>
              </a:rPr>
              <a:t>Я пойду вскопаю грядку.</a:t>
            </a:r>
          </a:p>
        </p:txBody>
      </p:sp>
      <p:sp>
        <p:nvSpPr>
          <p:cNvPr id="36866" name="Rectangle 8"/>
          <p:cNvSpPr>
            <a:spLocks noGrp="1"/>
          </p:cNvSpPr>
          <p:nvPr>
            <p:ph type="body" sz="half" idx="1"/>
          </p:nvPr>
        </p:nvSpPr>
        <p:spPr>
          <a:xfrm>
            <a:off x="4211638" y="4005263"/>
            <a:ext cx="4752975" cy="259238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endParaRPr lang="ru-RU" sz="2400" smtClean="0">
              <a:latin typeface="Georgia" pitchFamily="18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Мягкой грядка быть должна -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Это любят семена.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Посажу на ней морковку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И редиску, а с боков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Будут кустики бобов.</a:t>
            </a:r>
            <a:r>
              <a:rPr lang="ru-RU" sz="2400" smtClean="0"/>
              <a:t> </a:t>
            </a:r>
          </a:p>
        </p:txBody>
      </p:sp>
      <p:pic>
        <p:nvPicPr>
          <p:cNvPr id="36867" name="Picture 11" descr="1687475744_kartin-papik-pro-p-kartinki-selskokhozyaistvennie-raboti-vesn-36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3924300" y="115888"/>
            <a:ext cx="5111750" cy="3778250"/>
          </a:xfrm>
        </p:spPr>
      </p:pic>
      <p:pic>
        <p:nvPicPr>
          <p:cNvPr id="36868" name="Picture 12" descr="1687475742_kartin-papik-pro-p-kartinki-selskokhozyaistvennie-raboti-vesn-25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2492375"/>
            <a:ext cx="3286125" cy="4249738"/>
          </a:xfrm>
        </p:spPr>
      </p:pic>
    </p:spTree>
  </p:cSld>
  <p:clrMapOvr>
    <a:masterClrMapping/>
  </p:clrMapOvr>
  <p:transition spd="slow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02e4c99c2a4434dab8ac9732ffe1ac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5888"/>
            <a:ext cx="6408738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6659563" y="260350"/>
            <a:ext cx="2305050" cy="2232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</a:rPr>
              <a:t>На какой картинке изображена весна? </a:t>
            </a:r>
          </a:p>
          <a:p>
            <a:pPr>
              <a:buFont typeface="Arial" charset="0"/>
              <a:buNone/>
            </a:pPr>
            <a:r>
              <a:rPr lang="ru-RU" sz="2000" smtClean="0">
                <a:latin typeface="Arial" charset="0"/>
              </a:rPr>
              <a:t>Как вы это поняли?</a:t>
            </a:r>
          </a:p>
        </p:txBody>
      </p:sp>
    </p:spTree>
  </p:cSld>
  <p:clrMapOvr>
    <a:masterClrMapping/>
  </p:clrMapOvr>
  <p:transition spd="slow" advTm="6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 весну народ говорит: «Весна цветами красна», а месяц май называют «цветень». В мае распускаются в лесу ландыши, хохлатки, медуницы, мать-и-мачеха.</a:t>
            </a:r>
          </a:p>
        </p:txBody>
      </p:sp>
      <p:pic>
        <p:nvPicPr>
          <p:cNvPr id="7" name="Объект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492375"/>
            <a:ext cx="4078288" cy="6829425"/>
          </a:xfrm>
          <a:noFill/>
          <a:ln/>
        </p:spPr>
      </p:pic>
      <p:pic>
        <p:nvPicPr>
          <p:cNvPr id="8" name="Объект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8688" y="1484313"/>
            <a:ext cx="3997325" cy="658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3" name="Rectangle 7"/>
          <p:cNvSpPr>
            <a:spLocks noGrp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ru-RU" sz="2800" smtClean="0">
                <a:latin typeface="Georgia" pitchFamily="18" charset="0"/>
              </a:rPr>
              <a:t>В Крыму в мае везде цветут тюльпаны.</a:t>
            </a:r>
          </a:p>
        </p:txBody>
      </p:sp>
      <p:pic>
        <p:nvPicPr>
          <p:cNvPr id="70667" name="Picture 11" descr="Тюльпан Анжелика,Маунт Такома,Королевские владения набор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420937" cy="3024187"/>
          </a:xfrm>
          <a:prstGeom prst="rect">
            <a:avLst/>
          </a:prstGeom>
          <a:noFill/>
        </p:spPr>
      </p:pic>
      <p:pic>
        <p:nvPicPr>
          <p:cNvPr id="70669" name="Picture 13" descr="Тюльпан поздний махровый Mount Tacoma (Маунт Такома) — Рассада цветов и  овощей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997200"/>
            <a:ext cx="3671888" cy="3671888"/>
          </a:xfrm>
          <a:prstGeom prst="rect">
            <a:avLst/>
          </a:prstGeom>
          <a:noFill/>
        </p:spPr>
      </p:pic>
      <p:pic>
        <p:nvPicPr>
          <p:cNvPr id="70673" name="Picture 17" descr="Тюльпан Оранж Принцес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88913"/>
            <a:ext cx="2652713" cy="2652712"/>
          </a:xfrm>
          <a:prstGeom prst="rect">
            <a:avLst/>
          </a:prstGeom>
          <a:noFill/>
        </p:spPr>
      </p:pic>
      <p:pic>
        <p:nvPicPr>
          <p:cNvPr id="70675" name="Picture 19" descr="Красные тюльпаны - 68 фот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644900"/>
            <a:ext cx="4824412" cy="30146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4" descr="7c1f80a69800cdfa002eca2d58a977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8856662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/>
          </p:cNvSpPr>
          <p:nvPr>
            <p:ph type="title" sz="quarter" idx="4294967295"/>
          </p:nvPr>
        </p:nvSpPr>
        <p:spPr>
          <a:xfrm>
            <a:off x="107950" y="115888"/>
            <a:ext cx="5924550" cy="2160587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  <a:latin typeface="Georgia" pitchFamily="18" charset="0"/>
              </a:rPr>
              <a:t>Праздники весны</a:t>
            </a:r>
            <a:br>
              <a:rPr lang="ru-RU" sz="360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000" smtClean="0">
                <a:solidFill>
                  <a:srgbClr val="FF0000"/>
                </a:solidFill>
                <a:latin typeface="Georgia" pitchFamily="18" charset="0"/>
              </a:rPr>
              <a:t>День 8 Марта, День космонавтики, 1 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М</a:t>
            </a:r>
            <a:r>
              <a:rPr lang="ru-RU" sz="2000" smtClean="0">
                <a:solidFill>
                  <a:srgbClr val="FF0000"/>
                </a:solidFill>
                <a:latin typeface="Georgia" pitchFamily="18" charset="0"/>
              </a:rPr>
              <a:t>ая, День Победы</a:t>
            </a:r>
            <a:endParaRPr lang="ru-RU" sz="3600" smtClean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38914" name="Picture 9" descr="4309355143577bdef31d154d2bcd303e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36838"/>
            <a:ext cx="3527425" cy="3527425"/>
          </a:xfrm>
        </p:spPr>
      </p:pic>
      <p:pic>
        <p:nvPicPr>
          <p:cNvPr id="38915" name="Picture 12" descr="f57b024fdd7a577bcf02cb3ea84793fd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391275" y="115888"/>
            <a:ext cx="2298700" cy="3457575"/>
          </a:xfrm>
        </p:spPr>
      </p:pic>
      <p:pic>
        <p:nvPicPr>
          <p:cNvPr id="38916" name="Picture 13" descr="598045cacd48177527d0e1f807c02eb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635375" y="2079625"/>
            <a:ext cx="2689225" cy="4778375"/>
          </a:xfrm>
        </p:spPr>
      </p:pic>
      <p:pic>
        <p:nvPicPr>
          <p:cNvPr id="38917" name="Picture 14" descr="e1b2632f73c796715398003762282574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6394450" y="3429000"/>
            <a:ext cx="2516188" cy="3429000"/>
          </a:xfrm>
        </p:spPr>
      </p:pic>
    </p:spTree>
  </p:cSld>
  <p:clrMapOvr>
    <a:masterClrMapping/>
  </p:clrMapOvr>
  <p:transition spd="slow" advTm="6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4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39938" name="Picture 4" descr="1460b3bd0e_fit-in~1280x800~filters_no_upscale()__f1697_f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88" y="188913"/>
            <a:ext cx="4476750" cy="6335712"/>
          </a:xfrm>
        </p:spPr>
      </p:pic>
      <p:pic>
        <p:nvPicPr>
          <p:cNvPr id="39939" name="Picture 4" descr="a93f71da47_fit-in~1280x800~filters_no_upscale()__f1696_d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16438" y="188913"/>
            <a:ext cx="4476750" cy="6335712"/>
          </a:xfrm>
        </p:spPr>
      </p:pic>
    </p:spTree>
  </p:cSld>
  <p:clrMapOvr>
    <a:masterClrMapping/>
  </p:clrMapOvr>
  <p:transition spd="slow" advTm="6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40962" name="Picture 4" descr="e99506c473_fit-in~1280x800~filters_no_upscale()__f1698_38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4464050" cy="6254750"/>
          </a:xfrm>
        </p:spPr>
      </p:pic>
      <p:pic>
        <p:nvPicPr>
          <p:cNvPr id="40963" name="Picture 4" descr="e18957b68d_fit-in~1280x800~filters_no_upscale()__f1694_68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260350"/>
            <a:ext cx="4445000" cy="6264275"/>
          </a:xfrm>
        </p:spPr>
      </p:pic>
    </p:spTree>
  </p:cSld>
  <p:clrMapOvr>
    <a:masterClrMapping/>
  </p:clrMapOvr>
  <p:transition spd="slow" advTm="6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4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41986" name="Picture 4" descr="b4409b56c6_fit-in~1280x800~filters_no_upscale()__f1692_1d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4418013" cy="6254750"/>
          </a:xfrm>
        </p:spPr>
      </p:pic>
      <p:pic>
        <p:nvPicPr>
          <p:cNvPr id="41987" name="Picture 4" descr="e14ab6d90d_fit-in~1280x800~filters_no_upscale()__f1693_e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6613" y="260350"/>
            <a:ext cx="4418012" cy="6254750"/>
          </a:xfrm>
        </p:spPr>
      </p:pic>
    </p:spTree>
  </p:cSld>
  <p:clrMapOvr>
    <a:masterClrMapping/>
  </p:clrMapOvr>
  <p:transition spd="slow" advTm="6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25ef994cb8_fit-in~1280x800~filters_no_upscale()__f1695_b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88913"/>
            <a:ext cx="4427537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4" descr="1040c3b858_fit-in~1280x800~filters_no_upscale()__f1699_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188913"/>
            <a:ext cx="4710113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a85d2c42dd14074762741ce1d32e294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Picture 4" descr="e03857afbbb0925170b08138c85a171d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60350"/>
            <a:ext cx="8856663" cy="6481763"/>
          </a:xfrm>
        </p:spPr>
      </p:pic>
    </p:spTree>
  </p:cSld>
  <p:clrMapOvr>
    <a:masterClrMapping/>
  </p:clrMapOvr>
  <p:transition spd="slow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/>
          </p:nvPr>
        </p:nvSpPr>
        <p:spPr>
          <a:xfrm>
            <a:off x="323850" y="333375"/>
            <a:ext cx="4043363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Picture 7" descr="OPI60q3biVo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18038" y="333375"/>
            <a:ext cx="4379912" cy="6335713"/>
          </a:xfrm>
        </p:spPr>
      </p:pic>
      <p:pic>
        <p:nvPicPr>
          <p:cNvPr id="20483" name="Picture 4" descr="0852a0b20274af4f154cb574bd98bfab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33375"/>
            <a:ext cx="4643438" cy="6335713"/>
          </a:xfrm>
        </p:spPr>
      </p:pic>
    </p:spTree>
  </p:cSld>
  <p:clrMapOvr>
    <a:masterClrMapping/>
  </p:clrMapOvr>
  <p:transition spd="slow" advTm="6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ca2994acba44b5c6a359c0aa153456b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a02a043daf214adefed216176e2b1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8785225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 descr="7d3f8030b94a931d4c724fccc8d4a4c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49154" name="Picture 4" descr="ff63a3ca3ae1e0f86f8b173d3cab236f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13263" y="333375"/>
            <a:ext cx="4451350" cy="6119813"/>
          </a:xfrm>
        </p:spPr>
      </p:pic>
      <p:pic>
        <p:nvPicPr>
          <p:cNvPr id="49155" name="Picture 4" descr="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75"/>
            <a:ext cx="44862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/>
            <a:r>
              <a:rPr lang="ru-RU" sz="2400" smtClean="0">
                <a:solidFill>
                  <a:srgbClr val="FF0000"/>
                </a:solidFill>
                <a:latin typeface="Georgia" pitchFamily="18" charset="0"/>
              </a:rPr>
              <a:t>На какой из картинок изображена весна? Расскажи, по каким признакам это понятно. Что происходит весной?</a:t>
            </a:r>
          </a:p>
        </p:txBody>
      </p:sp>
      <p:sp>
        <p:nvSpPr>
          <p:cNvPr id="50178" name="Rectangle 7"/>
          <p:cNvSpPr>
            <a:spLocks noGrp="1"/>
          </p:cNvSpPr>
          <p:nvPr>
            <p:ph type="body" sz="half" idx="1"/>
          </p:nvPr>
        </p:nvSpPr>
        <p:spPr>
          <a:xfrm>
            <a:off x="107950" y="1600200"/>
            <a:ext cx="324008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Назови весенние месяцы.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После какого времени года приходит весна?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Какое время года придет после весны?</a:t>
            </a:r>
          </a:p>
          <a:p>
            <a:pPr>
              <a:buFont typeface="Arial" charset="0"/>
              <a:buNone/>
            </a:pPr>
            <a:r>
              <a:rPr lang="ru-RU" sz="2400" smtClean="0">
                <a:latin typeface="Georgia" pitchFamily="18" charset="0"/>
              </a:rPr>
              <a:t>Какие праздники мы отмечаем весной?</a:t>
            </a:r>
          </a:p>
          <a:p>
            <a:pPr>
              <a:buFont typeface="Arial" charset="0"/>
              <a:buNone/>
            </a:pPr>
            <a:endParaRPr lang="ru-RU" sz="2400" smtClean="0">
              <a:latin typeface="Georgia" pitchFamily="18" charset="0"/>
            </a:endParaRPr>
          </a:p>
        </p:txBody>
      </p:sp>
      <p:pic>
        <p:nvPicPr>
          <p:cNvPr id="50179" name="Picture 4" descr="fc64cea256c8731d09696c518d7a7c08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268413"/>
            <a:ext cx="5400675" cy="5400675"/>
          </a:xfrm>
        </p:spPr>
      </p:pic>
    </p:spTree>
  </p:cSld>
  <p:clrMapOvr>
    <a:masterClrMapping/>
  </p:clrMapOvr>
  <p:transition spd="slow" advTm="6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c46ff8dbddebaf48a35e4482c6471c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0"/>
            <a:ext cx="4560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850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21506" name="Picture 4" descr="61f22ad45ec0df5928d06cd42d76d903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775" y="692150"/>
            <a:ext cx="4524375" cy="6165850"/>
          </a:xfrm>
        </p:spPr>
      </p:pic>
      <p:pic>
        <p:nvPicPr>
          <p:cNvPr id="21507" name="Picture 4" descr="3bf77d4aa4_fit-in~1280x800~filters_no_upscale()__f1689_11"/>
          <p:cNvPicPr>
            <a:picLocks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692150"/>
            <a:ext cx="4356100" cy="6165850"/>
          </a:xfrm>
        </p:spPr>
      </p:pic>
    </p:spTree>
  </p:cSld>
  <p:clrMapOvr>
    <a:masterClrMapping/>
  </p:clrMapOvr>
  <p:transition spd="slow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695067481a7df873082d9893071473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92100"/>
            <a:ext cx="88773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ab4962f91a_fit-in~1280x800~filters_no_upscale()__f5829_57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33375"/>
            <a:ext cx="4522788" cy="6408738"/>
          </a:xfrm>
        </p:spPr>
      </p:pic>
      <p:pic>
        <p:nvPicPr>
          <p:cNvPr id="23554" name="Picture 7" descr="e288817e83_fit-in~1280x800~filters_no_upscale()__f5830_5b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29138" y="333375"/>
            <a:ext cx="4521200" cy="6408738"/>
          </a:xfrm>
        </p:spPr>
      </p:pic>
    </p:spTree>
  </p:cSld>
  <p:clrMapOvr>
    <a:masterClrMapping/>
  </p:clrMapOvr>
  <p:transition spd="slow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9975" cy="1143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8" name="Picture 4" descr="370ce746de_fit-in~1280x800~filters_no_upscale()__f1690_f0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41838" y="188913"/>
            <a:ext cx="4473575" cy="6335712"/>
          </a:xfrm>
        </p:spPr>
      </p:pic>
      <p:pic>
        <p:nvPicPr>
          <p:cNvPr id="24579" name="Picture 7" descr="f8be830854_fit-in~1280x800~filters_no_upscale()__f5831_e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60350"/>
            <a:ext cx="4471988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 smtClean="0"/>
          </a:p>
        </p:txBody>
      </p:sp>
      <p:sp>
        <p:nvSpPr>
          <p:cNvPr id="2560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179388" y="260350"/>
            <a:ext cx="4176712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За наступлением весны лучше всего наблюдать за городом, то есть на природе: в лесу или в поле. Здесь лучше заметны первые признаки ранней весны. В тишине сразу слышно, как поют птицы, радуясь теплу и солнцу. Снег потемнел, стал рыхлым, ноздреватым, появились первые проталины,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Весна — переходный сезон, когда день становится длиннее, а ночь короче, повышается температура окружающей среды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25603" name="Picture 5" descr="a7ad3011cadb34b90540468928985725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30738" y="333375"/>
            <a:ext cx="4346575" cy="6335713"/>
          </a:xfrm>
        </p:spPr>
      </p:pic>
    </p:spTree>
  </p:cSld>
  <p:clrMapOvr>
    <a:masterClrMapping/>
  </p:clrMapOvr>
  <p:transition spd="slow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endParaRPr lang="ru-RU" sz="4000" smtClean="0"/>
          </a:p>
        </p:txBody>
      </p:sp>
      <p:pic>
        <p:nvPicPr>
          <p:cNvPr id="5122" name="Picture 2" descr="C:\Documents and Settings\User\Рабочий стол\уголок природы\i.jpeg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60350"/>
            <a:ext cx="4394200" cy="2746375"/>
          </a:xfrm>
        </p:spPr>
      </p:pic>
      <p:sp>
        <p:nvSpPr>
          <p:cNvPr id="26627" name="Rectangle 6"/>
          <p:cNvSpPr>
            <a:spLocks noGrp="1"/>
          </p:cNvSpPr>
          <p:nvPr>
            <p:ph sz="quarter" idx="2"/>
          </p:nvPr>
        </p:nvSpPr>
        <p:spPr>
          <a:xfrm>
            <a:off x="179388" y="260350"/>
            <a:ext cx="4176712" cy="64087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Солнце весной поднимается значительно раньше, чем в середине зимы . В полдень оно поднимается с каждым днем все выше и выше, греет с каждым днём всё сильнее.</a:t>
            </a:r>
          </a:p>
          <a:p>
            <a:pPr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Посмотрите на небо: таким ли оно было зимой? Что изменилось? Небо светлое, чистое, голубое, высокое. Появились белые легкие облака - их называют кучевыми, так как они держатся на небе кучками.</a:t>
            </a:r>
          </a:p>
          <a:p>
            <a:endParaRPr lang="ru-RU" sz="2400" smtClean="0"/>
          </a:p>
        </p:txBody>
      </p:sp>
      <p:pic>
        <p:nvPicPr>
          <p:cNvPr id="4098" name="Picture 2" descr="C:\Documents and Settings\User\Рабочий стол\уголок природы\20768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644900"/>
            <a:ext cx="4321175" cy="2700338"/>
          </a:xfrm>
        </p:spPr>
      </p:pic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502</Words>
  <Application>Microsoft Office PowerPoint</Application>
  <PresentationFormat>Экран (4:3)</PresentationFormat>
  <Paragraphs>48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Georgia</vt:lpstr>
      <vt:lpstr>Times New Roman</vt:lpstr>
      <vt:lpstr>Тема Office</vt:lpstr>
      <vt:lpstr>Для детей старшего  дошкольного возраста  Подготовила  Малахова С.В. МБДОУ №54 г. Керчь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Среди снегов в лесах, на полянах, появляются первые весенние цветы. После долгой зимы эти цветы особенно приятны и красивы.  Это подснежники, пролесок (голубой подснежник), крокусы, примула, сон трава. </vt:lpstr>
      <vt:lpstr>    В начале марта прилетают перелётные птицы.  Раньше всех из тёплых стран возвращаются  грачи и скворцы.   </vt:lpstr>
      <vt:lpstr>Слайд 12</vt:lpstr>
      <vt:lpstr>Слайд 13</vt:lpstr>
      <vt:lpstr>Слайд 14</vt:lpstr>
      <vt:lpstr>Слайд 15</vt:lpstr>
      <vt:lpstr>Слайд 16</vt:lpstr>
      <vt:lpstr>Труд людей весной</vt:lpstr>
      <vt:lpstr>Слайд 18</vt:lpstr>
      <vt:lpstr>Я давно весну ждала, У меня свои дела. Мне участок в огороде, Нынче мама отвела. Я возьму свою лопатку, Я пойду вскопаю грядку.</vt:lpstr>
      <vt:lpstr>Про весну народ говорит: «Весна цветами красна», а месяц май называют «цветень». В мае распускаются в лесу ландыши, хохлатки, медуницы, мать-и-мачеха.</vt:lpstr>
      <vt:lpstr>Слайд 21</vt:lpstr>
      <vt:lpstr>Слайд 22</vt:lpstr>
      <vt:lpstr>Праздники весны День 8 Марта, День космонавтики, 1 Мая, День Победы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На какой из картинок изображена весна? Расскажи, по каким признакам это понятно. Что происходит весной?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идет</dc:title>
  <cp:lastModifiedBy>Наташа</cp:lastModifiedBy>
  <cp:revision>58</cp:revision>
  <dcterms:modified xsi:type="dcterms:W3CDTF">2025-02-28T10:15:01Z</dcterms:modified>
</cp:coreProperties>
</file>