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4" r:id="rId3"/>
    <p:sldId id="286" r:id="rId4"/>
    <p:sldId id="326" r:id="rId5"/>
    <p:sldId id="325" r:id="rId6"/>
    <p:sldId id="315" r:id="rId7"/>
    <p:sldId id="318" r:id="rId8"/>
    <p:sldId id="316" r:id="rId9"/>
    <p:sldId id="330" r:id="rId10"/>
    <p:sldId id="331" r:id="rId11"/>
    <p:sldId id="317" r:id="rId12"/>
    <p:sldId id="288" r:id="rId13"/>
    <p:sldId id="340" r:id="rId14"/>
    <p:sldId id="334" r:id="rId15"/>
    <p:sldId id="337" r:id="rId16"/>
    <p:sldId id="339" r:id="rId17"/>
    <p:sldId id="350" r:id="rId18"/>
    <p:sldId id="346" r:id="rId19"/>
    <p:sldId id="328" r:id="rId20"/>
    <p:sldId id="338" r:id="rId21"/>
    <p:sldId id="341" r:id="rId22"/>
    <p:sldId id="348" r:id="rId23"/>
    <p:sldId id="349" r:id="rId24"/>
    <p:sldId id="319" r:id="rId25"/>
    <p:sldId id="289" r:id="rId26"/>
    <p:sldId id="332" r:id="rId27"/>
    <p:sldId id="343" r:id="rId28"/>
    <p:sldId id="344" r:id="rId29"/>
    <p:sldId id="333" r:id="rId30"/>
    <p:sldId id="335" r:id="rId31"/>
    <p:sldId id="322" r:id="rId32"/>
    <p:sldId id="292" r:id="rId33"/>
    <p:sldId id="352" r:id="rId34"/>
    <p:sldId id="353" r:id="rId35"/>
    <p:sldId id="354" r:id="rId36"/>
    <p:sldId id="297" r:id="rId3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025" autoAdjust="0"/>
  </p:normalViewPr>
  <p:slideViewPr>
    <p:cSldViewPr>
      <p:cViewPr varScale="1">
        <p:scale>
          <a:sx n="87" d="100"/>
          <a:sy n="87" d="100"/>
        </p:scale>
        <p:origin x="-806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9612AA-0BBF-47C4-B56D-69CD66EC361A}" type="datetimeFigureOut">
              <a:rPr lang="ru-RU"/>
              <a:pPr>
                <a:defRPr/>
              </a:pPr>
              <a:t>12.02.2025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76D495-0DDC-45BE-A317-913015E58E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6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4E02C2-D193-4AB7-8DF1-5ABCAE0790A6}" type="datetimeFigureOut">
              <a:rPr lang="ru-RU"/>
              <a:pPr>
                <a:defRPr/>
              </a:pPr>
              <a:t>12.02.2025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E487D2-7C81-4D08-81E0-27F623EFF88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6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0353B6-9688-4E67-A9A5-F8EB012CD62C}" type="datetimeFigureOut">
              <a:rPr lang="ru-RU"/>
              <a:pPr>
                <a:defRPr/>
              </a:pPr>
              <a:t>12.02.2025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AB41ED-B7B5-4BBB-BDC3-ED08C3AA4B8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600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FA2D01-343C-4FA0-A012-69ABA518FE3C}" type="datetimeFigureOut">
              <a:rPr lang="ru-RU"/>
              <a:pPr>
                <a:defRPr/>
              </a:pPr>
              <a:t>12.02.2025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446A1D-556A-43A7-B146-A1F45C7209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D7A6E7-710D-4361-9FA3-AF359E6EC7EC}" type="datetimeFigureOut">
              <a:rPr lang="ru-RU"/>
              <a:pPr>
                <a:defRPr/>
              </a:pPr>
              <a:t>12.02.2025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EB6C09-EE32-4831-A9D8-A2592530B88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Заголовок и текст над объек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A6A9E9-9BF0-4A29-9712-0908FAC0CD17}" type="datetimeFigureOut">
              <a:rPr lang="ru-RU"/>
              <a:pPr>
                <a:defRPr/>
              </a:pPr>
              <a:t>12.02.2025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B739B5-9333-4A2F-8B4F-7336695B35F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73A721-A0FD-4747-8CDF-B54D7D4DA104}" type="datetimeFigureOut">
              <a:rPr lang="ru-RU"/>
              <a:pPr>
                <a:defRPr/>
              </a:pPr>
              <a:t>12.02.2025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92F240-22C4-4C59-8F40-B3890D2C57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A2ACF3-B435-43FA-9FC2-3D11F57088E8}" type="datetimeFigureOut">
              <a:rPr lang="ru-RU"/>
              <a:pPr>
                <a:defRPr/>
              </a:pPr>
              <a:t>12.02.2025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F31FB1-FD15-4B35-B0CE-D944C46947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6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8A1619-4360-4C79-92AE-258D9C11B0B6}" type="datetimeFigureOut">
              <a:rPr lang="ru-RU"/>
              <a:pPr>
                <a:defRPr/>
              </a:pPr>
              <a:t>12.02.2025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DDA602-F6F6-49DB-AAD2-A376BE76F0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6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55DE5D-44F1-4E10-B632-17B3C2936FF0}" type="datetimeFigureOut">
              <a:rPr lang="ru-RU"/>
              <a:pPr>
                <a:defRPr/>
              </a:pPr>
              <a:t>12.02.2025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9234DE-7421-47E2-9AC5-550B7379AF7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6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2F52B1-0B16-4225-9A40-1E2C2F15B00C}" type="datetimeFigureOut">
              <a:rPr lang="ru-RU"/>
              <a:pPr>
                <a:defRPr/>
              </a:pPr>
              <a:t>12.02.2025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127B79-2A64-4D53-AFA3-71DC8DF10D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6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844D5C-56DD-462F-804D-98A47180BD3C}" type="datetimeFigureOut">
              <a:rPr lang="ru-RU"/>
              <a:pPr>
                <a:defRPr/>
              </a:pPr>
              <a:t>12.02.2025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E582CF-4129-44C5-9D7A-B392A6121CF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6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28F9BE-3D95-423E-8663-834C863B17DB}" type="datetimeFigureOut">
              <a:rPr lang="ru-RU"/>
              <a:pPr>
                <a:defRPr/>
              </a:pPr>
              <a:t>12.02.2025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FE6676-2480-4A85-8CC2-9877941F46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6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4B1EA2-4766-4436-B393-447101BCF221}" type="datetimeFigureOut">
              <a:rPr lang="ru-RU"/>
              <a:pPr>
                <a:defRPr/>
              </a:pPr>
              <a:t>12.02.2025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944F76-CCDD-47F7-AC7A-8E6B76D823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6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DE0098-A7A8-404F-A2BB-11CFE808C605}" type="datetimeFigureOut">
              <a:rPr lang="ru-RU"/>
              <a:pPr>
                <a:defRPr/>
              </a:pPr>
              <a:t>12.02.2025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EA3678-401E-467C-A1F2-2741496EE1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6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FA7D58C-657A-4D21-8BB5-25E2A073660E}" type="datetimeFigureOut">
              <a:rPr lang="ru-RU"/>
              <a:pPr>
                <a:defRPr/>
              </a:pPr>
              <a:t>12.02.2025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EBB1515-DEC2-4700-9073-6457DAC6743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2" r:id="rId2"/>
    <p:sldLayoutId id="2147483661" r:id="rId3"/>
    <p:sldLayoutId id="2147483660" r:id="rId4"/>
    <p:sldLayoutId id="2147483659" r:id="rId5"/>
    <p:sldLayoutId id="2147483658" r:id="rId6"/>
    <p:sldLayoutId id="2147483657" r:id="rId7"/>
    <p:sldLayoutId id="2147483656" r:id="rId8"/>
    <p:sldLayoutId id="2147483655" r:id="rId9"/>
    <p:sldLayoutId id="2147483654" r:id="rId10"/>
    <p:sldLayoutId id="2147483653" r:id="rId11"/>
    <p:sldLayoutId id="2147483652" r:id="rId12"/>
    <p:sldLayoutId id="2147483651" r:id="rId13"/>
    <p:sldLayoutId id="2147483650" r:id="rId14"/>
    <p:sldLayoutId id="2147483649" r:id="rId15"/>
  </p:sldLayoutIdLst>
  <p:transition spd="slow" advTm="600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1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5"/>
          <p:cNvSpPr>
            <a:spLocks noGrp="1"/>
          </p:cNvSpPr>
          <p:nvPr>
            <p:ph type="ctrTitle" idx="4294967295"/>
          </p:nvPr>
        </p:nvSpPr>
        <p:spPr>
          <a:xfrm>
            <a:off x="179388" y="404813"/>
            <a:ext cx="8277225" cy="2447925"/>
          </a:xfrm>
        </p:spPr>
        <p:txBody>
          <a:bodyPr/>
          <a:lstStyle/>
          <a:p>
            <a:pPr algn="l" eaLnBrk="1" hangingPunct="1"/>
            <a:r>
              <a:rPr lang="ru-RU" sz="2800" smtClean="0">
                <a:solidFill>
                  <a:srgbClr val="FF0000"/>
                </a:solidFill>
                <a:latin typeface="Georgia" pitchFamily="18" charset="0"/>
              </a:rPr>
              <a:t>Для детей старшего </a:t>
            </a:r>
            <a:r>
              <a:rPr lang="ru-RU" sz="2800" smtClean="0">
                <a:solidFill>
                  <a:srgbClr val="FF0000"/>
                </a:solidFill>
                <a:latin typeface="Arial" charset="0"/>
              </a:rPr>
              <a:t/>
            </a:r>
            <a:br>
              <a:rPr lang="ru-RU" sz="2800" smtClean="0">
                <a:solidFill>
                  <a:srgbClr val="FF0000"/>
                </a:solidFill>
                <a:latin typeface="Arial" charset="0"/>
              </a:rPr>
            </a:br>
            <a:r>
              <a:rPr lang="ru-RU" sz="2800" smtClean="0">
                <a:solidFill>
                  <a:srgbClr val="FF0000"/>
                </a:solidFill>
                <a:latin typeface="Georgia" pitchFamily="18" charset="0"/>
              </a:rPr>
              <a:t>дошкольного возраста</a:t>
            </a:r>
            <a:r>
              <a:rPr lang="ru-RU" sz="2800" smtClean="0">
                <a:solidFill>
                  <a:srgbClr val="FF0000"/>
                </a:solidFill>
                <a:latin typeface="Arial" charset="0"/>
              </a:rPr>
              <a:t/>
            </a:r>
            <a:br>
              <a:rPr lang="ru-RU" sz="2800" smtClean="0">
                <a:solidFill>
                  <a:srgbClr val="FF0000"/>
                </a:solidFill>
                <a:latin typeface="Arial" charset="0"/>
              </a:rPr>
            </a:br>
            <a:r>
              <a:rPr lang="ru-RU" sz="2800" smtClean="0">
                <a:solidFill>
                  <a:srgbClr val="FF0000"/>
                </a:solidFill>
                <a:latin typeface="Georgia" pitchFamily="18" charset="0"/>
              </a:rPr>
              <a:t/>
            </a:r>
            <a:br>
              <a:rPr lang="ru-RU" sz="2800" smtClean="0">
                <a:solidFill>
                  <a:srgbClr val="FF0000"/>
                </a:solidFill>
                <a:latin typeface="Georgia" pitchFamily="18" charset="0"/>
              </a:rPr>
            </a:br>
            <a:r>
              <a:rPr lang="ru-RU" sz="2800" smtClean="0">
                <a:solidFill>
                  <a:srgbClr val="FF0000"/>
                </a:solidFill>
                <a:latin typeface="Georgia" pitchFamily="18" charset="0"/>
              </a:rPr>
              <a:t>Подготовила </a:t>
            </a:r>
            <a:r>
              <a:rPr lang="ru-RU" sz="2800" smtClean="0">
                <a:solidFill>
                  <a:srgbClr val="FF0000"/>
                </a:solidFill>
                <a:latin typeface="Arial" charset="0"/>
              </a:rPr>
              <a:t/>
            </a:r>
            <a:br>
              <a:rPr lang="ru-RU" sz="2800" smtClean="0">
                <a:solidFill>
                  <a:srgbClr val="FF0000"/>
                </a:solidFill>
                <a:latin typeface="Arial" charset="0"/>
              </a:rPr>
            </a:br>
            <a:r>
              <a:rPr lang="ru-RU" sz="2800" smtClean="0">
                <a:solidFill>
                  <a:srgbClr val="FF0000"/>
                </a:solidFill>
                <a:latin typeface="Georgia" pitchFamily="18" charset="0"/>
              </a:rPr>
              <a:t>Малахова С.В.</a:t>
            </a:r>
            <a:br>
              <a:rPr lang="ru-RU" sz="2800" smtClean="0">
                <a:solidFill>
                  <a:srgbClr val="FF0000"/>
                </a:solidFill>
                <a:latin typeface="Georgia" pitchFamily="18" charset="0"/>
              </a:rPr>
            </a:br>
            <a:r>
              <a:rPr lang="ru-RU" sz="2800" smtClean="0">
                <a:solidFill>
                  <a:srgbClr val="FF0000"/>
                </a:solidFill>
                <a:latin typeface="Georgia" pitchFamily="18" charset="0"/>
              </a:rPr>
              <a:t>МБДОУ №54 г. Керчь</a:t>
            </a:r>
          </a:p>
        </p:txBody>
      </p:sp>
      <p:sp>
        <p:nvSpPr>
          <p:cNvPr id="17410" name="Rectangle 6"/>
          <p:cNvSpPr>
            <a:spLocks noGrp="1"/>
          </p:cNvSpPr>
          <p:nvPr>
            <p:ph type="subTitle" idx="4294967295"/>
          </p:nvPr>
        </p:nvSpPr>
        <p:spPr>
          <a:xfrm>
            <a:off x="107950" y="3716338"/>
            <a:ext cx="4608513" cy="2520950"/>
          </a:xfrm>
        </p:spPr>
        <p:txBody>
          <a:bodyPr/>
          <a:lstStyle/>
          <a:p>
            <a:pPr marL="0" indent="0" algn="ctr" eaLnBrk="1" hangingPunct="1">
              <a:buFont typeface="Arial" charset="0"/>
              <a:buNone/>
            </a:pPr>
            <a:r>
              <a:rPr lang="ru-RU" sz="4400" b="1" smtClean="0">
                <a:solidFill>
                  <a:srgbClr val="FF0000"/>
                </a:solidFill>
                <a:latin typeface="Georgia" pitchFamily="18" charset="0"/>
              </a:rPr>
              <a:t>Времена</a:t>
            </a:r>
            <a:r>
              <a:rPr lang="ru-RU" sz="4400" b="1" smtClean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ru-RU" sz="4400" b="1" smtClean="0">
                <a:solidFill>
                  <a:srgbClr val="FF0000"/>
                </a:solidFill>
                <a:latin typeface="Georgia" pitchFamily="18" charset="0"/>
              </a:rPr>
              <a:t>года</a:t>
            </a:r>
          </a:p>
          <a:p>
            <a:pPr marL="0" indent="0" algn="ctr" eaLnBrk="1" hangingPunct="1">
              <a:buFont typeface="Arial" charset="0"/>
              <a:buNone/>
            </a:pPr>
            <a:r>
              <a:rPr lang="ru-RU" sz="4400" b="1" smtClean="0">
                <a:solidFill>
                  <a:srgbClr val="FF0000"/>
                </a:solidFill>
                <a:latin typeface="Georgia" pitchFamily="18" charset="0"/>
              </a:rPr>
              <a:t>Лето</a:t>
            </a:r>
          </a:p>
        </p:txBody>
      </p:sp>
      <p:pic>
        <p:nvPicPr>
          <p:cNvPr id="17411" name="Picture 4" descr="лето девушк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27563" y="115888"/>
            <a:ext cx="4362450" cy="661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4" descr="1686699853_kartin-papik-pro-p-kartinki-na-temu-yavleniya-prirodi-5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950" y="80963"/>
            <a:ext cx="9036050" cy="677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4"/>
          <p:cNvSpPr>
            <a:spLocks noGrp="1"/>
          </p:cNvSpPr>
          <p:nvPr>
            <p:ph type="title"/>
          </p:nvPr>
        </p:nvSpPr>
        <p:spPr>
          <a:xfrm>
            <a:off x="5148263" y="274638"/>
            <a:ext cx="3816350" cy="1858962"/>
          </a:xfrm>
        </p:spPr>
        <p:txBody>
          <a:bodyPr/>
          <a:lstStyle/>
          <a:p>
            <a:r>
              <a:rPr lang="ru-RU" sz="3200" smtClean="0">
                <a:solidFill>
                  <a:srgbClr val="FF0000"/>
                </a:solidFill>
                <a:latin typeface="Georgia" pitchFamily="18" charset="0"/>
              </a:rPr>
              <a:t>Чем занимаются дети летом?</a:t>
            </a:r>
          </a:p>
        </p:txBody>
      </p:sp>
      <p:sp>
        <p:nvSpPr>
          <p:cNvPr id="27650" name="Rectangle 5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endParaRPr lang="ru-RU" sz="2800" smtClean="0"/>
          </a:p>
        </p:txBody>
      </p:sp>
      <p:pic>
        <p:nvPicPr>
          <p:cNvPr id="27651" name="Picture 11" descr="579aee3d1f0947893b90358bef820df3"/>
          <p:cNvPicPr>
            <a:picLocks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5262563" y="1773238"/>
            <a:ext cx="3651250" cy="4957762"/>
          </a:xfrm>
        </p:spPr>
      </p:pic>
      <p:pic>
        <p:nvPicPr>
          <p:cNvPr id="27652" name="Picture 13" descr="18546_c4d18c8f2f052e5ab9bc0df0feded3f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950" y="188913"/>
            <a:ext cx="5010150" cy="6335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12"/>
          <p:cNvSpPr>
            <a:spLocks noGrp="1"/>
          </p:cNvSpPr>
          <p:nvPr>
            <p:ph type="title" idx="4294967295"/>
          </p:nvPr>
        </p:nvSpPr>
        <p:spPr>
          <a:xfrm>
            <a:off x="3924300" y="274638"/>
            <a:ext cx="2592388" cy="1143000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28674" name="Picture 8" descr="kartinkiprosport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32363" y="350838"/>
            <a:ext cx="4030662" cy="302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5" name="Picture 9" descr="leto1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333375"/>
            <a:ext cx="4710112" cy="633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6" name="Picture 10" descr="unnamed"/>
          <p:cNvPicPr>
            <a:picLocks noChangeAspect="1" noChangeArrowheads="1"/>
          </p:cNvPicPr>
          <p:nvPr>
            <p:ph type="body" idx="4294967295"/>
          </p:nvPr>
        </p:nvPicPr>
        <p:blipFill>
          <a:blip r:embed="rId4"/>
          <a:srcRect/>
          <a:stretch>
            <a:fillRect/>
          </a:stretch>
        </p:blipFill>
        <p:spPr>
          <a:xfrm>
            <a:off x="5003800" y="3644900"/>
            <a:ext cx="3960813" cy="3024188"/>
          </a:xfrm>
        </p:spPr>
      </p:pic>
    </p:spTree>
  </p:cSld>
  <p:clrMapOvr>
    <a:masterClrMapping/>
  </p:clrMapOvr>
  <p:transition spd="slow" advTm="6000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Picture 4" descr="f708209b89284c9a79c06da0e8fb78ec"/>
          <p:cNvPicPr>
            <a:picLocks noChangeAspect="1" noChangeArrowheads="1"/>
          </p:cNvPicPr>
          <p:nvPr>
            <p:ph type="body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4808538" y="1412875"/>
            <a:ext cx="4119562" cy="5246688"/>
          </a:xfrm>
        </p:spPr>
      </p:pic>
      <p:pic>
        <p:nvPicPr>
          <p:cNvPr id="29698" name="Picture 7" descr="3f2dcb4e4bf3ef85721af3d60d3af7f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4938" y="115888"/>
            <a:ext cx="4465637" cy="554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17"/>
          <p:cNvSpPr>
            <a:spLocks noGrp="1"/>
          </p:cNvSpPr>
          <p:nvPr>
            <p:ph type="title"/>
          </p:nvPr>
        </p:nvSpPr>
        <p:spPr>
          <a:xfrm>
            <a:off x="457200" y="2349500"/>
            <a:ext cx="2890838" cy="1008063"/>
          </a:xfrm>
        </p:spPr>
        <p:txBody>
          <a:bodyPr/>
          <a:lstStyle/>
          <a:p>
            <a:endParaRPr lang="ru-RU" smtClean="0"/>
          </a:p>
        </p:txBody>
      </p:sp>
      <p:sp>
        <p:nvSpPr>
          <p:cNvPr id="30722" name="Rectangle 18"/>
          <p:cNvSpPr>
            <a:spLocks noGrp="1"/>
          </p:cNvSpPr>
          <p:nvPr>
            <p:ph type="body" idx="1"/>
          </p:nvPr>
        </p:nvSpPr>
        <p:spPr>
          <a:xfrm>
            <a:off x="4211638" y="476250"/>
            <a:ext cx="4475162" cy="2881313"/>
          </a:xfrm>
        </p:spPr>
        <p:txBody>
          <a:bodyPr/>
          <a:lstStyle/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2000" smtClean="0">
                <a:latin typeface="Georgia" pitchFamily="18" charset="0"/>
              </a:rPr>
              <a:t>Хорошо, что снова лето,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2000" smtClean="0">
                <a:latin typeface="Georgia" pitchFamily="18" charset="0"/>
              </a:rPr>
              <a:t>Снова солнце высоко,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2000" smtClean="0">
                <a:latin typeface="Georgia" pitchFamily="18" charset="0"/>
              </a:rPr>
              <a:t>Что вода в пруду нагрета,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2000" smtClean="0">
                <a:latin typeface="Georgia" pitchFamily="18" charset="0"/>
              </a:rPr>
              <a:t>Как парное молоко.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2000" smtClean="0">
                <a:latin typeface="Georgia" pitchFamily="18" charset="0"/>
              </a:rPr>
              <a:t>Хорошо, что рожь густая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2000" smtClean="0">
                <a:latin typeface="Georgia" pitchFamily="18" charset="0"/>
              </a:rPr>
              <a:t>Голубую пьет росу,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2000" smtClean="0">
                <a:latin typeface="Georgia" pitchFamily="18" charset="0"/>
              </a:rPr>
              <a:t>Что встречают птичьи стаи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2000" smtClean="0">
                <a:latin typeface="Georgia" pitchFamily="18" charset="0"/>
              </a:rPr>
              <a:t>Нас и в поле, и в лесу.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2000" smtClean="0">
                <a:latin typeface="Georgia" pitchFamily="18" charset="0"/>
              </a:rPr>
              <a:t>(Г. Ладонщиков)</a:t>
            </a:r>
          </a:p>
        </p:txBody>
      </p:sp>
      <p:pic>
        <p:nvPicPr>
          <p:cNvPr id="30723" name="Picture 12" descr="лето 16"/>
          <p:cNvPicPr>
            <a:picLocks noChangeAspect="1" noChangeArrowheads="1"/>
          </p:cNvPicPr>
          <p:nvPr>
            <p:ph sz="quarter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107950" y="908050"/>
            <a:ext cx="4022725" cy="5688013"/>
          </a:xfrm>
        </p:spPr>
      </p:pic>
      <p:pic>
        <p:nvPicPr>
          <p:cNvPr id="30724" name="Picture 13" descr="лето 1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05550" y="3141663"/>
            <a:ext cx="2838450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11"/>
          <p:cNvSpPr>
            <a:spLocks noGrp="1"/>
          </p:cNvSpPr>
          <p:nvPr>
            <p:ph type="title"/>
          </p:nvPr>
        </p:nvSpPr>
        <p:spPr>
          <a:xfrm>
            <a:off x="5508625" y="765175"/>
            <a:ext cx="3178175" cy="652463"/>
          </a:xfrm>
        </p:spPr>
        <p:txBody>
          <a:bodyPr/>
          <a:lstStyle/>
          <a:p>
            <a:endParaRPr lang="ru-RU" sz="4000" smtClean="0"/>
          </a:p>
        </p:txBody>
      </p:sp>
      <p:sp>
        <p:nvSpPr>
          <p:cNvPr id="31746" name="Rectangle 12"/>
          <p:cNvSpPr>
            <a:spLocks noGrp="1"/>
          </p:cNvSpPr>
          <p:nvPr>
            <p:ph type="body" idx="1"/>
          </p:nvPr>
        </p:nvSpPr>
        <p:spPr>
          <a:xfrm>
            <a:off x="250825" y="333375"/>
            <a:ext cx="4918075" cy="1582738"/>
          </a:xfrm>
        </p:spPr>
        <p:txBody>
          <a:bodyPr/>
          <a:lstStyle/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2800" smtClean="0">
                <a:latin typeface="Georgia" pitchFamily="18" charset="0"/>
              </a:rPr>
              <a:t>    До чего хорош денек!</a:t>
            </a:r>
            <a:br>
              <a:rPr lang="ru-RU" sz="2800" smtClean="0">
                <a:latin typeface="Georgia" pitchFamily="18" charset="0"/>
              </a:rPr>
            </a:br>
            <a:r>
              <a:rPr lang="ru-RU" sz="2800" smtClean="0">
                <a:latin typeface="Georgia" pitchFamily="18" charset="0"/>
              </a:rPr>
              <a:t>Веет легкий ветерок.</a:t>
            </a:r>
            <a:br>
              <a:rPr lang="ru-RU" sz="2800" smtClean="0">
                <a:latin typeface="Georgia" pitchFamily="18" charset="0"/>
              </a:rPr>
            </a:br>
            <a:r>
              <a:rPr lang="ru-RU" sz="2800" smtClean="0">
                <a:latin typeface="Georgia" pitchFamily="18" charset="0"/>
              </a:rPr>
              <a:t>Солнца летнего лучи</a:t>
            </a:r>
            <a:br>
              <a:rPr lang="ru-RU" sz="2800" smtClean="0">
                <a:latin typeface="Georgia" pitchFamily="18" charset="0"/>
              </a:rPr>
            </a:br>
            <a:r>
              <a:rPr lang="ru-RU" sz="2800" smtClean="0">
                <a:latin typeface="Georgia" pitchFamily="18" charset="0"/>
              </a:rPr>
              <a:t>Так приятно горячи!</a:t>
            </a:r>
          </a:p>
        </p:txBody>
      </p:sp>
      <p:pic>
        <p:nvPicPr>
          <p:cNvPr id="31747" name="Picture 4" descr="лето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817688"/>
            <a:ext cx="5040313" cy="504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8" name="Picture 8" descr="60b877f2d5f66177861f01c16c49cd3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64163" y="260350"/>
            <a:ext cx="3606800" cy="640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/>
          <p:cNvSpPr>
            <a:spLocks noGrp="1"/>
          </p:cNvSpPr>
          <p:nvPr>
            <p:ph type="title"/>
          </p:nvPr>
        </p:nvSpPr>
        <p:spPr>
          <a:xfrm>
            <a:off x="4284663" y="274638"/>
            <a:ext cx="4402137" cy="1143000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32770" name="Picture 4" descr="лето14"/>
          <p:cNvPicPr>
            <a:picLocks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140200" y="404813"/>
            <a:ext cx="2154238" cy="3517900"/>
          </a:xfrm>
        </p:spPr>
      </p:pic>
      <p:pic>
        <p:nvPicPr>
          <p:cNvPr id="32771" name="Picture 6" descr="2e8c96f58872b80b9ac393b0fce4e90c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1989138"/>
            <a:ext cx="3914775" cy="4719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2" name="Picture 7" descr="лето 1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72225" y="2114550"/>
            <a:ext cx="2668588" cy="474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3794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33795" name="Picture 5" descr="c87f7bbeb0be53acbc9d717ff18621e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188913"/>
            <a:ext cx="8569325" cy="633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2"/>
          <p:cNvSpPr>
            <a:spLocks noGrp="1"/>
          </p:cNvSpPr>
          <p:nvPr>
            <p:ph type="title"/>
          </p:nvPr>
        </p:nvSpPr>
        <p:spPr>
          <a:xfrm>
            <a:off x="107950" y="188913"/>
            <a:ext cx="71438" cy="71437"/>
          </a:xfrm>
        </p:spPr>
        <p:txBody>
          <a:bodyPr/>
          <a:lstStyle/>
          <a:p>
            <a:endParaRPr lang="ru-RU" sz="4000" smtClean="0"/>
          </a:p>
        </p:txBody>
      </p:sp>
      <p:sp>
        <p:nvSpPr>
          <p:cNvPr id="34818" name="Rectangle 3"/>
          <p:cNvSpPr>
            <a:spLocks noGrp="1"/>
          </p:cNvSpPr>
          <p:nvPr>
            <p:ph type="body" idx="1"/>
          </p:nvPr>
        </p:nvSpPr>
        <p:spPr>
          <a:xfrm>
            <a:off x="179388" y="1412875"/>
            <a:ext cx="3887787" cy="4713288"/>
          </a:xfrm>
        </p:spPr>
        <p:txBody>
          <a:bodyPr/>
          <a:lstStyle/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2400" smtClean="0"/>
              <a:t>     </a:t>
            </a:r>
            <a:r>
              <a:rPr lang="ru-RU" sz="2400" smtClean="0">
                <a:latin typeface="Georgia" pitchFamily="18" charset="0"/>
              </a:rPr>
              <a:t>В наши окна смотрит лето,</a:t>
            </a:r>
            <a:br>
              <a:rPr lang="ru-RU" sz="2400" smtClean="0">
                <a:latin typeface="Georgia" pitchFamily="18" charset="0"/>
              </a:rPr>
            </a:br>
            <a:r>
              <a:rPr lang="ru-RU" sz="2400" smtClean="0">
                <a:latin typeface="Georgia" pitchFamily="18" charset="0"/>
              </a:rPr>
              <a:t>Наконец-то и оно</a:t>
            </a:r>
            <a:br>
              <a:rPr lang="ru-RU" sz="2400" smtClean="0">
                <a:latin typeface="Georgia" pitchFamily="18" charset="0"/>
              </a:rPr>
            </a:br>
            <a:r>
              <a:rPr lang="ru-RU" sz="2400" smtClean="0">
                <a:latin typeface="Georgia" pitchFamily="18" charset="0"/>
              </a:rPr>
              <a:t>После зимнего сюжета</a:t>
            </a:r>
            <a:br>
              <a:rPr lang="ru-RU" sz="2400" smtClean="0">
                <a:latin typeface="Georgia" pitchFamily="18" charset="0"/>
              </a:rPr>
            </a:br>
            <a:r>
              <a:rPr lang="ru-RU" sz="2400" smtClean="0">
                <a:latin typeface="Georgia" pitchFamily="18" charset="0"/>
              </a:rPr>
              <a:t>С теплотою к нам пришло.</a:t>
            </a:r>
            <a:br>
              <a:rPr lang="ru-RU" sz="2400" smtClean="0">
                <a:latin typeface="Georgia" pitchFamily="18" charset="0"/>
              </a:rPr>
            </a:br>
            <a:r>
              <a:rPr lang="ru-RU" sz="2400" smtClean="0">
                <a:latin typeface="Georgia" pitchFamily="18" charset="0"/>
              </a:rPr>
              <a:t/>
            </a:r>
            <a:br>
              <a:rPr lang="ru-RU" sz="2400" smtClean="0">
                <a:latin typeface="Georgia" pitchFamily="18" charset="0"/>
              </a:rPr>
            </a:br>
            <a:r>
              <a:rPr lang="ru-RU" sz="2400" smtClean="0">
                <a:latin typeface="Georgia" pitchFamily="18" charset="0"/>
              </a:rPr>
              <a:t>Всё прекрасно, небо ясно,</a:t>
            </a:r>
            <a:br>
              <a:rPr lang="ru-RU" sz="2400" smtClean="0">
                <a:latin typeface="Georgia" pitchFamily="18" charset="0"/>
              </a:rPr>
            </a:br>
            <a:r>
              <a:rPr lang="ru-RU" sz="2400" smtClean="0">
                <a:latin typeface="Georgia" pitchFamily="18" charset="0"/>
              </a:rPr>
              <a:t>Птички, бабочки, трава.</a:t>
            </a:r>
            <a:br>
              <a:rPr lang="ru-RU" sz="2400" smtClean="0">
                <a:latin typeface="Georgia" pitchFamily="18" charset="0"/>
              </a:rPr>
            </a:br>
            <a:r>
              <a:rPr lang="ru-RU" sz="2400" smtClean="0">
                <a:latin typeface="Georgia" pitchFamily="18" charset="0"/>
              </a:rPr>
              <a:t>Я на речку искупаться.</a:t>
            </a:r>
            <a:br>
              <a:rPr lang="ru-RU" sz="2400" smtClean="0">
                <a:latin typeface="Georgia" pitchFamily="18" charset="0"/>
              </a:rPr>
            </a:br>
            <a:r>
              <a:rPr lang="ru-RU" sz="2400" smtClean="0">
                <a:latin typeface="Georgia" pitchFamily="18" charset="0"/>
              </a:rPr>
              <a:t>Кто со мною, детвора?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2400" smtClean="0">
                <a:latin typeface="Georgia" pitchFamily="18" charset="0"/>
              </a:rPr>
              <a:t>     (С.Прилуцкий)</a:t>
            </a:r>
          </a:p>
        </p:txBody>
      </p:sp>
      <p:pic>
        <p:nvPicPr>
          <p:cNvPr id="34819" name="Picture 4" descr="e846799ef04008a9b77631c6995d704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25900" y="188913"/>
            <a:ext cx="4884738" cy="6465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1" name="Picture 4" descr="летом наблюдения прод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48175" y="115888"/>
            <a:ext cx="4578350" cy="6481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2" name="Picture 5" descr="летом наблюдения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950" y="115888"/>
            <a:ext cx="4597400" cy="650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4" descr="02e4c99c2a4434dab8ac9732ffe1ac9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333375"/>
            <a:ext cx="6192837" cy="5976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7" name="Rectangle 5"/>
          <p:cNvSpPr>
            <a:spLocks noGrp="1"/>
          </p:cNvSpPr>
          <p:nvPr>
            <p:ph type="body" sz="half" idx="4294967295"/>
          </p:nvPr>
        </p:nvSpPr>
        <p:spPr>
          <a:xfrm>
            <a:off x="6372225" y="1412875"/>
            <a:ext cx="2771775" cy="4525963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sz="2800" smtClean="0">
                <a:latin typeface="Arial" charset="0"/>
              </a:rPr>
              <a:t>На какой картинке изображено лето?</a:t>
            </a:r>
          </a:p>
          <a:p>
            <a:pPr>
              <a:buFont typeface="Arial" charset="0"/>
              <a:buNone/>
            </a:pPr>
            <a:r>
              <a:rPr lang="ru-RU" sz="2800" smtClean="0">
                <a:latin typeface="Arial" charset="0"/>
              </a:rPr>
              <a:t>Как вы это поняли?</a:t>
            </a:r>
          </a:p>
        </p:txBody>
      </p:sp>
    </p:spTree>
  </p:cSld>
  <p:clrMapOvr>
    <a:masterClrMapping/>
  </p:clrMapOvr>
  <p:transition spd="slow" advTm="6000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2"/>
          <p:cNvSpPr>
            <a:spLocks noGrp="1"/>
          </p:cNvSpPr>
          <p:nvPr>
            <p:ph type="title"/>
          </p:nvPr>
        </p:nvSpPr>
        <p:spPr>
          <a:xfrm flipV="1">
            <a:off x="457200" y="188913"/>
            <a:ext cx="8229600" cy="85725"/>
          </a:xfrm>
        </p:spPr>
        <p:txBody>
          <a:bodyPr/>
          <a:lstStyle/>
          <a:p>
            <a:endParaRPr lang="ru-RU" sz="4000" smtClean="0"/>
          </a:p>
        </p:txBody>
      </p:sp>
      <p:sp>
        <p:nvSpPr>
          <p:cNvPr id="36866" name="Rectangle 3"/>
          <p:cNvSpPr>
            <a:spLocks noGrp="1"/>
          </p:cNvSpPr>
          <p:nvPr>
            <p:ph type="body" idx="1"/>
          </p:nvPr>
        </p:nvSpPr>
        <p:spPr>
          <a:xfrm>
            <a:off x="179388" y="549275"/>
            <a:ext cx="3816350" cy="6048375"/>
          </a:xfrm>
        </p:spPr>
        <p:txBody>
          <a:bodyPr/>
          <a:lstStyle/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2000" smtClean="0">
                <a:latin typeface="Georgia" pitchFamily="18" charset="0"/>
              </a:rPr>
              <a:t>Вот и лето подоспело -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2000" smtClean="0">
                <a:latin typeface="Georgia" pitchFamily="18" charset="0"/>
              </a:rPr>
              <a:t>Земляника покраснела;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2000" smtClean="0">
                <a:latin typeface="Georgia" pitchFamily="18" charset="0"/>
              </a:rPr>
              <a:t>Повернется к солнцу боком -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2000" smtClean="0">
                <a:latin typeface="Georgia" pitchFamily="18" charset="0"/>
              </a:rPr>
              <a:t>Вся нальется алым соком.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2000" smtClean="0">
                <a:latin typeface="Georgia" pitchFamily="18" charset="0"/>
              </a:rPr>
              <a:t>В поле - красная гвоздика,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2000" smtClean="0">
                <a:latin typeface="Georgia" pitchFamily="18" charset="0"/>
              </a:rPr>
              <a:t>Красный клевер. Погляди-ка: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2000" smtClean="0">
                <a:latin typeface="Georgia" pitchFamily="18" charset="0"/>
              </a:rPr>
              <a:t>И лесной шиповник летом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2000" smtClean="0">
                <a:latin typeface="Georgia" pitchFamily="18" charset="0"/>
              </a:rPr>
              <a:t>Весь осыпан красным цветом.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2000" smtClean="0">
                <a:latin typeface="Georgia" pitchFamily="18" charset="0"/>
              </a:rPr>
              <a:t>Видно, люди не напрасно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2000" smtClean="0">
                <a:latin typeface="Georgia" pitchFamily="18" charset="0"/>
              </a:rPr>
              <a:t>Называют лето красным!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2000" smtClean="0">
                <a:latin typeface="Georgia" pitchFamily="18" charset="0"/>
              </a:rPr>
              <a:t>(М. Ивенсен)</a:t>
            </a:r>
          </a:p>
        </p:txBody>
      </p:sp>
      <p:pic>
        <p:nvPicPr>
          <p:cNvPr id="36867" name="Picture 4" descr="лето1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51275" y="1555750"/>
            <a:ext cx="5184775" cy="51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2"/>
          <p:cNvSpPr>
            <a:spLocks noGrp="1"/>
          </p:cNvSpPr>
          <p:nvPr>
            <p:ph type="title"/>
          </p:nvPr>
        </p:nvSpPr>
        <p:spPr>
          <a:xfrm>
            <a:off x="4859338" y="260350"/>
            <a:ext cx="3816350" cy="850900"/>
          </a:xfrm>
        </p:spPr>
        <p:txBody>
          <a:bodyPr/>
          <a:lstStyle/>
          <a:p>
            <a:endParaRPr lang="ru-RU" smtClean="0"/>
          </a:p>
        </p:txBody>
      </p:sp>
      <p:sp>
        <p:nvSpPr>
          <p:cNvPr id="37890" name="Rectangle 3"/>
          <p:cNvSpPr>
            <a:spLocks noGrp="1"/>
          </p:cNvSpPr>
          <p:nvPr>
            <p:ph type="body" idx="1"/>
          </p:nvPr>
        </p:nvSpPr>
        <p:spPr>
          <a:xfrm>
            <a:off x="3708400" y="188913"/>
            <a:ext cx="5256213" cy="3744912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smtClean="0"/>
              <a:t>    </a:t>
            </a:r>
            <a:r>
              <a:rPr lang="ru-RU" sz="2400" smtClean="0">
                <a:latin typeface="Georgia" pitchFamily="18" charset="0"/>
              </a:rPr>
              <a:t>Столько солнца! Столько света! Столько зелени кругом!</a:t>
            </a:r>
            <a:br>
              <a:rPr lang="ru-RU" sz="2400" smtClean="0">
                <a:latin typeface="Georgia" pitchFamily="18" charset="0"/>
              </a:rPr>
            </a:br>
            <a:r>
              <a:rPr lang="ru-RU" sz="2400" smtClean="0">
                <a:latin typeface="Georgia" pitchFamily="18" charset="0"/>
              </a:rPr>
              <a:t>Наступило снова лето,</a:t>
            </a:r>
            <a:br>
              <a:rPr lang="ru-RU" sz="2400" smtClean="0">
                <a:latin typeface="Georgia" pitchFamily="18" charset="0"/>
              </a:rPr>
            </a:br>
            <a:r>
              <a:rPr lang="ru-RU" sz="2400" smtClean="0">
                <a:latin typeface="Georgia" pitchFamily="18" charset="0"/>
              </a:rPr>
              <a:t>И тепло пришло к нам в дом.</a:t>
            </a:r>
          </a:p>
          <a:p>
            <a:pPr>
              <a:buFont typeface="Arial" charset="0"/>
              <a:buNone/>
            </a:pPr>
            <a:endParaRPr lang="ru-RU" sz="2400" smtClean="0">
              <a:latin typeface="Georgia" pitchFamily="18" charset="0"/>
            </a:endParaRPr>
          </a:p>
          <a:p>
            <a:pPr>
              <a:buFont typeface="Arial" charset="0"/>
              <a:buNone/>
            </a:pPr>
            <a:r>
              <a:rPr lang="ru-RU" sz="2400" smtClean="0">
                <a:latin typeface="Georgia" pitchFamily="18" charset="0"/>
              </a:rPr>
              <a:t>     А вокруг так много света,</a:t>
            </a:r>
            <a:br>
              <a:rPr lang="ru-RU" sz="2400" smtClean="0">
                <a:latin typeface="Georgia" pitchFamily="18" charset="0"/>
              </a:rPr>
            </a:br>
            <a:r>
              <a:rPr lang="ru-RU" sz="2400" smtClean="0">
                <a:latin typeface="Georgia" pitchFamily="18" charset="0"/>
              </a:rPr>
              <a:t>Пахнет елью и сосной.</a:t>
            </a:r>
            <a:br>
              <a:rPr lang="ru-RU" sz="2400" smtClean="0">
                <a:latin typeface="Georgia" pitchFamily="18" charset="0"/>
              </a:rPr>
            </a:br>
            <a:r>
              <a:rPr lang="ru-RU" sz="2400" smtClean="0">
                <a:latin typeface="Georgia" pitchFamily="18" charset="0"/>
              </a:rPr>
              <a:t>Вот бы было так, что лето</a:t>
            </a:r>
            <a:br>
              <a:rPr lang="ru-RU" sz="2400" smtClean="0">
                <a:latin typeface="Georgia" pitchFamily="18" charset="0"/>
              </a:rPr>
            </a:br>
            <a:r>
              <a:rPr lang="ru-RU" sz="2400" smtClean="0">
                <a:latin typeface="Georgia" pitchFamily="18" charset="0"/>
              </a:rPr>
              <a:t>Было целый год со мной!</a:t>
            </a:r>
          </a:p>
        </p:txBody>
      </p:sp>
      <p:pic>
        <p:nvPicPr>
          <p:cNvPr id="37891" name="Picture 4" descr="лето1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188913"/>
            <a:ext cx="3654425" cy="646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2" name="Picture 7" descr="01d5d97bb4ac4933ce4485beb783ab9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48538" y="3860800"/>
            <a:ext cx="1614487" cy="287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3898900" cy="6249987"/>
          </a:xfrm>
        </p:spPr>
        <p:txBody>
          <a:bodyPr/>
          <a:lstStyle/>
          <a:p>
            <a:pPr algn="l"/>
            <a:r>
              <a:rPr lang="ru-RU" sz="2000" b="1" smtClean="0">
                <a:latin typeface="Georgia" pitchFamily="18" charset="0"/>
              </a:rPr>
              <a:t>Мишка-воришка </a:t>
            </a:r>
            <a:br>
              <a:rPr lang="ru-RU" sz="2000" b="1" smtClean="0">
                <a:latin typeface="Georgia" pitchFamily="18" charset="0"/>
              </a:rPr>
            </a:br>
            <a:r>
              <a:rPr lang="ru-RU" sz="2000" smtClean="0">
                <a:latin typeface="Georgia" pitchFamily="18" charset="0"/>
              </a:rPr>
              <a:t>На стволе высокой ёлки</a:t>
            </a:r>
            <a:r>
              <a:rPr lang="ru-RU" sz="4000" smtClean="0">
                <a:latin typeface="Georgia" pitchFamily="18" charset="0"/>
              </a:rPr>
              <a:t/>
            </a:r>
            <a:br>
              <a:rPr lang="ru-RU" sz="4000" smtClean="0">
                <a:latin typeface="Georgia" pitchFamily="18" charset="0"/>
              </a:rPr>
            </a:br>
            <a:r>
              <a:rPr lang="ru-RU" sz="2000" smtClean="0">
                <a:latin typeface="Georgia" pitchFamily="18" charset="0"/>
              </a:rPr>
              <a:t>Улей выстроили пчёлки,</a:t>
            </a:r>
            <a:br>
              <a:rPr lang="ru-RU" sz="2000" smtClean="0">
                <a:latin typeface="Georgia" pitchFamily="18" charset="0"/>
              </a:rPr>
            </a:br>
            <a:r>
              <a:rPr lang="ru-RU" sz="2000" smtClean="0">
                <a:latin typeface="Georgia" pitchFamily="18" charset="0"/>
              </a:rPr>
              <a:t>Мимо пчёлки мишка шёл</a:t>
            </a:r>
            <a:br>
              <a:rPr lang="ru-RU" sz="2000" smtClean="0">
                <a:latin typeface="Georgia" pitchFamily="18" charset="0"/>
              </a:rPr>
            </a:br>
            <a:r>
              <a:rPr lang="ru-RU" sz="2000" smtClean="0">
                <a:latin typeface="Georgia" pitchFamily="18" charset="0"/>
              </a:rPr>
              <a:t>И пчелиный дом нашёл.</a:t>
            </a:r>
            <a:br>
              <a:rPr lang="ru-RU" sz="2000" smtClean="0">
                <a:latin typeface="Georgia" pitchFamily="18" charset="0"/>
              </a:rPr>
            </a:br>
            <a:r>
              <a:rPr lang="ru-RU" sz="2000" smtClean="0">
                <a:latin typeface="Georgia" pitchFamily="18" charset="0"/>
              </a:rPr>
              <a:t>Только чтоб медку поесть,</a:t>
            </a:r>
            <a:r>
              <a:rPr lang="ru-RU" sz="4000" smtClean="0">
                <a:latin typeface="Georgia" pitchFamily="18" charset="0"/>
              </a:rPr>
              <a:t/>
            </a:r>
            <a:br>
              <a:rPr lang="ru-RU" sz="4000" smtClean="0">
                <a:latin typeface="Georgia" pitchFamily="18" charset="0"/>
              </a:rPr>
            </a:br>
            <a:r>
              <a:rPr lang="ru-RU" sz="2000" smtClean="0">
                <a:latin typeface="Georgia" pitchFamily="18" charset="0"/>
              </a:rPr>
              <a:t>Нужно высоко залезть.</a:t>
            </a:r>
            <a:br>
              <a:rPr lang="ru-RU" sz="2000" smtClean="0">
                <a:latin typeface="Georgia" pitchFamily="18" charset="0"/>
              </a:rPr>
            </a:br>
            <a:r>
              <a:rPr lang="ru-RU" sz="2000" smtClean="0">
                <a:latin typeface="Georgia" pitchFamily="18" charset="0"/>
              </a:rPr>
              <a:t>Влез на ель он еле-еле</a:t>
            </a:r>
            <a:br>
              <a:rPr lang="ru-RU" sz="2000" smtClean="0">
                <a:latin typeface="Georgia" pitchFamily="18" charset="0"/>
              </a:rPr>
            </a:br>
            <a:r>
              <a:rPr lang="ru-RU" sz="2000" smtClean="0">
                <a:latin typeface="Georgia" pitchFamily="18" charset="0"/>
              </a:rPr>
              <a:t>И почти добрался к цели,</a:t>
            </a:r>
            <a:br>
              <a:rPr lang="ru-RU" sz="2000" smtClean="0">
                <a:latin typeface="Georgia" pitchFamily="18" charset="0"/>
              </a:rPr>
            </a:br>
            <a:r>
              <a:rPr lang="ru-RU" sz="2000" smtClean="0">
                <a:latin typeface="Georgia" pitchFamily="18" charset="0"/>
              </a:rPr>
              <a:t>Улыбнулся, облизнулся,</a:t>
            </a:r>
            <a:br>
              <a:rPr lang="ru-RU" sz="2000" smtClean="0">
                <a:latin typeface="Georgia" pitchFamily="18" charset="0"/>
              </a:rPr>
            </a:br>
            <a:r>
              <a:rPr lang="ru-RU" sz="2000" smtClean="0">
                <a:latin typeface="Georgia" pitchFamily="18" charset="0"/>
              </a:rPr>
              <a:t>Лапой в улей потянулся.</a:t>
            </a:r>
            <a:br>
              <a:rPr lang="ru-RU" sz="2000" smtClean="0">
                <a:latin typeface="Georgia" pitchFamily="18" charset="0"/>
              </a:rPr>
            </a:br>
            <a:r>
              <a:rPr lang="ru-RU" sz="2000" smtClean="0">
                <a:latin typeface="Georgia" pitchFamily="18" charset="0"/>
              </a:rPr>
              <a:t>Вдруг услышал</a:t>
            </a:r>
            <a:r>
              <a:rPr lang="ru-RU" sz="4000" smtClean="0">
                <a:latin typeface="Georgia" pitchFamily="18" charset="0"/>
              </a:rPr>
              <a:t> </a:t>
            </a:r>
            <a:r>
              <a:rPr lang="ru-RU" sz="2000" smtClean="0">
                <a:latin typeface="Georgia" pitchFamily="18" charset="0"/>
              </a:rPr>
              <a:t>гул медведь,</a:t>
            </a:r>
            <a:br>
              <a:rPr lang="ru-RU" sz="2000" smtClean="0">
                <a:latin typeface="Georgia" pitchFamily="18" charset="0"/>
              </a:rPr>
            </a:br>
            <a:r>
              <a:rPr lang="ru-RU" sz="2000" smtClean="0">
                <a:latin typeface="Georgia" pitchFamily="18" charset="0"/>
              </a:rPr>
              <a:t>Оглянулся посмотреть:</a:t>
            </a:r>
            <a:br>
              <a:rPr lang="ru-RU" sz="2000" smtClean="0">
                <a:latin typeface="Georgia" pitchFamily="18" charset="0"/>
              </a:rPr>
            </a:br>
            <a:r>
              <a:rPr lang="ru-RU" sz="2000" smtClean="0">
                <a:latin typeface="Georgia" pitchFamily="18" charset="0"/>
              </a:rPr>
              <a:t>Видит он — пчелиный рой</a:t>
            </a:r>
            <a:r>
              <a:rPr lang="ru-RU" sz="4000" smtClean="0">
                <a:latin typeface="Georgia" pitchFamily="18" charset="0"/>
              </a:rPr>
              <a:t/>
            </a:r>
            <a:br>
              <a:rPr lang="ru-RU" sz="4000" smtClean="0">
                <a:latin typeface="Georgia" pitchFamily="18" charset="0"/>
              </a:rPr>
            </a:br>
            <a:r>
              <a:rPr lang="ru-RU" sz="2000" smtClean="0">
                <a:latin typeface="Georgia" pitchFamily="18" charset="0"/>
              </a:rPr>
              <a:t>Возвращается домой.</a:t>
            </a:r>
            <a:br>
              <a:rPr lang="ru-RU" sz="2000" smtClean="0">
                <a:latin typeface="Georgia" pitchFamily="18" charset="0"/>
              </a:rPr>
            </a:br>
            <a:r>
              <a:rPr lang="ru-RU" sz="2000" smtClean="0">
                <a:latin typeface="Georgia" pitchFamily="18" charset="0"/>
              </a:rPr>
              <a:t>Позабыл он про медок —</a:t>
            </a:r>
            <a:br>
              <a:rPr lang="ru-RU" sz="2000" smtClean="0">
                <a:latin typeface="Georgia" pitchFamily="18" charset="0"/>
              </a:rPr>
            </a:br>
            <a:r>
              <a:rPr lang="ru-RU" sz="2000" smtClean="0">
                <a:latin typeface="Georgia" pitchFamily="18" charset="0"/>
              </a:rPr>
              <a:t>Еле ноги уволок.</a:t>
            </a:r>
            <a:br>
              <a:rPr lang="ru-RU" sz="2000" smtClean="0">
                <a:latin typeface="Georgia" pitchFamily="18" charset="0"/>
              </a:rPr>
            </a:br>
            <a:r>
              <a:rPr lang="ru-RU" sz="2000" smtClean="0">
                <a:latin typeface="Georgia" pitchFamily="18" charset="0"/>
              </a:rPr>
              <a:t>(М. Метелёв)</a:t>
            </a:r>
            <a:r>
              <a:rPr lang="ru-RU" sz="4000" smtClean="0"/>
              <a:t> </a:t>
            </a:r>
          </a:p>
        </p:txBody>
      </p:sp>
      <p:pic>
        <p:nvPicPr>
          <p:cNvPr id="38914" name="Picture 4" descr="лето в лесу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00563" y="188913"/>
            <a:ext cx="4445000" cy="654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7" name="Picture 4" descr="правила поведения на природ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35150" y="0"/>
            <a:ext cx="54006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9850"/>
          </a:xfrm>
        </p:spPr>
        <p:txBody>
          <a:bodyPr/>
          <a:lstStyle/>
          <a:p>
            <a:endParaRPr lang="ru-RU" sz="4000" smtClean="0"/>
          </a:p>
        </p:txBody>
      </p:sp>
      <p:sp>
        <p:nvSpPr>
          <p:cNvPr id="40962" name="Rectangle 5"/>
          <p:cNvSpPr>
            <a:spLocks noGrp="1"/>
          </p:cNvSpPr>
          <p:nvPr>
            <p:ph type="body" sz="half" idx="1"/>
          </p:nvPr>
        </p:nvSpPr>
        <p:spPr>
          <a:xfrm>
            <a:off x="539750" y="404813"/>
            <a:ext cx="4392613" cy="5721350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sz="2400" smtClean="0">
                <a:latin typeface="Georgia" pitchFamily="18" charset="0"/>
              </a:rPr>
              <a:t>Август по лесу шагает.</a:t>
            </a:r>
          </a:p>
          <a:p>
            <a:pPr>
              <a:buFont typeface="Arial" charset="0"/>
              <a:buNone/>
            </a:pPr>
            <a:r>
              <a:rPr lang="ru-RU" sz="2400" smtClean="0">
                <a:latin typeface="Georgia" pitchFamily="18" charset="0"/>
              </a:rPr>
              <a:t>Всем подарки предлагает:</a:t>
            </a:r>
          </a:p>
          <a:p>
            <a:pPr>
              <a:buFont typeface="Arial" charset="0"/>
              <a:buNone/>
            </a:pPr>
            <a:r>
              <a:rPr lang="ru-RU" sz="2400" smtClean="0">
                <a:latin typeface="Georgia" pitchFamily="18" charset="0"/>
              </a:rPr>
              <a:t>Груши, яблоки, орехи -</a:t>
            </a:r>
          </a:p>
          <a:p>
            <a:pPr>
              <a:buFont typeface="Arial" charset="0"/>
              <a:buNone/>
            </a:pPr>
            <a:r>
              <a:rPr lang="ru-RU" sz="2400" smtClean="0">
                <a:latin typeface="Georgia" pitchFamily="18" charset="0"/>
              </a:rPr>
              <a:t>Рыжим белкам для потехи.</a:t>
            </a:r>
          </a:p>
          <a:p>
            <a:pPr>
              <a:buFont typeface="Arial" charset="0"/>
              <a:buNone/>
            </a:pPr>
            <a:r>
              <a:rPr lang="ru-RU" sz="2400" smtClean="0">
                <a:latin typeface="Georgia" pitchFamily="18" charset="0"/>
              </a:rPr>
              <a:t>Зайцу свежую морковку,</a:t>
            </a:r>
          </a:p>
          <a:p>
            <a:pPr>
              <a:buFont typeface="Arial" charset="0"/>
              <a:buNone/>
            </a:pPr>
            <a:r>
              <a:rPr lang="ru-RU" sz="2400" smtClean="0">
                <a:latin typeface="Georgia" pitchFamily="18" charset="0"/>
              </a:rPr>
              <a:t>Чтоб трусишка прыгал ловко.</a:t>
            </a:r>
          </a:p>
          <a:p>
            <a:pPr>
              <a:buFont typeface="Arial" charset="0"/>
              <a:buNone/>
            </a:pPr>
            <a:r>
              <a:rPr lang="ru-RU" sz="2400" smtClean="0">
                <a:latin typeface="Georgia" pitchFamily="18" charset="0"/>
              </a:rPr>
              <a:t>В поле гречка для мышат,</a:t>
            </a:r>
          </a:p>
          <a:p>
            <a:pPr>
              <a:buFont typeface="Arial" charset="0"/>
              <a:buNone/>
            </a:pPr>
            <a:r>
              <a:rPr lang="ru-RU" sz="2400" smtClean="0">
                <a:latin typeface="Georgia" pitchFamily="18" charset="0"/>
              </a:rPr>
              <a:t>А опята для ежат,</a:t>
            </a:r>
          </a:p>
          <a:p>
            <a:pPr>
              <a:buFont typeface="Arial" charset="0"/>
              <a:buNone/>
            </a:pPr>
            <a:r>
              <a:rPr lang="ru-RU" sz="2400" smtClean="0">
                <a:latin typeface="Georgia" pitchFamily="18" charset="0"/>
              </a:rPr>
              <a:t>Спелых ягод урожай -</a:t>
            </a:r>
          </a:p>
          <a:p>
            <a:pPr>
              <a:buFont typeface="Arial" charset="0"/>
              <a:buNone/>
            </a:pPr>
            <a:r>
              <a:rPr lang="ru-RU" sz="2400" smtClean="0">
                <a:latin typeface="Georgia" pitchFamily="18" charset="0"/>
              </a:rPr>
              <a:t>Толька вёдра подставляй!</a:t>
            </a:r>
          </a:p>
          <a:p>
            <a:pPr>
              <a:buFont typeface="Arial" charset="0"/>
              <a:buNone/>
            </a:pPr>
            <a:r>
              <a:rPr lang="ru-RU" sz="2400" smtClean="0">
                <a:latin typeface="Georgia" pitchFamily="18" charset="0"/>
              </a:rPr>
              <a:t>Медвежонку сладкий мёд –</a:t>
            </a:r>
          </a:p>
          <a:p>
            <a:pPr>
              <a:buFont typeface="Arial" charset="0"/>
              <a:buNone/>
            </a:pPr>
            <a:r>
              <a:rPr lang="ru-RU" sz="2400" smtClean="0">
                <a:latin typeface="Georgia" pitchFamily="18" charset="0"/>
              </a:rPr>
              <a:t>Август всем подарки шлёт.</a:t>
            </a:r>
          </a:p>
        </p:txBody>
      </p:sp>
      <p:sp>
        <p:nvSpPr>
          <p:cNvPr id="40963" name="Rectangle 7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 sz="2400" smtClean="0"/>
          </a:p>
        </p:txBody>
      </p:sp>
      <p:pic>
        <p:nvPicPr>
          <p:cNvPr id="40964" name="Picture 9" descr="381186feb3d942f84bc65cdf9e0d7eff"/>
          <p:cNvPicPr>
            <a:picLocks noChangeAspect="1" noChangeArrowheads="1"/>
          </p:cNvPicPr>
          <p:nvPr>
            <p:ph sz="quarter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5003800" y="260350"/>
            <a:ext cx="3765550" cy="6337300"/>
          </a:xfrm>
        </p:spPr>
      </p:pic>
    </p:spTree>
  </p:cSld>
  <p:clrMapOvr>
    <a:masterClrMapping/>
  </p:clrMapOvr>
  <p:transition spd="slow" advTm="6000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3827463" cy="1143000"/>
          </a:xfrm>
        </p:spPr>
        <p:txBody>
          <a:bodyPr/>
          <a:lstStyle/>
          <a:p>
            <a:endParaRPr lang="ru-RU" smtClean="0"/>
          </a:p>
        </p:txBody>
      </p:sp>
      <p:sp>
        <p:nvSpPr>
          <p:cNvPr id="41986" name="Rectangle 5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endParaRPr lang="ru-RU" sz="2800" smtClean="0"/>
          </a:p>
        </p:txBody>
      </p:sp>
      <p:sp>
        <p:nvSpPr>
          <p:cNvPr id="41987" name="AutoShape 5" descr="Грибы и ягоды - картинки и фото (59 шт)"/>
          <p:cNvSpPr>
            <a:spLocks noChangeAspect="1" noChangeArrowheads="1"/>
          </p:cNvSpPr>
          <p:nvPr/>
        </p:nvSpPr>
        <p:spPr bwMode="auto">
          <a:xfrm>
            <a:off x="155575" y="460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41988" name="Picture 7" descr="1623449963_24-pibig_info-p-gribi-i-yagodi-priroda-krasivo-foto-2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00563" y="188913"/>
            <a:ext cx="4392612" cy="3284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9" name="Picture 8" descr="черешня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92725" y="3500438"/>
            <a:ext cx="3436938" cy="3221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90" name="Picture 9" descr="клуб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0825" y="188913"/>
            <a:ext cx="3816350" cy="6408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13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9850"/>
          </a:xfrm>
        </p:spPr>
        <p:txBody>
          <a:bodyPr/>
          <a:lstStyle/>
          <a:p>
            <a:endParaRPr lang="ru-RU" sz="4000" smtClean="0"/>
          </a:p>
        </p:txBody>
      </p:sp>
      <p:sp>
        <p:nvSpPr>
          <p:cNvPr id="43010" name="Rectangle 14"/>
          <p:cNvSpPr>
            <a:spLocks noGrp="1"/>
          </p:cNvSpPr>
          <p:nvPr>
            <p:ph type="body" idx="1"/>
          </p:nvPr>
        </p:nvSpPr>
        <p:spPr>
          <a:xfrm>
            <a:off x="107950" y="1196975"/>
            <a:ext cx="3527425" cy="4929188"/>
          </a:xfrm>
        </p:spPr>
        <p:txBody>
          <a:bodyPr/>
          <a:lstStyle/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2400" smtClean="0">
                <a:latin typeface="Georgia" pitchFamily="18" charset="0"/>
              </a:rPr>
              <a:t>Лето солнышком вкатилось,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2400" smtClean="0">
                <a:latin typeface="Georgia" pitchFamily="18" charset="0"/>
              </a:rPr>
              <a:t>Засияло, засветилось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2400" smtClean="0">
                <a:latin typeface="Georgia" pitchFamily="18" charset="0"/>
              </a:rPr>
              <a:t>Вишнями, ромашками,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2400" smtClean="0">
                <a:latin typeface="Georgia" pitchFamily="18" charset="0"/>
              </a:rPr>
              <a:t>Лютиками, кашками.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2400" smtClean="0">
                <a:latin typeface="Georgia" pitchFamily="18" charset="0"/>
              </a:rPr>
              <a:t>Лето! Лето! Лето! Лето!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2400" smtClean="0">
                <a:latin typeface="Georgia" pitchFamily="18" charset="0"/>
              </a:rPr>
              <a:t>В краски яркие одето,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2400" smtClean="0">
                <a:latin typeface="Georgia" pitchFamily="18" charset="0"/>
              </a:rPr>
              <a:t>Жарким солнышком согрето,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2400" smtClean="0">
                <a:latin typeface="Georgia" pitchFamily="18" charset="0"/>
              </a:rPr>
              <a:t>Пусть подольше будет лето!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2400" smtClean="0">
                <a:latin typeface="Georgia" pitchFamily="18" charset="0"/>
              </a:rPr>
              <a:t>  (Л. Некрасова)</a:t>
            </a:r>
          </a:p>
        </p:txBody>
      </p:sp>
      <p:pic>
        <p:nvPicPr>
          <p:cNvPr id="43011" name="Picture 12" descr="урожай летний"/>
          <p:cNvPicPr>
            <a:picLocks noChangeAspect="1" noChangeArrowheads="1"/>
          </p:cNvPicPr>
          <p:nvPr>
            <p:ph sz="half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3563938" y="1052513"/>
            <a:ext cx="5580062" cy="5580062"/>
          </a:xfrm>
        </p:spPr>
      </p:pic>
    </p:spTree>
  </p:cSld>
  <p:clrMapOvr>
    <a:masterClrMapping/>
  </p:clrMapOvr>
  <p:transition spd="slow" advTm="6000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2"/>
          <p:cNvSpPr>
            <a:spLocks noGrp="1"/>
          </p:cNvSpPr>
          <p:nvPr>
            <p:ph type="title"/>
          </p:nvPr>
        </p:nvSpPr>
        <p:spPr>
          <a:xfrm>
            <a:off x="457200" y="620713"/>
            <a:ext cx="8229600" cy="1512887"/>
          </a:xfrm>
        </p:spPr>
        <p:txBody>
          <a:bodyPr/>
          <a:lstStyle/>
          <a:p>
            <a:pPr algn="l"/>
            <a:r>
              <a:rPr lang="ru-RU" sz="2000" smtClean="0">
                <a:latin typeface="Georgia" pitchFamily="18" charset="0"/>
              </a:rPr>
              <a:t>Ходит солнышко высоко,</a:t>
            </a:r>
            <a:br>
              <a:rPr lang="ru-RU" sz="2000" smtClean="0">
                <a:latin typeface="Georgia" pitchFamily="18" charset="0"/>
              </a:rPr>
            </a:br>
            <a:r>
              <a:rPr lang="ru-RU" sz="2000" smtClean="0">
                <a:latin typeface="Georgia" pitchFamily="18" charset="0"/>
              </a:rPr>
              <a:t>Тяжелей летит пчела,</a:t>
            </a:r>
            <a:br>
              <a:rPr lang="ru-RU" sz="2000" smtClean="0">
                <a:latin typeface="Georgia" pitchFamily="18" charset="0"/>
              </a:rPr>
            </a:br>
            <a:r>
              <a:rPr lang="ru-RU" sz="2000" smtClean="0">
                <a:latin typeface="Georgia" pitchFamily="18" charset="0"/>
              </a:rPr>
              <a:t>Налилась малина соком,</a:t>
            </a:r>
            <a:br>
              <a:rPr lang="ru-RU" sz="2000" smtClean="0">
                <a:latin typeface="Georgia" pitchFamily="18" charset="0"/>
              </a:rPr>
            </a:br>
            <a:r>
              <a:rPr lang="ru-RU" sz="2000" smtClean="0">
                <a:latin typeface="Georgia" pitchFamily="18" charset="0"/>
              </a:rPr>
              <a:t>Падать в травы начала.</a:t>
            </a:r>
            <a:br>
              <a:rPr lang="ru-RU" sz="2000" smtClean="0">
                <a:latin typeface="Georgia" pitchFamily="18" charset="0"/>
              </a:rPr>
            </a:br>
            <a:r>
              <a:rPr lang="ru-RU" sz="2000" smtClean="0">
                <a:latin typeface="Georgia" pitchFamily="18" charset="0"/>
              </a:rPr>
              <a:t/>
            </a:r>
            <a:br>
              <a:rPr lang="ru-RU" sz="2000" smtClean="0">
                <a:latin typeface="Georgia" pitchFamily="18" charset="0"/>
              </a:rPr>
            </a:br>
            <a:endParaRPr lang="ru-RU" sz="2000" smtClean="0">
              <a:latin typeface="Georgia" pitchFamily="18" charset="0"/>
            </a:endParaRPr>
          </a:p>
        </p:txBody>
      </p:sp>
      <p:sp>
        <p:nvSpPr>
          <p:cNvPr id="44034" name="Rectangle 3"/>
          <p:cNvSpPr>
            <a:spLocks noGrp="1"/>
          </p:cNvSpPr>
          <p:nvPr>
            <p:ph type="body" idx="1"/>
          </p:nvPr>
        </p:nvSpPr>
        <p:spPr>
          <a:xfrm>
            <a:off x="4284663" y="476250"/>
            <a:ext cx="4535487" cy="1296988"/>
          </a:xfrm>
        </p:spPr>
        <p:txBody>
          <a:bodyPr/>
          <a:lstStyle/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2000" smtClean="0">
                <a:latin typeface="Georgia" pitchFamily="18" charset="0"/>
              </a:rPr>
              <a:t>И черника стала зрелой -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2000" smtClean="0">
                <a:latin typeface="Georgia" pitchFamily="18" charset="0"/>
              </a:rPr>
              <a:t>В синих бусинках кусты.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2000" smtClean="0">
                <a:latin typeface="Georgia" pitchFamily="18" charset="0"/>
              </a:rPr>
              <a:t>Сколько дела, сколько дела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2000" smtClean="0">
                <a:latin typeface="Georgia" pitchFamily="18" charset="0"/>
              </a:rPr>
              <a:t>У ребят до темноты!</a:t>
            </a:r>
          </a:p>
        </p:txBody>
      </p:sp>
      <p:pic>
        <p:nvPicPr>
          <p:cNvPr id="44035" name="Picture 4" descr="ягоды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79613" y="1916113"/>
            <a:ext cx="5364162" cy="475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2"/>
          <p:cNvSpPr>
            <a:spLocks noGrp="1"/>
          </p:cNvSpPr>
          <p:nvPr>
            <p:ph type="title"/>
          </p:nvPr>
        </p:nvSpPr>
        <p:spPr>
          <a:xfrm>
            <a:off x="468313" y="106363"/>
            <a:ext cx="8229600" cy="73025"/>
          </a:xfrm>
        </p:spPr>
        <p:txBody>
          <a:bodyPr/>
          <a:lstStyle/>
          <a:p>
            <a:endParaRPr lang="ru-RU" sz="4000" smtClean="0"/>
          </a:p>
        </p:txBody>
      </p:sp>
      <p:pic>
        <p:nvPicPr>
          <p:cNvPr id="45058" name="Picture 4" descr="урожай летний 1"/>
          <p:cNvPicPr>
            <a:picLocks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6227763" y="2133600"/>
            <a:ext cx="2687637" cy="4525963"/>
          </a:xfrm>
        </p:spPr>
      </p:pic>
      <p:pic>
        <p:nvPicPr>
          <p:cNvPr id="45059" name="Picture 5" descr="67b475183bbe03fd30a36a2fb5f2da4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950" y="692150"/>
            <a:ext cx="5976938" cy="5976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1" name="Picture 7" descr="9002792fb5c934743abe62bafb2c2453"/>
          <p:cNvPicPr>
            <a:picLocks noChangeAspect="1" noChangeArrowheads="1"/>
          </p:cNvPicPr>
          <p:nvPr>
            <p:ph type="body"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79388" y="188913"/>
            <a:ext cx="3808412" cy="6397625"/>
          </a:xfrm>
        </p:spPr>
      </p:pic>
      <p:sp>
        <p:nvSpPr>
          <p:cNvPr id="46082" name="Rectangle 10"/>
          <p:cNvSpPr>
            <a:spLocks noChangeArrowheads="1"/>
          </p:cNvSpPr>
          <p:nvPr/>
        </p:nvSpPr>
        <p:spPr bwMode="auto">
          <a:xfrm>
            <a:off x="4427538" y="1785938"/>
            <a:ext cx="4248150" cy="314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2000">
                <a:latin typeface="Georgia" pitchFamily="18" charset="0"/>
              </a:rPr>
              <a:t>Зарумянилась вишня и слива,</a:t>
            </a:r>
            <a:br>
              <a:rPr lang="ru-RU" sz="2000">
                <a:latin typeface="Georgia" pitchFamily="18" charset="0"/>
              </a:rPr>
            </a:br>
            <a:r>
              <a:rPr lang="ru-RU" sz="2000">
                <a:latin typeface="Georgia" pitchFamily="18" charset="0"/>
              </a:rPr>
              <a:t>Налилась золотистая рожь,</a:t>
            </a:r>
            <a:br>
              <a:rPr lang="ru-RU" sz="2000">
                <a:latin typeface="Georgia" pitchFamily="18" charset="0"/>
              </a:rPr>
            </a:br>
            <a:r>
              <a:rPr lang="ru-RU" sz="2000">
                <a:latin typeface="Georgia" pitchFamily="18" charset="0"/>
              </a:rPr>
              <a:t>И как море волнуется нива,</a:t>
            </a:r>
            <a:br>
              <a:rPr lang="ru-RU" sz="2000">
                <a:latin typeface="Georgia" pitchFamily="18" charset="0"/>
              </a:rPr>
            </a:br>
            <a:r>
              <a:rPr lang="ru-RU" sz="2000">
                <a:latin typeface="Georgia" pitchFamily="18" charset="0"/>
              </a:rPr>
              <a:t>И в траве на лугах не пройдёшь.</a:t>
            </a:r>
            <a:br>
              <a:rPr lang="ru-RU" sz="2000">
                <a:latin typeface="Georgia" pitchFamily="18" charset="0"/>
              </a:rPr>
            </a:br>
            <a:r>
              <a:rPr lang="ru-RU" sz="2000">
                <a:latin typeface="Georgia" pitchFamily="18" charset="0"/>
              </a:rPr>
              <a:t/>
            </a:r>
            <a:br>
              <a:rPr lang="ru-RU" sz="2000">
                <a:latin typeface="Georgia" pitchFamily="18" charset="0"/>
              </a:rPr>
            </a:br>
            <a:r>
              <a:rPr lang="ru-RU" sz="2000">
                <a:latin typeface="Georgia" pitchFamily="18" charset="0"/>
              </a:rPr>
              <a:t>Солнце ходит высoко над сводом</a:t>
            </a:r>
            <a:br>
              <a:rPr lang="ru-RU" sz="2000">
                <a:latin typeface="Georgia" pitchFamily="18" charset="0"/>
              </a:rPr>
            </a:br>
            <a:r>
              <a:rPr lang="ru-RU" sz="2000">
                <a:latin typeface="Georgia" pitchFamily="18" charset="0"/>
              </a:rPr>
              <a:t>Раскалённых от зноя небес,</a:t>
            </a:r>
            <a:br>
              <a:rPr lang="ru-RU" sz="2000">
                <a:latin typeface="Georgia" pitchFamily="18" charset="0"/>
              </a:rPr>
            </a:br>
            <a:r>
              <a:rPr lang="ru-RU" sz="2000">
                <a:latin typeface="Georgia" pitchFamily="18" charset="0"/>
              </a:rPr>
              <a:t>Пахнет липа душистая мёдом,</a:t>
            </a:r>
            <a:br>
              <a:rPr lang="ru-RU" sz="2000">
                <a:latin typeface="Georgia" pitchFamily="18" charset="0"/>
              </a:rPr>
            </a:br>
            <a:r>
              <a:rPr lang="ru-RU" sz="2000">
                <a:latin typeface="Georgia" pitchFamily="18" charset="0"/>
              </a:rPr>
              <a:t>И шумит полный сумрака лес...</a:t>
            </a:r>
          </a:p>
          <a:p>
            <a:r>
              <a:rPr lang="ru-RU" sz="2000">
                <a:latin typeface="Georgia" pitchFamily="18" charset="0"/>
              </a:rPr>
              <a:t>(Николай Греков)</a:t>
            </a:r>
          </a:p>
        </p:txBody>
      </p:sp>
    </p:spTree>
  </p:cSld>
  <p:clrMapOvr>
    <a:masterClrMapping/>
  </p:clrMapOvr>
  <p:transition spd="slow" advTm="600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3467100" cy="69850"/>
          </a:xfrm>
        </p:spPr>
        <p:txBody>
          <a:bodyPr/>
          <a:lstStyle/>
          <a:p>
            <a:endParaRPr lang="ru-RU" sz="4000" smtClean="0"/>
          </a:p>
        </p:txBody>
      </p:sp>
      <p:sp>
        <p:nvSpPr>
          <p:cNvPr id="19458" name="Rectangle 5"/>
          <p:cNvSpPr>
            <a:spLocks noGrp="1"/>
          </p:cNvSpPr>
          <p:nvPr>
            <p:ph type="body" sz="half" idx="1"/>
          </p:nvPr>
        </p:nvSpPr>
        <p:spPr>
          <a:xfrm>
            <a:off x="107950" y="836613"/>
            <a:ext cx="4103688" cy="5289550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sz="2400" smtClean="0">
                <a:latin typeface="Georgia" pitchFamily="18" charset="0"/>
              </a:rPr>
              <a:t>Если в небе ходят грозы,</a:t>
            </a:r>
          </a:p>
          <a:p>
            <a:pPr>
              <a:buFont typeface="Arial" charset="0"/>
              <a:buNone/>
            </a:pPr>
            <a:r>
              <a:rPr lang="ru-RU" sz="2400" smtClean="0">
                <a:latin typeface="Georgia" pitchFamily="18" charset="0"/>
              </a:rPr>
              <a:t>Если травы расцвели,</a:t>
            </a:r>
          </a:p>
          <a:p>
            <a:pPr>
              <a:buFont typeface="Arial" charset="0"/>
              <a:buNone/>
            </a:pPr>
            <a:r>
              <a:rPr lang="ru-RU" sz="2400" smtClean="0">
                <a:latin typeface="Georgia" pitchFamily="18" charset="0"/>
              </a:rPr>
              <a:t>Если рано утром росы</a:t>
            </a:r>
          </a:p>
          <a:p>
            <a:pPr>
              <a:buFont typeface="Arial" charset="0"/>
              <a:buNone/>
            </a:pPr>
            <a:r>
              <a:rPr lang="ru-RU" sz="2400" smtClean="0">
                <a:latin typeface="Georgia" pitchFamily="18" charset="0"/>
              </a:rPr>
              <a:t>Гнут былинки до земли,</a:t>
            </a:r>
          </a:p>
          <a:p>
            <a:pPr>
              <a:buFont typeface="Arial" charset="0"/>
              <a:buNone/>
            </a:pPr>
            <a:r>
              <a:rPr lang="ru-RU" sz="2400" smtClean="0">
                <a:latin typeface="Georgia" pitchFamily="18" charset="0"/>
              </a:rPr>
              <a:t>Если в рощах над калиной</a:t>
            </a:r>
          </a:p>
          <a:p>
            <a:pPr>
              <a:buFont typeface="Arial" charset="0"/>
              <a:buNone/>
            </a:pPr>
            <a:r>
              <a:rPr lang="ru-RU" sz="2400" smtClean="0">
                <a:latin typeface="Georgia" pitchFamily="18" charset="0"/>
              </a:rPr>
              <a:t>Вплоть до ночи гул пчелиный,</a:t>
            </a:r>
          </a:p>
          <a:p>
            <a:pPr>
              <a:buFont typeface="Arial" charset="0"/>
              <a:buNone/>
            </a:pPr>
            <a:r>
              <a:rPr lang="ru-RU" sz="2400" smtClean="0">
                <a:latin typeface="Georgia" pitchFamily="18" charset="0"/>
              </a:rPr>
              <a:t>Если солнышком согрета</a:t>
            </a:r>
          </a:p>
          <a:p>
            <a:pPr>
              <a:buFont typeface="Arial" charset="0"/>
              <a:buNone/>
            </a:pPr>
            <a:r>
              <a:rPr lang="ru-RU" sz="2400" smtClean="0">
                <a:latin typeface="Georgia" pitchFamily="18" charset="0"/>
              </a:rPr>
              <a:t>Вся вода в реке до дна –</a:t>
            </a:r>
          </a:p>
          <a:p>
            <a:pPr>
              <a:buFont typeface="Arial" charset="0"/>
              <a:buNone/>
            </a:pPr>
            <a:r>
              <a:rPr lang="ru-RU" sz="2400" smtClean="0">
                <a:latin typeface="Georgia" pitchFamily="18" charset="0"/>
              </a:rPr>
              <a:t>Значит, это уже лето!</a:t>
            </a:r>
          </a:p>
          <a:p>
            <a:pPr>
              <a:buFont typeface="Arial" charset="0"/>
              <a:buNone/>
            </a:pPr>
            <a:r>
              <a:rPr lang="ru-RU" sz="2400" smtClean="0">
                <a:latin typeface="Georgia" pitchFamily="18" charset="0"/>
              </a:rPr>
              <a:t>Значит, кончилась весна!</a:t>
            </a:r>
          </a:p>
        </p:txBody>
      </p:sp>
      <p:pic>
        <p:nvPicPr>
          <p:cNvPr id="19459" name="Picture 9" descr="wtvY2t1APCA"/>
          <p:cNvPicPr>
            <a:picLocks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4284663" y="188913"/>
            <a:ext cx="4606925" cy="6480175"/>
          </a:xfrm>
        </p:spPr>
      </p:pic>
    </p:spTree>
  </p:cSld>
  <p:clrMapOvr>
    <a:masterClrMapping/>
  </p:clrMapOvr>
  <p:transition spd="slow" advTm="6000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5" name="Picture 11" descr="лето 19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32138" y="846138"/>
            <a:ext cx="6011862" cy="5881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106" name="Rectangle 3"/>
          <p:cNvSpPr>
            <a:spLocks noChangeArrowheads="1"/>
          </p:cNvSpPr>
          <p:nvPr/>
        </p:nvSpPr>
        <p:spPr bwMode="auto">
          <a:xfrm>
            <a:off x="107950" y="1249363"/>
            <a:ext cx="3168650" cy="435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2000">
                <a:latin typeface="Georgia" pitchFamily="18" charset="0"/>
              </a:rPr>
              <a:t>Спелый колос.</a:t>
            </a:r>
          </a:p>
          <a:p>
            <a:r>
              <a:rPr lang="ru-RU" sz="2000">
                <a:latin typeface="Georgia" pitchFamily="18" charset="0"/>
              </a:rPr>
              <a:t>Зашепчется дождь</a:t>
            </a:r>
            <a:br>
              <a:rPr lang="ru-RU" sz="2000">
                <a:latin typeface="Georgia" pitchFamily="18" charset="0"/>
              </a:rPr>
            </a:br>
            <a:r>
              <a:rPr lang="ru-RU" sz="2000">
                <a:latin typeface="Georgia" pitchFamily="18" charset="0"/>
              </a:rPr>
              <a:t>Тихим голосом</a:t>
            </a:r>
            <a:br>
              <a:rPr lang="ru-RU" sz="2000">
                <a:latin typeface="Georgia" pitchFamily="18" charset="0"/>
              </a:rPr>
            </a:br>
            <a:r>
              <a:rPr lang="ru-RU" sz="2000">
                <a:latin typeface="Georgia" pitchFamily="18" charset="0"/>
              </a:rPr>
              <a:t>С цветами да травами</a:t>
            </a:r>
            <a:br>
              <a:rPr lang="ru-RU" sz="2000">
                <a:latin typeface="Georgia" pitchFamily="18" charset="0"/>
              </a:rPr>
            </a:br>
            <a:r>
              <a:rPr lang="ru-RU" sz="2000">
                <a:latin typeface="Georgia" pitchFamily="18" charset="0"/>
              </a:rPr>
              <a:t>Зелеными.</a:t>
            </a:r>
          </a:p>
          <a:p>
            <a:r>
              <a:rPr lang="ru-RU" sz="2000">
                <a:latin typeface="Georgia" pitchFamily="18" charset="0"/>
              </a:rPr>
              <a:t>И поднимется рожь</a:t>
            </a:r>
            <a:br>
              <a:rPr lang="ru-RU" sz="2000">
                <a:latin typeface="Georgia" pitchFamily="18" charset="0"/>
              </a:rPr>
            </a:br>
            <a:r>
              <a:rPr lang="ru-RU" sz="2000">
                <a:latin typeface="Georgia" pitchFamily="18" charset="0"/>
              </a:rPr>
              <a:t>Спелым колосом</a:t>
            </a:r>
            <a:br>
              <a:rPr lang="ru-RU" sz="2000">
                <a:latin typeface="Georgia" pitchFamily="18" charset="0"/>
              </a:rPr>
            </a:br>
            <a:r>
              <a:rPr lang="ru-RU" sz="2000">
                <a:latin typeface="Georgia" pitchFamily="18" charset="0"/>
              </a:rPr>
              <a:t>Над полями,</a:t>
            </a:r>
            <a:br>
              <a:rPr lang="ru-RU" sz="2000">
                <a:latin typeface="Georgia" pitchFamily="18" charset="0"/>
              </a:rPr>
            </a:br>
            <a:r>
              <a:rPr lang="ru-RU" sz="2000">
                <a:latin typeface="Georgia" pitchFamily="18" charset="0"/>
              </a:rPr>
              <a:t>Влагой напоенными.</a:t>
            </a:r>
          </a:p>
          <a:p>
            <a:r>
              <a:rPr lang="ru-RU" sz="2000">
                <a:latin typeface="Georgia" pitchFamily="18" charset="0"/>
              </a:rPr>
              <a:t>Уродится в поле</a:t>
            </a:r>
            <a:br>
              <a:rPr lang="ru-RU" sz="2000">
                <a:latin typeface="Georgia" pitchFamily="18" charset="0"/>
              </a:rPr>
            </a:br>
            <a:r>
              <a:rPr lang="ru-RU" sz="2000">
                <a:latin typeface="Georgia" pitchFamily="18" charset="0"/>
              </a:rPr>
              <a:t>Ржаной хлебушек,</a:t>
            </a:r>
            <a:br>
              <a:rPr lang="ru-RU" sz="2000">
                <a:latin typeface="Georgia" pitchFamily="18" charset="0"/>
              </a:rPr>
            </a:br>
            <a:r>
              <a:rPr lang="ru-RU" sz="2000">
                <a:latin typeface="Georgia" pitchFamily="18" charset="0"/>
              </a:rPr>
              <a:t>Рожь накормит вволю</a:t>
            </a:r>
            <a:br>
              <a:rPr lang="ru-RU" sz="2000">
                <a:latin typeface="Georgia" pitchFamily="18" charset="0"/>
              </a:rPr>
            </a:br>
            <a:r>
              <a:rPr lang="ru-RU" sz="2000">
                <a:latin typeface="Georgia" pitchFamily="18" charset="0"/>
              </a:rPr>
              <a:t>Наших детушек!</a:t>
            </a:r>
          </a:p>
          <a:p>
            <a:r>
              <a:rPr lang="ru-RU" sz="2000">
                <a:latin typeface="Georgia" pitchFamily="18" charset="0"/>
              </a:rPr>
              <a:t>(Т. Шорыгина) </a:t>
            </a:r>
          </a:p>
        </p:txBody>
      </p:sp>
    </p:spTree>
  </p:cSld>
  <p:clrMapOvr>
    <a:masterClrMapping/>
  </p:clrMapOvr>
  <p:transition spd="slow" advTm="6000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4"/>
          <p:cNvSpPr>
            <a:spLocks noGrp="1"/>
          </p:cNvSpPr>
          <p:nvPr>
            <p:ph type="title"/>
          </p:nvPr>
        </p:nvSpPr>
        <p:spPr>
          <a:xfrm>
            <a:off x="457200" y="115888"/>
            <a:ext cx="8229600" cy="73025"/>
          </a:xfrm>
        </p:spPr>
        <p:txBody>
          <a:bodyPr/>
          <a:lstStyle/>
          <a:p>
            <a:endParaRPr lang="ru-RU" sz="4000" smtClean="0"/>
          </a:p>
        </p:txBody>
      </p:sp>
      <p:sp>
        <p:nvSpPr>
          <p:cNvPr id="48130" name="Rectangle 5"/>
          <p:cNvSpPr>
            <a:spLocks noGrp="1"/>
          </p:cNvSpPr>
          <p:nvPr>
            <p:ph type="body" sz="half" idx="1"/>
          </p:nvPr>
        </p:nvSpPr>
        <p:spPr>
          <a:xfrm>
            <a:off x="107950" y="260350"/>
            <a:ext cx="4679950" cy="6481763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1800" smtClean="0">
                <a:latin typeface="Georgia" pitchFamily="18" charset="0"/>
              </a:rPr>
              <a:t>Лето — золотая пора, не теряй ни минуты зря.</a:t>
            </a:r>
          </a:p>
          <a:p>
            <a:pPr>
              <a:lnSpc>
                <a:spcPct val="80000"/>
              </a:lnSpc>
            </a:pPr>
            <a:r>
              <a:rPr lang="ru-RU" sz="1800" smtClean="0">
                <a:latin typeface="Georgia" pitchFamily="18" charset="0"/>
              </a:rPr>
              <a:t>Летом нагуляешься, зимой наголодаешься.</a:t>
            </a:r>
          </a:p>
          <a:p>
            <a:pPr>
              <a:lnSpc>
                <a:spcPct val="80000"/>
              </a:lnSpc>
            </a:pPr>
            <a:r>
              <a:rPr lang="ru-RU" sz="1800" smtClean="0">
                <a:latin typeface="Georgia" pitchFamily="18" charset="0"/>
              </a:rPr>
              <a:t>Летом не вспотеешь, так и зимой не согреешься.</a:t>
            </a:r>
          </a:p>
          <a:p>
            <a:pPr>
              <a:lnSpc>
                <a:spcPct val="80000"/>
              </a:lnSpc>
            </a:pPr>
            <a:r>
              <a:rPr lang="ru-RU" sz="1800" smtClean="0">
                <a:latin typeface="Georgia" pitchFamily="18" charset="0"/>
              </a:rPr>
              <a:t>Дождливое лето хуже осени.</a:t>
            </a:r>
          </a:p>
          <a:p>
            <a:pPr>
              <a:lnSpc>
                <a:spcPct val="80000"/>
              </a:lnSpc>
            </a:pPr>
            <a:r>
              <a:rPr lang="ru-RU" sz="1800" smtClean="0">
                <a:latin typeface="Georgia" pitchFamily="18" charset="0"/>
              </a:rPr>
              <a:t>Зимой морозы, а летом грозы.</a:t>
            </a:r>
          </a:p>
          <a:p>
            <a:pPr>
              <a:lnSpc>
                <a:spcPct val="80000"/>
              </a:lnSpc>
            </a:pPr>
            <a:r>
              <a:rPr lang="ru-RU" sz="1800" smtClean="0">
                <a:latin typeface="Georgia" pitchFamily="18" charset="0"/>
              </a:rPr>
              <a:t>Красное лето никому не наскучит.</a:t>
            </a:r>
          </a:p>
          <a:p>
            <a:pPr>
              <a:lnSpc>
                <a:spcPct val="80000"/>
              </a:lnSpc>
            </a:pPr>
            <a:r>
              <a:rPr lang="ru-RU" sz="1800" smtClean="0">
                <a:latin typeface="Georgia" pitchFamily="18" charset="0"/>
              </a:rPr>
              <a:t>Летний день зимнюю неделю кормит.</a:t>
            </a:r>
          </a:p>
          <a:p>
            <a:pPr>
              <a:lnSpc>
                <a:spcPct val="80000"/>
              </a:lnSpc>
            </a:pPr>
            <a:r>
              <a:rPr lang="ru-RU" sz="1800" smtClean="0">
                <a:latin typeface="Georgia" pitchFamily="18" charset="0"/>
              </a:rPr>
              <a:t>Летом дома сидеть – зимой хлеба не иметь.</a:t>
            </a:r>
          </a:p>
          <a:p>
            <a:pPr>
              <a:lnSpc>
                <a:spcPct val="80000"/>
              </a:lnSpc>
            </a:pPr>
            <a:r>
              <a:rPr lang="ru-RU" sz="1800" smtClean="0">
                <a:latin typeface="Georgia" pitchFamily="18" charset="0"/>
              </a:rPr>
              <a:t>То что лето собирает, всё зима подъедает.</a:t>
            </a:r>
          </a:p>
          <a:p>
            <a:pPr>
              <a:lnSpc>
                <a:spcPct val="80000"/>
              </a:lnSpc>
            </a:pPr>
            <a:r>
              <a:rPr lang="ru-RU" sz="1800" smtClean="0">
                <a:latin typeface="Georgia" pitchFamily="18" charset="0"/>
              </a:rPr>
              <a:t>Летом день пролежишь – зимой с сумой побежишь.</a:t>
            </a:r>
          </a:p>
          <a:p>
            <a:pPr>
              <a:lnSpc>
                <a:spcPct val="80000"/>
              </a:lnSpc>
            </a:pPr>
            <a:r>
              <a:rPr lang="ru-RU" sz="1800" smtClean="0">
                <a:latin typeface="Georgia" pitchFamily="18" charset="0"/>
              </a:rPr>
              <a:t>Летом всякий кустик ночевать пустит.</a:t>
            </a:r>
          </a:p>
          <a:p>
            <a:pPr>
              <a:lnSpc>
                <a:spcPct val="80000"/>
              </a:lnSpc>
            </a:pPr>
            <a:r>
              <a:rPr lang="ru-RU" sz="1800" smtClean="0">
                <a:latin typeface="Georgia" pitchFamily="18" charset="0"/>
              </a:rPr>
              <a:t>Не проси лета долгого, а проси теплого.</a:t>
            </a:r>
          </a:p>
          <a:p>
            <a:pPr>
              <a:lnSpc>
                <a:spcPct val="80000"/>
              </a:lnSpc>
            </a:pPr>
            <a:r>
              <a:rPr lang="ru-RU" sz="1800" smtClean="0">
                <a:latin typeface="Georgia" pitchFamily="18" charset="0"/>
              </a:rPr>
              <a:t>Плохо лето, если солнца нету.</a:t>
            </a:r>
          </a:p>
          <a:p>
            <a:pPr>
              <a:lnSpc>
                <a:spcPct val="80000"/>
              </a:lnSpc>
            </a:pPr>
            <a:r>
              <a:rPr lang="ru-RU" sz="1800" smtClean="0">
                <a:latin typeface="Georgia" pitchFamily="18" charset="0"/>
              </a:rPr>
              <a:t>Солнце летом греет, да зимой морозит.</a:t>
            </a:r>
          </a:p>
          <a:p>
            <a:pPr>
              <a:lnSpc>
                <a:spcPct val="80000"/>
              </a:lnSpc>
            </a:pPr>
            <a:r>
              <a:rPr lang="ru-RU" sz="1800" smtClean="0">
                <a:latin typeface="Georgia" pitchFamily="18" charset="0"/>
              </a:rPr>
              <a:t>То что летом уродится - всё зимой пригодится.</a:t>
            </a:r>
          </a:p>
        </p:txBody>
      </p:sp>
      <p:pic>
        <p:nvPicPr>
          <p:cNvPr id="48131" name="Picture 5" descr="лето 1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92675" y="115888"/>
            <a:ext cx="4083050" cy="655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8"/>
          <p:cNvSpPr>
            <a:spLocks noGrp="1"/>
          </p:cNvSpPr>
          <p:nvPr>
            <p:ph type="title"/>
          </p:nvPr>
        </p:nvSpPr>
        <p:spPr>
          <a:xfrm>
            <a:off x="323850" y="1412875"/>
            <a:ext cx="3683000" cy="76200"/>
          </a:xfrm>
        </p:spPr>
        <p:txBody>
          <a:bodyPr/>
          <a:lstStyle/>
          <a:p>
            <a:endParaRPr lang="ru-RU" sz="4000" smtClean="0"/>
          </a:p>
        </p:txBody>
      </p:sp>
      <p:sp>
        <p:nvSpPr>
          <p:cNvPr id="49154" name="Rectangle 9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endParaRPr lang="ru-RU" sz="2800" smtClean="0"/>
          </a:p>
        </p:txBody>
      </p:sp>
      <p:pic>
        <p:nvPicPr>
          <p:cNvPr id="49155" name="Picture 8" descr="лето стихи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00563" y="333375"/>
            <a:ext cx="4305300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56" name="Picture 10" descr="лето стихи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0650" y="333375"/>
            <a:ext cx="4333875" cy="6119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3827463" cy="1143000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50178" name="Picture 4" descr="лето стихи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03575" y="2401888"/>
            <a:ext cx="5940425" cy="445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79" name="Picture 5" descr="лето стихи2"/>
          <p:cNvPicPr>
            <a:picLocks noChangeAspect="1" noChangeArrowheads="1"/>
          </p:cNvPicPr>
          <p:nvPr>
            <p:ph type="body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179388" y="115888"/>
            <a:ext cx="5097462" cy="3822700"/>
          </a:xfrm>
        </p:spPr>
      </p:pic>
    </p:spTree>
  </p:cSld>
  <p:clrMapOvr>
    <a:masterClrMapping/>
  </p:clrMapOvr>
  <p:transition spd="slow" advTm="6000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2"/>
          <p:cNvSpPr>
            <a:spLocks noGrp="1"/>
          </p:cNvSpPr>
          <p:nvPr>
            <p:ph type="title"/>
          </p:nvPr>
        </p:nvSpPr>
        <p:spPr>
          <a:xfrm>
            <a:off x="395288" y="692150"/>
            <a:ext cx="4052887" cy="1143000"/>
          </a:xfrm>
        </p:spPr>
        <p:txBody>
          <a:bodyPr/>
          <a:lstStyle/>
          <a:p>
            <a:endParaRPr lang="ru-RU" smtClean="0"/>
          </a:p>
        </p:txBody>
      </p:sp>
      <p:sp>
        <p:nvSpPr>
          <p:cNvPr id="51202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51203" name="Picture 4" descr="лето стихи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3825" y="115888"/>
            <a:ext cx="4532313" cy="5859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04" name="Picture 5" descr="лето загадки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35500" y="549275"/>
            <a:ext cx="4467225" cy="630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52226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52227" name="Picture 4" descr="лето загадки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950" y="266700"/>
            <a:ext cx="8856663" cy="627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4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1425575"/>
          </a:xfrm>
        </p:spPr>
        <p:txBody>
          <a:bodyPr/>
          <a:lstStyle/>
          <a:p>
            <a:r>
              <a:rPr lang="ru-RU" sz="2400" smtClean="0">
                <a:latin typeface="Georgia" pitchFamily="18" charset="0"/>
              </a:rPr>
              <a:t>Расскажи про лето, опираясь на картинки: какая погода, что происходит в природе, что можно надевать на прогулку, чем заниматься, во что играть.</a:t>
            </a:r>
          </a:p>
        </p:txBody>
      </p:sp>
      <p:pic>
        <p:nvPicPr>
          <p:cNvPr id="53250" name="Picture 4" descr="расскажи про лет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2988" y="1557338"/>
            <a:ext cx="7058025" cy="5102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3" descr="времена года лет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24075" y="0"/>
            <a:ext cx="51117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4" descr="лето1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92275" y="0"/>
            <a:ext cx="56165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4" descr="1688440969_kartin-papik-pro-p-kartinki-primeti-leta-dlya-detskogo-sada-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153988"/>
            <a:ext cx="8713787" cy="6535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4" descr="1688392542_kartin-papik-pro-p-kartinki-priznaki-leta-detskie-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288" y="63500"/>
            <a:ext cx="8562975" cy="6421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/>
          <p:cNvSpPr>
            <a:spLocks noGrp="1"/>
          </p:cNvSpPr>
          <p:nvPr>
            <p:ph type="title"/>
          </p:nvPr>
        </p:nvSpPr>
        <p:spPr>
          <a:xfrm>
            <a:off x="5292725" y="115888"/>
            <a:ext cx="3851275" cy="3457575"/>
          </a:xfrm>
        </p:spPr>
        <p:txBody>
          <a:bodyPr/>
          <a:lstStyle/>
          <a:p>
            <a:pPr algn="l"/>
            <a:r>
              <a:rPr lang="ru-RU" sz="2400" smtClean="0">
                <a:latin typeface="Georgia" pitchFamily="18" charset="0"/>
              </a:rPr>
              <a:t>Опять смеется лето</a:t>
            </a:r>
            <a:br>
              <a:rPr lang="ru-RU" sz="2400" smtClean="0">
                <a:latin typeface="Georgia" pitchFamily="18" charset="0"/>
              </a:rPr>
            </a:br>
            <a:r>
              <a:rPr lang="ru-RU" sz="2400" smtClean="0">
                <a:latin typeface="Georgia" pitchFamily="18" charset="0"/>
              </a:rPr>
              <a:t>В открытое окно,</a:t>
            </a:r>
            <a:br>
              <a:rPr lang="ru-RU" sz="2400" smtClean="0">
                <a:latin typeface="Georgia" pitchFamily="18" charset="0"/>
              </a:rPr>
            </a:br>
            <a:r>
              <a:rPr lang="ru-RU" sz="2400" smtClean="0">
                <a:latin typeface="Georgia" pitchFamily="18" charset="0"/>
              </a:rPr>
              <a:t>И солнышка, и света</a:t>
            </a:r>
            <a:br>
              <a:rPr lang="ru-RU" sz="2400" smtClean="0">
                <a:latin typeface="Georgia" pitchFamily="18" charset="0"/>
              </a:rPr>
            </a:br>
            <a:r>
              <a:rPr lang="ru-RU" sz="2400" smtClean="0">
                <a:latin typeface="Georgia" pitchFamily="18" charset="0"/>
              </a:rPr>
              <a:t>Полным, полным-полно!</a:t>
            </a:r>
            <a:br>
              <a:rPr lang="ru-RU" sz="2400" smtClean="0">
                <a:latin typeface="Georgia" pitchFamily="18" charset="0"/>
              </a:rPr>
            </a:br>
            <a:r>
              <a:rPr lang="ru-RU" sz="2400" smtClean="0">
                <a:latin typeface="Georgia" pitchFamily="18" charset="0"/>
              </a:rPr>
              <a:t>Опять трусы и майки</a:t>
            </a:r>
            <a:br>
              <a:rPr lang="ru-RU" sz="2400" smtClean="0">
                <a:latin typeface="Georgia" pitchFamily="18" charset="0"/>
              </a:rPr>
            </a:br>
            <a:r>
              <a:rPr lang="ru-RU" sz="2400" smtClean="0">
                <a:latin typeface="Georgia" pitchFamily="18" charset="0"/>
              </a:rPr>
              <a:t>Лежат на берегу,</a:t>
            </a:r>
            <a:br>
              <a:rPr lang="ru-RU" sz="2400" smtClean="0">
                <a:latin typeface="Georgia" pitchFamily="18" charset="0"/>
              </a:rPr>
            </a:br>
            <a:r>
              <a:rPr lang="ru-RU" sz="2400" smtClean="0">
                <a:latin typeface="Georgia" pitchFamily="18" charset="0"/>
              </a:rPr>
              <a:t>И нежатся лужайки</a:t>
            </a:r>
            <a:br>
              <a:rPr lang="ru-RU" sz="2400" smtClean="0">
                <a:latin typeface="Georgia" pitchFamily="18" charset="0"/>
              </a:rPr>
            </a:br>
            <a:r>
              <a:rPr lang="ru-RU" sz="2400" smtClean="0">
                <a:latin typeface="Georgia" pitchFamily="18" charset="0"/>
              </a:rPr>
              <a:t>В ромашковом снегу!</a:t>
            </a:r>
          </a:p>
        </p:txBody>
      </p:sp>
      <p:pic>
        <p:nvPicPr>
          <p:cNvPr id="24578" name="Picture 4" descr="1645516403_56-kartinkin-net-p-vremena-goda-kartinki-dlya-detskogo-sada-5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950" y="0"/>
            <a:ext cx="50307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79" name="Picture 14" descr="516c819954bc7f6bd9b16697473e454c"/>
          <p:cNvPicPr>
            <a:picLocks noChangeAspect="1" noChangeArrowheads="1"/>
          </p:cNvPicPr>
          <p:nvPr>
            <p:ph type="body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6453188" y="3573463"/>
            <a:ext cx="2455862" cy="3157537"/>
          </a:xfrm>
        </p:spPr>
      </p:pic>
    </p:spTree>
  </p:cSld>
  <p:clrMapOvr>
    <a:masterClrMapping/>
  </p:clrMapOvr>
  <p:transition spd="slow" advTm="600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7"/>
          <p:cNvSpPr>
            <a:spLocks noGrp="1"/>
          </p:cNvSpPr>
          <p:nvPr>
            <p:ph type="title" idx="4294967295"/>
          </p:nvPr>
        </p:nvSpPr>
        <p:spPr>
          <a:xfrm>
            <a:off x="539750" y="274638"/>
            <a:ext cx="2952750" cy="3514725"/>
          </a:xfrm>
        </p:spPr>
        <p:txBody>
          <a:bodyPr/>
          <a:lstStyle/>
          <a:p>
            <a:pPr algn="l"/>
            <a:r>
              <a:rPr lang="ru-RU" sz="2400" smtClean="0">
                <a:solidFill>
                  <a:srgbClr val="FF0000"/>
                </a:solidFill>
                <a:latin typeface="Georgia" pitchFamily="18" charset="0"/>
              </a:rPr>
              <a:t>Летние явления природы:</a:t>
            </a:r>
            <a:br>
              <a:rPr lang="ru-RU" sz="2400" smtClean="0">
                <a:solidFill>
                  <a:srgbClr val="FF0000"/>
                </a:solidFill>
                <a:latin typeface="Georgia" pitchFamily="18" charset="0"/>
              </a:rPr>
            </a:br>
            <a:r>
              <a:rPr lang="ru-RU" sz="2400" smtClean="0">
                <a:solidFill>
                  <a:srgbClr val="FF0000"/>
                </a:solidFill>
                <a:latin typeface="Georgia" pitchFamily="18" charset="0"/>
              </a:rPr>
              <a:t/>
            </a:r>
            <a:br>
              <a:rPr lang="ru-RU" sz="2400" smtClean="0">
                <a:solidFill>
                  <a:srgbClr val="FF0000"/>
                </a:solidFill>
                <a:latin typeface="Georgia" pitchFamily="18" charset="0"/>
              </a:rPr>
            </a:br>
            <a:r>
              <a:rPr lang="ru-RU" sz="2400" smtClean="0">
                <a:latin typeface="Georgia" pitchFamily="18" charset="0"/>
              </a:rPr>
              <a:t>- гроза, гром,     молния;</a:t>
            </a:r>
            <a:br>
              <a:rPr lang="ru-RU" sz="2400" smtClean="0">
                <a:latin typeface="Georgia" pitchFamily="18" charset="0"/>
              </a:rPr>
            </a:br>
            <a:r>
              <a:rPr lang="ru-RU" sz="2400" smtClean="0">
                <a:latin typeface="Georgia" pitchFamily="18" charset="0"/>
              </a:rPr>
              <a:t>- радуга;</a:t>
            </a:r>
            <a:br>
              <a:rPr lang="ru-RU" sz="2400" smtClean="0">
                <a:latin typeface="Georgia" pitchFamily="18" charset="0"/>
              </a:rPr>
            </a:br>
            <a:r>
              <a:rPr lang="ru-RU" sz="2400" smtClean="0">
                <a:latin typeface="Georgia" pitchFamily="18" charset="0"/>
              </a:rPr>
              <a:t>- роса;</a:t>
            </a:r>
            <a:br>
              <a:rPr lang="ru-RU" sz="2400" smtClean="0">
                <a:latin typeface="Georgia" pitchFamily="18" charset="0"/>
              </a:rPr>
            </a:br>
            <a:r>
              <a:rPr lang="ru-RU" sz="2400" smtClean="0">
                <a:latin typeface="Georgia" pitchFamily="18" charset="0"/>
              </a:rPr>
              <a:t>-град</a:t>
            </a:r>
            <a:br>
              <a:rPr lang="ru-RU" sz="2400" smtClean="0">
                <a:latin typeface="Georgia" pitchFamily="18" charset="0"/>
              </a:rPr>
            </a:br>
            <a:endParaRPr lang="ru-RU" sz="2400" smtClean="0">
              <a:latin typeface="Georgia" pitchFamily="18" charset="0"/>
            </a:endParaRPr>
          </a:p>
        </p:txBody>
      </p:sp>
      <p:pic>
        <p:nvPicPr>
          <p:cNvPr id="25602" name="Picture 4" descr="1686693097_kartin-papik-pro-p-kartinki-yavleniya-prirodi-risunok-26"/>
          <p:cNvPicPr>
            <a:picLocks noChangeAspect="1" noChangeArrowheads="1"/>
          </p:cNvPicPr>
          <p:nvPr>
            <p:ph type="body" sz="half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5105400" y="3716338"/>
            <a:ext cx="4038600" cy="2954337"/>
          </a:xfrm>
        </p:spPr>
      </p:pic>
      <p:pic>
        <p:nvPicPr>
          <p:cNvPr id="25603" name="Picture 12" descr="imagesРадуг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24250" y="188913"/>
            <a:ext cx="3536950" cy="3887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4" name="Picture 7" descr="d443051002683d2afb1ceda73dc8fde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72225" y="188913"/>
            <a:ext cx="2605088" cy="352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5" name="Picture 6" descr="Гром и молния. Как вести себя во время грозы - Статьи ...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50825" y="4005263"/>
            <a:ext cx="3959225" cy="264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938</TotalTime>
  <Words>600</Words>
  <Application>Microsoft Office PowerPoint</Application>
  <PresentationFormat>Экран (4:3)</PresentationFormat>
  <Paragraphs>94</Paragraphs>
  <Slides>36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40" baseType="lpstr">
      <vt:lpstr>Arial</vt:lpstr>
      <vt:lpstr>Calibri</vt:lpstr>
      <vt:lpstr>Georgia</vt:lpstr>
      <vt:lpstr>Тема Office</vt:lpstr>
      <vt:lpstr>Для детей старшего  дошкольного возраста  Подготовила  Малахова С.В. МБДОУ №54 г. Керчь</vt:lpstr>
      <vt:lpstr>Слайд 2</vt:lpstr>
      <vt:lpstr>Слайд 3</vt:lpstr>
      <vt:lpstr>Слайд 4</vt:lpstr>
      <vt:lpstr>Слайд 5</vt:lpstr>
      <vt:lpstr>Слайд 6</vt:lpstr>
      <vt:lpstr>Слайд 7</vt:lpstr>
      <vt:lpstr>Опять смеется лето В открытое окно, И солнышка, и света Полным, полным-полно! Опять трусы и майки Лежат на берегу, И нежатся лужайки В ромашковом снегу!</vt:lpstr>
      <vt:lpstr>Летние явления природы:  - гроза, гром,     молния; - радуга; - роса; -град </vt:lpstr>
      <vt:lpstr>Слайд 10</vt:lpstr>
      <vt:lpstr>Чем занимаются дети летом?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Мишка-воришка  На стволе высокой ёлки Улей выстроили пчёлки, Мимо пчёлки мишка шёл И пчелиный дом нашёл. Только чтоб медку поесть, Нужно высоко залезть. Влез на ель он еле-еле И почти добрался к цели, Улыбнулся, облизнулся, Лапой в улей потянулся. Вдруг услышал гул медведь, Оглянулся посмотреть: Видит он — пчелиный рой Возвращается домой. Позабыл он про медок — Еле ноги уволок. (М. Метелёв) </vt:lpstr>
      <vt:lpstr>Слайд 23</vt:lpstr>
      <vt:lpstr>Слайд 24</vt:lpstr>
      <vt:lpstr>Слайд 25</vt:lpstr>
      <vt:lpstr>Слайд 26</vt:lpstr>
      <vt:lpstr>Ходит солнышко высоко, Тяжелей летит пчела, Налилась малина соком, Падать в травы начала.  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Расскажи про лето, опираясь на картинки: какая погода, что происходит в природе, что можно надевать на прогулку, чем заниматься, во что играть.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Весна идет</dc:title>
  <cp:lastModifiedBy>Наташа</cp:lastModifiedBy>
  <cp:revision>57</cp:revision>
  <dcterms:modified xsi:type="dcterms:W3CDTF">2025-02-12T09:45:06Z</dcterms:modified>
</cp:coreProperties>
</file>