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6" r:id="rId4"/>
    <p:sldId id="326" r:id="rId5"/>
    <p:sldId id="325" r:id="rId6"/>
    <p:sldId id="315" r:id="rId7"/>
    <p:sldId id="318" r:id="rId8"/>
    <p:sldId id="316" r:id="rId9"/>
    <p:sldId id="330" r:id="rId10"/>
    <p:sldId id="331" r:id="rId11"/>
    <p:sldId id="317" r:id="rId12"/>
    <p:sldId id="288" r:id="rId13"/>
    <p:sldId id="340" r:id="rId14"/>
    <p:sldId id="334" r:id="rId15"/>
    <p:sldId id="337" r:id="rId16"/>
    <p:sldId id="339" r:id="rId17"/>
    <p:sldId id="350" r:id="rId18"/>
    <p:sldId id="346" r:id="rId19"/>
    <p:sldId id="328" r:id="rId20"/>
    <p:sldId id="338" r:id="rId21"/>
    <p:sldId id="341" r:id="rId22"/>
    <p:sldId id="348" r:id="rId23"/>
    <p:sldId id="349" r:id="rId24"/>
    <p:sldId id="319" r:id="rId25"/>
    <p:sldId id="289" r:id="rId26"/>
    <p:sldId id="332" r:id="rId27"/>
    <p:sldId id="343" r:id="rId28"/>
    <p:sldId id="344" r:id="rId29"/>
    <p:sldId id="333" r:id="rId30"/>
    <p:sldId id="335" r:id="rId31"/>
    <p:sldId id="322" r:id="rId32"/>
    <p:sldId id="292" r:id="rId33"/>
    <p:sldId id="352" r:id="rId34"/>
    <p:sldId id="353" r:id="rId35"/>
    <p:sldId id="354" r:id="rId36"/>
    <p:sldId id="297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5" autoAdjust="0"/>
  </p:normalViewPr>
  <p:slideViewPr>
    <p:cSldViewPr>
      <p:cViewPr varScale="1">
        <p:scale>
          <a:sx n="87" d="100"/>
          <a:sy n="87" d="100"/>
        </p:scale>
        <p:origin x="-80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12AA-0BBF-47C4-B56D-69CD66EC361A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6D495-0DDC-45BE-A317-913015E58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E02C2-D193-4AB7-8DF1-5ABCAE0790A6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87D2-7C81-4D08-81E0-27F623EFF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53B6-9688-4E67-A9A5-F8EB012CD62C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B41ED-B7B5-4BBB-BDC3-ED08C3AA4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2D01-343C-4FA0-A012-69ABA518FE3C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46A1D-556A-43A7-B146-A1F45C720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7A6E7-710D-4361-9FA3-AF359E6EC7EC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6C09-EE32-4831-A9D8-A2592530B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A9E9-9BF0-4A29-9712-0908FAC0CD17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739B5-9333-4A2F-8B4F-7336695B3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3A721-A0FD-4747-8CDF-B54D7D4DA104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F240-22C4-4C59-8F40-B3890D2C5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2ACF3-B435-43FA-9FC2-3D11F57088E8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31FB1-FD15-4B35-B0CE-D944C4694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1619-4360-4C79-92AE-258D9C11B0B6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DA602-F6F6-49DB-AAD2-A376BE76F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5DE5D-44F1-4E10-B632-17B3C2936FF0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234DE-7421-47E2-9AC5-550B7379A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F52B1-0B16-4225-9A40-1E2C2F15B00C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27B79-2A64-4D53-AFA3-71DC8DF10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4D5C-56DD-462F-804D-98A47180BD3C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82CF-4129-44C5-9D7A-B392A6121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F9BE-3D95-423E-8663-834C863B17DB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6676-2480-4A85-8CC2-9877941F4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1EA2-4766-4436-B393-447101BCF221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4F76-CCDD-47F7-AC7A-8E6B76D82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0098-A7A8-404F-A2BB-11CFE808C605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3678-401E-467C-A1F2-2741496EE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A7D58C-657A-4D21-8BB5-25E2A073660E}" type="datetimeFigureOut">
              <a:rPr lang="ru-RU"/>
              <a:pPr>
                <a:defRPr/>
              </a:pPr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BB1515-DEC2-4700-9073-6457DAC67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ransition spd="slow" advTm="6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/>
          </p:cNvSpPr>
          <p:nvPr>
            <p:ph type="ctrTitle" idx="4294967295"/>
          </p:nvPr>
        </p:nvSpPr>
        <p:spPr>
          <a:xfrm>
            <a:off x="179388" y="404813"/>
            <a:ext cx="8277225" cy="2447925"/>
          </a:xfrm>
        </p:spPr>
        <p:txBody>
          <a:bodyPr/>
          <a:lstStyle/>
          <a:p>
            <a:pPr algn="l" eaLnBrk="1" hangingPunct="1"/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>Для детей старшего </a:t>
            </a: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Arial" charset="0"/>
              </a:rPr>
            </a:br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>дошкольного возраста</a:t>
            </a: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Arial" charset="0"/>
              </a:rPr>
            </a:br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>Подготовила </a:t>
            </a: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Arial" charset="0"/>
              </a:rPr>
            </a:br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>Малахова С.В.</a:t>
            </a:r>
            <a:br>
              <a:rPr lang="ru-RU" sz="28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>МБДОУ №54 г. Керчь</a:t>
            </a:r>
          </a:p>
        </p:txBody>
      </p:sp>
      <p:sp>
        <p:nvSpPr>
          <p:cNvPr id="17410" name="Rectangle 6"/>
          <p:cNvSpPr>
            <a:spLocks noGrp="1"/>
          </p:cNvSpPr>
          <p:nvPr>
            <p:ph type="subTitle" idx="4294967295"/>
          </p:nvPr>
        </p:nvSpPr>
        <p:spPr>
          <a:xfrm>
            <a:off x="107950" y="3716338"/>
            <a:ext cx="4608513" cy="25209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0000"/>
                </a:solidFill>
                <a:latin typeface="Georgia" pitchFamily="18" charset="0"/>
              </a:rPr>
              <a:t>Времена</a:t>
            </a:r>
            <a:r>
              <a:rPr lang="ru-RU" sz="4400" b="1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4400" b="1" smtClean="0">
                <a:solidFill>
                  <a:srgbClr val="FF0000"/>
                </a:solidFill>
                <a:latin typeface="Georgia" pitchFamily="18" charset="0"/>
              </a:rPr>
              <a:t>года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0000"/>
                </a:solidFill>
                <a:latin typeface="Georgia" pitchFamily="18" charset="0"/>
              </a:rPr>
              <a:t>Лето</a:t>
            </a:r>
          </a:p>
        </p:txBody>
      </p:sp>
      <p:pic>
        <p:nvPicPr>
          <p:cNvPr id="17411" name="Picture 4" descr="лето дев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7563" y="115888"/>
            <a:ext cx="436245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1686699853_kartin-papik-pro-p-kartinki-na-temu-yavleniya-prirodi-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0963"/>
            <a:ext cx="9036050" cy="67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/>
          </p:nvPr>
        </p:nvSpPr>
        <p:spPr>
          <a:xfrm>
            <a:off x="5148263" y="274638"/>
            <a:ext cx="3816350" cy="1858962"/>
          </a:xfrm>
        </p:spPr>
        <p:txBody>
          <a:bodyPr/>
          <a:lstStyle/>
          <a:p>
            <a:r>
              <a:rPr lang="ru-RU" sz="3200" smtClean="0">
                <a:solidFill>
                  <a:srgbClr val="FF0000"/>
                </a:solidFill>
                <a:latin typeface="Georgia" pitchFamily="18" charset="0"/>
              </a:rPr>
              <a:t>Чем занимаются дети летом?</a:t>
            </a:r>
          </a:p>
        </p:txBody>
      </p:sp>
      <p:sp>
        <p:nvSpPr>
          <p:cNvPr id="27650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smtClean="0"/>
          </a:p>
        </p:txBody>
      </p:sp>
      <p:pic>
        <p:nvPicPr>
          <p:cNvPr id="27651" name="Picture 11" descr="579aee3d1f0947893b90358bef820df3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62563" y="1773238"/>
            <a:ext cx="3651250" cy="4957762"/>
          </a:xfrm>
        </p:spPr>
      </p:pic>
      <p:pic>
        <p:nvPicPr>
          <p:cNvPr id="27652" name="Picture 13" descr="18546_c4d18c8f2f052e5ab9bc0df0feded3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501015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2"/>
          <p:cNvSpPr>
            <a:spLocks noGrp="1"/>
          </p:cNvSpPr>
          <p:nvPr>
            <p:ph type="title" idx="4294967295"/>
          </p:nvPr>
        </p:nvSpPr>
        <p:spPr>
          <a:xfrm>
            <a:off x="3924300" y="274638"/>
            <a:ext cx="2592388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4" name="Picture 8" descr="kartinkiprospor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50838"/>
            <a:ext cx="40306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9" descr="leto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471011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 descr="unnamed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003800" y="3644900"/>
            <a:ext cx="3960813" cy="3024188"/>
          </a:xfrm>
        </p:spPr>
      </p:pic>
    </p:spTree>
  </p:cSld>
  <p:clrMapOvr>
    <a:masterClrMapping/>
  </p:clrMapOvr>
  <p:transition spd="slow" advTm="6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f708209b89284c9a79c06da0e8fb78ec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08538" y="1412875"/>
            <a:ext cx="4119562" cy="5246688"/>
          </a:xfrm>
        </p:spPr>
      </p:pic>
      <p:pic>
        <p:nvPicPr>
          <p:cNvPr id="29698" name="Picture 7" descr="3f2dcb4e4bf3ef85721af3d60d3af7f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8" y="115888"/>
            <a:ext cx="446563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7"/>
          <p:cNvSpPr>
            <a:spLocks noGrp="1"/>
          </p:cNvSpPr>
          <p:nvPr>
            <p:ph type="title"/>
          </p:nvPr>
        </p:nvSpPr>
        <p:spPr>
          <a:xfrm>
            <a:off x="457200" y="2349500"/>
            <a:ext cx="2890838" cy="10080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0722" name="Rectangle 18"/>
          <p:cNvSpPr>
            <a:spLocks noGrp="1"/>
          </p:cNvSpPr>
          <p:nvPr>
            <p:ph type="body" idx="1"/>
          </p:nvPr>
        </p:nvSpPr>
        <p:spPr>
          <a:xfrm>
            <a:off x="4211638" y="476250"/>
            <a:ext cx="4475162" cy="28813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Хорошо, что снова лето,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Снова солнце высоко,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Что вода в пруду нагрета,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Как парное молоко.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Хорошо, что рожь густая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Голубую пьет росу,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Что встречают птичьи стаи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Нас и в поле, и в лесу.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(Г. Ладонщиков)</a:t>
            </a:r>
          </a:p>
        </p:txBody>
      </p:sp>
      <p:pic>
        <p:nvPicPr>
          <p:cNvPr id="30723" name="Picture 12" descr="лето 16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908050"/>
            <a:ext cx="4022725" cy="5688013"/>
          </a:xfrm>
        </p:spPr>
      </p:pic>
      <p:pic>
        <p:nvPicPr>
          <p:cNvPr id="30724" name="Picture 13" descr="лето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5550" y="3141663"/>
            <a:ext cx="2838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1"/>
          <p:cNvSpPr>
            <a:spLocks noGrp="1"/>
          </p:cNvSpPr>
          <p:nvPr>
            <p:ph type="title"/>
          </p:nvPr>
        </p:nvSpPr>
        <p:spPr>
          <a:xfrm>
            <a:off x="5508625" y="765175"/>
            <a:ext cx="3178175" cy="652463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1746" name="Rectangle 12"/>
          <p:cNvSpPr>
            <a:spLocks noGrp="1"/>
          </p:cNvSpPr>
          <p:nvPr>
            <p:ph type="body" idx="1"/>
          </p:nvPr>
        </p:nvSpPr>
        <p:spPr>
          <a:xfrm>
            <a:off x="250825" y="333375"/>
            <a:ext cx="4918075" cy="158273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latin typeface="Georgia" pitchFamily="18" charset="0"/>
              </a:rPr>
              <a:t>    До чего хорош денек!</a:t>
            </a:r>
            <a:br>
              <a:rPr lang="ru-RU" sz="2800" smtClean="0">
                <a:latin typeface="Georgia" pitchFamily="18" charset="0"/>
              </a:rPr>
            </a:br>
            <a:r>
              <a:rPr lang="ru-RU" sz="2800" smtClean="0">
                <a:latin typeface="Georgia" pitchFamily="18" charset="0"/>
              </a:rPr>
              <a:t>Веет легкий ветерок.</a:t>
            </a:r>
            <a:br>
              <a:rPr lang="ru-RU" sz="2800" smtClean="0">
                <a:latin typeface="Georgia" pitchFamily="18" charset="0"/>
              </a:rPr>
            </a:br>
            <a:r>
              <a:rPr lang="ru-RU" sz="2800" smtClean="0">
                <a:latin typeface="Georgia" pitchFamily="18" charset="0"/>
              </a:rPr>
              <a:t>Солнца летнего лучи</a:t>
            </a:r>
            <a:br>
              <a:rPr lang="ru-RU" sz="2800" smtClean="0">
                <a:latin typeface="Georgia" pitchFamily="18" charset="0"/>
              </a:rPr>
            </a:br>
            <a:r>
              <a:rPr lang="ru-RU" sz="2800" smtClean="0">
                <a:latin typeface="Georgia" pitchFamily="18" charset="0"/>
              </a:rPr>
              <a:t>Так приятно горячи!</a:t>
            </a:r>
          </a:p>
        </p:txBody>
      </p:sp>
      <p:pic>
        <p:nvPicPr>
          <p:cNvPr id="31747" name="Picture 4" descr="лето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17688"/>
            <a:ext cx="504031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 descr="60b877f2d5f66177861f01c16c49cd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60350"/>
            <a:ext cx="36068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4284663" y="274638"/>
            <a:ext cx="4402137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2770" name="Picture 4" descr="лето1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404813"/>
            <a:ext cx="2154238" cy="3517900"/>
          </a:xfrm>
        </p:spPr>
      </p:pic>
      <p:pic>
        <p:nvPicPr>
          <p:cNvPr id="32771" name="Picture 6" descr="2e8c96f58872b80b9ac393b0fce4e9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89138"/>
            <a:ext cx="3914775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лето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114550"/>
            <a:ext cx="26685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5" descr="c87f7bbeb0be53acbc9d717ff18621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107950" y="188913"/>
            <a:ext cx="71438" cy="71437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179388" y="1412875"/>
            <a:ext cx="3887787" cy="47132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</a:t>
            </a:r>
            <a:r>
              <a:rPr lang="ru-RU" sz="2400" smtClean="0">
                <a:latin typeface="Georgia" pitchFamily="18" charset="0"/>
              </a:rPr>
              <a:t>В наши окна смотрит лето,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Наконец-то и оно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После зимнего сюжета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С теплотою к нам пришло.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/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Всё прекрасно, небо ясно,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Птички, бабочки, трава.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Я на речку искупаться.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Кто со мною, детвора?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     (С.Прилуцкий)</a:t>
            </a:r>
          </a:p>
        </p:txBody>
      </p:sp>
      <p:pic>
        <p:nvPicPr>
          <p:cNvPr id="34819" name="Picture 4" descr="e846799ef04008a9b77631c6995d7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900" y="188913"/>
            <a:ext cx="4884738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летом наблюдения пр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115888"/>
            <a:ext cx="4578350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5" descr="летом наблюд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45974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02e4c99c2a4434dab8ac9732ffe1ac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6192837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372225" y="1412875"/>
            <a:ext cx="27717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На какой картинке изображено лето?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Arial" charset="0"/>
              </a:rPr>
              <a:t>Как вы это поняли?</a:t>
            </a:r>
          </a:p>
        </p:txBody>
      </p:sp>
    </p:spTree>
  </p:cSld>
  <p:clrMapOvr>
    <a:masterClrMapping/>
  </p:clrMapOvr>
  <p:transition spd="slow" advTm="6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179388" y="549275"/>
            <a:ext cx="3816350" cy="60483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Вот и лето подоспело -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Земляника покраснела;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Повернется к солнцу боком -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Вся нальется алым соком.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В поле - красная гвоздика,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Красный клевер. Погляди-ка: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И лесной шиповник летом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Весь осыпан красным цветом.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Видно, люди не напрасно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Называют лето красным!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(М. Ивенсен)</a:t>
            </a:r>
          </a:p>
        </p:txBody>
      </p:sp>
      <p:pic>
        <p:nvPicPr>
          <p:cNvPr id="36867" name="Picture 4" descr="лето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555750"/>
            <a:ext cx="5184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4859338" y="260350"/>
            <a:ext cx="3816350" cy="8509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3708400" y="188913"/>
            <a:ext cx="5256213" cy="37449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  <a:r>
              <a:rPr lang="ru-RU" sz="2400" smtClean="0">
                <a:latin typeface="Georgia" pitchFamily="18" charset="0"/>
              </a:rPr>
              <a:t>Столько солнца! Столько света! Столько зелени кругом!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Наступило снова лето,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И тепло пришло к нам в дом.</a:t>
            </a:r>
          </a:p>
          <a:p>
            <a:pPr>
              <a:buFont typeface="Arial" charset="0"/>
              <a:buNone/>
            </a:pPr>
            <a:endParaRPr lang="ru-RU" sz="2400" smtClean="0">
              <a:latin typeface="Georgia" pitchFamily="18" charset="0"/>
            </a:endParaRP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     А вокруг так много света,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Пахнет елью и сосной.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Вот бы было так, что лето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Было целый год со мной!</a:t>
            </a:r>
          </a:p>
        </p:txBody>
      </p:sp>
      <p:pic>
        <p:nvPicPr>
          <p:cNvPr id="37891" name="Picture 4" descr="лето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36544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7" descr="01d5d97bb4ac4933ce4485beb783ab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8538" y="3860800"/>
            <a:ext cx="1614487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900" cy="6249987"/>
          </a:xfrm>
        </p:spPr>
        <p:txBody>
          <a:bodyPr/>
          <a:lstStyle/>
          <a:p>
            <a:pPr algn="l"/>
            <a:r>
              <a:rPr lang="ru-RU" sz="2000" b="1" smtClean="0">
                <a:latin typeface="Georgia" pitchFamily="18" charset="0"/>
              </a:rPr>
              <a:t>Мишка-воришка </a:t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На стволе высокой ёлки</a:t>
            </a:r>
            <a:r>
              <a:rPr lang="ru-RU" sz="4000" smtClean="0">
                <a:latin typeface="Georgia" pitchFamily="18" charset="0"/>
              </a:rPr>
              <a:t/>
            </a:r>
            <a:br>
              <a:rPr lang="ru-RU" sz="4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Улей выстроили пчёлки,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Мимо пчёлки мишка шёл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И пчелиный дом нашёл.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Только чтоб медку поесть,</a:t>
            </a:r>
            <a:r>
              <a:rPr lang="ru-RU" sz="4000" smtClean="0">
                <a:latin typeface="Georgia" pitchFamily="18" charset="0"/>
              </a:rPr>
              <a:t/>
            </a:r>
            <a:br>
              <a:rPr lang="ru-RU" sz="4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Нужно высоко залезть.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Влез на ель он еле-еле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И почти добрался к цели,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Улыбнулся, облизнулся,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Лапой в улей потянулся.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Вдруг услышал</a:t>
            </a:r>
            <a:r>
              <a:rPr lang="ru-RU" sz="4000" smtClean="0">
                <a:latin typeface="Georgia" pitchFamily="18" charset="0"/>
              </a:rPr>
              <a:t> </a:t>
            </a:r>
            <a:r>
              <a:rPr lang="ru-RU" sz="2000" smtClean="0">
                <a:latin typeface="Georgia" pitchFamily="18" charset="0"/>
              </a:rPr>
              <a:t>гул медведь,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Оглянулся посмотреть: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Видит он — пчелиный рой</a:t>
            </a:r>
            <a:r>
              <a:rPr lang="ru-RU" sz="4000" smtClean="0">
                <a:latin typeface="Georgia" pitchFamily="18" charset="0"/>
              </a:rPr>
              <a:t/>
            </a:r>
            <a:br>
              <a:rPr lang="ru-RU" sz="4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Возвращается домой.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Позабыл он про медок —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Еле ноги уволок.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(М. Метелёв)</a:t>
            </a:r>
            <a:r>
              <a:rPr lang="ru-RU" sz="4000" smtClean="0"/>
              <a:t> </a:t>
            </a:r>
          </a:p>
        </p:txBody>
      </p:sp>
      <p:pic>
        <p:nvPicPr>
          <p:cNvPr id="38914" name="Picture 4" descr="лето в ле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88913"/>
            <a:ext cx="444500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правила поведения на приро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0"/>
            <a:ext cx="540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40962" name="Rectangle 5"/>
          <p:cNvSpPr>
            <a:spLocks noGrp="1"/>
          </p:cNvSpPr>
          <p:nvPr>
            <p:ph type="body" sz="half" idx="1"/>
          </p:nvPr>
        </p:nvSpPr>
        <p:spPr>
          <a:xfrm>
            <a:off x="539750" y="404813"/>
            <a:ext cx="4392613" cy="5721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Август по лесу шагает.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Всем подарки предлагает: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Груши, яблоки, орехи -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Рыжим белкам для потехи.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Зайцу свежую морковку,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Чтоб трусишка прыгал ловко.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В поле гречка для мышат,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А опята для ежат,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Спелых ягод урожай -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Толька вёдра подставляй!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Медвежонку сладкий мёд –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Август всем подарки шлёт.</a:t>
            </a:r>
          </a:p>
        </p:txBody>
      </p:sp>
      <p:sp>
        <p:nvSpPr>
          <p:cNvPr id="40963" name="Rectangle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z="2400" smtClean="0"/>
          </a:p>
        </p:txBody>
      </p:sp>
      <p:pic>
        <p:nvPicPr>
          <p:cNvPr id="40964" name="Picture 9" descr="381186feb3d942f84bc65cdf9e0d7eff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260350"/>
            <a:ext cx="3765550" cy="6337300"/>
          </a:xfrm>
        </p:spPr>
      </p:pic>
    </p:spTree>
  </p:cSld>
  <p:clrMapOvr>
    <a:masterClrMapping/>
  </p:clrMapOvr>
  <p:transition spd="slow" advTm="6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7463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1986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smtClean="0"/>
          </a:p>
        </p:txBody>
      </p:sp>
      <p:sp>
        <p:nvSpPr>
          <p:cNvPr id="41987" name="AutoShape 5" descr="Грибы и ягоды - картинки и фото (59 шт)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988" name="Picture 7" descr="1623449963_24-pibig_info-p-gribi-i-yagodi-priroda-krasivo-foto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88913"/>
            <a:ext cx="439261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 descr="череш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500438"/>
            <a:ext cx="3436938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9" descr="клу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381635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85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43010" name="Rectangle 14"/>
          <p:cNvSpPr>
            <a:spLocks noGrp="1"/>
          </p:cNvSpPr>
          <p:nvPr>
            <p:ph type="body" idx="1"/>
          </p:nvPr>
        </p:nvSpPr>
        <p:spPr>
          <a:xfrm>
            <a:off x="107950" y="1196975"/>
            <a:ext cx="3527425" cy="49291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Лето солнышком вкатилось,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Засияло, засветилось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Вишнями, ромашками,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Лютиками, кашками.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Лето! Лето! Лето! Лето!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В краски яркие одето,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Жарким солнышком согрето,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Пусть подольше будет лето!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  (Л. Некрасова)</a:t>
            </a:r>
          </a:p>
        </p:txBody>
      </p:sp>
      <p:pic>
        <p:nvPicPr>
          <p:cNvPr id="43011" name="Picture 12" descr="урожай летний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1052513"/>
            <a:ext cx="5580062" cy="5580062"/>
          </a:xfrm>
        </p:spPr>
      </p:pic>
    </p:spTree>
  </p:cSld>
  <p:clrMapOvr>
    <a:masterClrMapping/>
  </p:clrMapOvr>
  <p:transition spd="slow" advTm="6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512887"/>
          </a:xfrm>
        </p:spPr>
        <p:txBody>
          <a:bodyPr/>
          <a:lstStyle/>
          <a:p>
            <a:pPr algn="l"/>
            <a:r>
              <a:rPr lang="ru-RU" sz="2000" smtClean="0">
                <a:latin typeface="Georgia" pitchFamily="18" charset="0"/>
              </a:rPr>
              <a:t>Ходит солнышко высоко,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Тяжелей летит пчела,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Налилась малина соком,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Падать в травы начала.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/>
            </a:r>
            <a:br>
              <a:rPr lang="ru-RU" sz="2000" smtClean="0">
                <a:latin typeface="Georgia" pitchFamily="18" charset="0"/>
              </a:rPr>
            </a:br>
            <a:endParaRPr lang="ru-RU" sz="2000" smtClean="0">
              <a:latin typeface="Georgia" pitchFamily="18" charset="0"/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4284663" y="476250"/>
            <a:ext cx="4535487" cy="12969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И черника стала зрелой -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В синих бусинках кусты.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Сколько дела, сколько дела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У ребят до темноты!</a:t>
            </a:r>
          </a:p>
        </p:txBody>
      </p:sp>
      <p:pic>
        <p:nvPicPr>
          <p:cNvPr id="44035" name="Picture 4" descr="яг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16113"/>
            <a:ext cx="53641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468313" y="106363"/>
            <a:ext cx="8229600" cy="73025"/>
          </a:xfrm>
        </p:spPr>
        <p:txBody>
          <a:bodyPr/>
          <a:lstStyle/>
          <a:p>
            <a:endParaRPr lang="ru-RU" sz="4000" smtClean="0"/>
          </a:p>
        </p:txBody>
      </p:sp>
      <p:pic>
        <p:nvPicPr>
          <p:cNvPr id="45058" name="Picture 4" descr="урожай летний 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2133600"/>
            <a:ext cx="2687637" cy="4525963"/>
          </a:xfrm>
        </p:spPr>
      </p:pic>
      <p:pic>
        <p:nvPicPr>
          <p:cNvPr id="45059" name="Picture 5" descr="67b475183bbe03fd30a36a2fb5f2da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92150"/>
            <a:ext cx="5976938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7" descr="9002792fb5c934743abe62bafb2c2453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3808412" cy="6397625"/>
          </a:xfrm>
        </p:spPr>
      </p:pic>
      <p:sp>
        <p:nvSpPr>
          <p:cNvPr id="46082" name="Rectangle 10"/>
          <p:cNvSpPr>
            <a:spLocks noChangeArrowheads="1"/>
          </p:cNvSpPr>
          <p:nvPr/>
        </p:nvSpPr>
        <p:spPr bwMode="auto">
          <a:xfrm>
            <a:off x="4427538" y="1785938"/>
            <a:ext cx="42481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Georgia" pitchFamily="18" charset="0"/>
              </a:rPr>
              <a:t>Зарумянилась вишня и слива,</a:t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>Налилась золотистая рожь,</a:t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>И как море волнуется нива,</a:t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>И в траве на лугах не пройдёшь.</a:t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/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>Солнце ходит высoко над сводом</a:t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>Раскалённых от зноя небес,</a:t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>Пахнет липа душистая мёдом,</a:t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>И шумит полный сумрака лес...</a:t>
            </a:r>
          </a:p>
          <a:p>
            <a:r>
              <a:rPr lang="ru-RU" sz="2000">
                <a:latin typeface="Georgia" pitchFamily="18" charset="0"/>
              </a:rPr>
              <a:t>(Николай Греков)</a:t>
            </a:r>
          </a:p>
        </p:txBody>
      </p:sp>
    </p:spTree>
  </p:cSld>
  <p:clrMapOvr>
    <a:masterClrMapping/>
  </p:clrMapOvr>
  <p:transition spd="slow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7100" cy="6985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19458" name="Rectangle 5"/>
          <p:cNvSpPr>
            <a:spLocks noGrp="1"/>
          </p:cNvSpPr>
          <p:nvPr>
            <p:ph type="body" sz="half" idx="1"/>
          </p:nvPr>
        </p:nvSpPr>
        <p:spPr>
          <a:xfrm>
            <a:off x="107950" y="836613"/>
            <a:ext cx="4103688" cy="52895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Если в небе ходят грозы,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Если травы расцвели,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Если рано утром росы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Гнут былинки до земли,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Если в рощах над калиной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Вплоть до ночи гул пчелиный,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Если солнышком согрета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Вся вода в реке до дна –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Значит, это уже лето!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Значит, кончилась весна!</a:t>
            </a:r>
          </a:p>
        </p:txBody>
      </p:sp>
      <p:pic>
        <p:nvPicPr>
          <p:cNvPr id="19459" name="Picture 9" descr="wtvY2t1APCA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188913"/>
            <a:ext cx="4606925" cy="6480175"/>
          </a:xfrm>
        </p:spPr>
      </p:pic>
    </p:spTree>
  </p:cSld>
  <p:clrMapOvr>
    <a:masterClrMapping/>
  </p:clrMapOvr>
  <p:transition spd="slow" advTm="6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1" descr="лето 1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846138"/>
            <a:ext cx="6011862" cy="58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107950" y="1249363"/>
            <a:ext cx="31686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Georgia" pitchFamily="18" charset="0"/>
              </a:rPr>
              <a:t>Спелый колос.</a:t>
            </a:r>
          </a:p>
          <a:p>
            <a:r>
              <a:rPr lang="ru-RU" sz="2000">
                <a:latin typeface="Georgia" pitchFamily="18" charset="0"/>
              </a:rPr>
              <a:t>Зашепчется дождь</a:t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>Тихим голосом</a:t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>С цветами да травами</a:t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>Зелеными.</a:t>
            </a:r>
          </a:p>
          <a:p>
            <a:r>
              <a:rPr lang="ru-RU" sz="2000">
                <a:latin typeface="Georgia" pitchFamily="18" charset="0"/>
              </a:rPr>
              <a:t>И поднимется рожь</a:t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>Спелым колосом</a:t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>Над полями,</a:t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>Влагой напоенными.</a:t>
            </a:r>
          </a:p>
          <a:p>
            <a:r>
              <a:rPr lang="ru-RU" sz="2000">
                <a:latin typeface="Georgia" pitchFamily="18" charset="0"/>
              </a:rPr>
              <a:t>Уродится в поле</a:t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>Ржаной хлебушек,</a:t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>Рожь накормит вволю</a:t>
            </a:r>
            <a:br>
              <a:rPr lang="ru-RU" sz="2000">
                <a:latin typeface="Georgia" pitchFamily="18" charset="0"/>
              </a:rPr>
            </a:br>
            <a:r>
              <a:rPr lang="ru-RU" sz="2000">
                <a:latin typeface="Georgia" pitchFamily="18" charset="0"/>
              </a:rPr>
              <a:t>Наших детушек!</a:t>
            </a:r>
          </a:p>
          <a:p>
            <a:r>
              <a:rPr lang="ru-RU" sz="2000">
                <a:latin typeface="Georgia" pitchFamily="18" charset="0"/>
              </a:rPr>
              <a:t>(Т. Шорыгина) </a:t>
            </a:r>
          </a:p>
        </p:txBody>
      </p:sp>
    </p:spTree>
  </p:cSld>
  <p:clrMapOvr>
    <a:masterClrMapping/>
  </p:clrMapOvr>
  <p:transition spd="slow" advTm="6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302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48130" name="Rectangle 5"/>
          <p:cNvSpPr>
            <a:spLocks noGrp="1"/>
          </p:cNvSpPr>
          <p:nvPr>
            <p:ph type="body" sz="half" idx="1"/>
          </p:nvPr>
        </p:nvSpPr>
        <p:spPr>
          <a:xfrm>
            <a:off x="107950" y="260350"/>
            <a:ext cx="4679950" cy="6481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Лето — золотая пора, не теряй ни минуты зря.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Летом нагуляешься, зимой наголодаешься.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Летом не вспотеешь, так и зимой не согреешься.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Дождливое лето хуже осени.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Зимой морозы, а летом грозы.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Красное лето никому не наскучит.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Летний день зимнюю неделю кормит.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Летом дома сидеть – зимой хлеба не иметь.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То что лето собирает, всё зима подъедает.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Летом день пролежишь – зимой с сумой побежишь.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Летом всякий кустик ночевать пустит.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Не проси лета долгого, а проси теплого.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Плохо лето, если солнца нету.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Солнце летом греет, да зимой морозит.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Georgia" pitchFamily="18" charset="0"/>
              </a:rPr>
              <a:t>То что летом уродится - всё зимой пригодится.</a:t>
            </a:r>
          </a:p>
        </p:txBody>
      </p:sp>
      <p:pic>
        <p:nvPicPr>
          <p:cNvPr id="48131" name="Picture 5" descr="лето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2675" y="115888"/>
            <a:ext cx="40830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8"/>
          <p:cNvSpPr>
            <a:spLocks noGrp="1"/>
          </p:cNvSpPr>
          <p:nvPr>
            <p:ph type="title"/>
          </p:nvPr>
        </p:nvSpPr>
        <p:spPr>
          <a:xfrm>
            <a:off x="323850" y="1412875"/>
            <a:ext cx="3683000" cy="7620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49154" name="Rectangle 9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smtClean="0"/>
          </a:p>
        </p:txBody>
      </p:sp>
      <p:pic>
        <p:nvPicPr>
          <p:cNvPr id="49155" name="Picture 8" descr="лето стихи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33375"/>
            <a:ext cx="4305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0" descr="лето стихи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333375"/>
            <a:ext cx="433387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7463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0178" name="Picture 4" descr="лето стихи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401888"/>
            <a:ext cx="5940425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 descr="лето стихи2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15888"/>
            <a:ext cx="5097462" cy="3822700"/>
          </a:xfrm>
        </p:spPr>
      </p:pic>
    </p:spTree>
  </p:cSld>
  <p:clrMapOvr>
    <a:masterClrMapping/>
  </p:clrMapOvr>
  <p:transition spd="slow" advTm="6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395288" y="692150"/>
            <a:ext cx="4052887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03" name="Picture 4" descr="лето стихи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15888"/>
            <a:ext cx="4532313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 descr="лето загадки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549275"/>
            <a:ext cx="446722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7" name="Picture 4" descr="лето загадки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6700"/>
            <a:ext cx="8856663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r>
              <a:rPr lang="ru-RU" sz="2400" smtClean="0">
                <a:latin typeface="Georgia" pitchFamily="18" charset="0"/>
              </a:rPr>
              <a:t>Расскажи про лето, опираясь на картинки: какая погода, что происходит в природе, что можно надевать на прогулку, чем заниматься, во что играть.</a:t>
            </a:r>
          </a:p>
        </p:txBody>
      </p:sp>
      <p:pic>
        <p:nvPicPr>
          <p:cNvPr id="53250" name="Picture 4" descr="расскажи про ле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57338"/>
            <a:ext cx="705802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времена года ле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5111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лето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0"/>
            <a:ext cx="5616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1688440969_kartin-papik-pro-p-kartinki-primeti-leta-dlya-detskogo-sada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3988"/>
            <a:ext cx="8713787" cy="653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1688392542_kartin-papik-pro-p-kartinki-priznaki-leta-detskie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3500"/>
            <a:ext cx="8562975" cy="64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5292725" y="115888"/>
            <a:ext cx="3851275" cy="3457575"/>
          </a:xfrm>
        </p:spPr>
        <p:txBody>
          <a:bodyPr/>
          <a:lstStyle/>
          <a:p>
            <a:pPr algn="l"/>
            <a:r>
              <a:rPr lang="ru-RU" sz="2400" smtClean="0">
                <a:latin typeface="Georgia" pitchFamily="18" charset="0"/>
              </a:rPr>
              <a:t>Опять смеется лето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В открытое окно,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И солнышка, и света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Полным, полным-полно!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Опять трусы и майки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Лежат на берегу,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И нежатся лужайки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В ромашковом снегу!</a:t>
            </a:r>
          </a:p>
        </p:txBody>
      </p:sp>
      <p:pic>
        <p:nvPicPr>
          <p:cNvPr id="24578" name="Picture 4" descr="1645516403_56-kartinkin-net-p-vremena-goda-kartinki-dlya-detskogo-sada-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5030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4" descr="516c819954bc7f6bd9b16697473e454c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53188" y="3573463"/>
            <a:ext cx="2455862" cy="3157537"/>
          </a:xfrm>
        </p:spPr>
      </p:pic>
    </p:spTree>
  </p:cSld>
  <p:clrMapOvr>
    <a:masterClrMapping/>
  </p:clrMapOvr>
  <p:transition spd="slow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/>
          </p:cNvSpPr>
          <p:nvPr>
            <p:ph type="title" idx="4294967295"/>
          </p:nvPr>
        </p:nvSpPr>
        <p:spPr>
          <a:xfrm>
            <a:off x="539750" y="274638"/>
            <a:ext cx="2952750" cy="3514725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rgbClr val="FF0000"/>
                </a:solidFill>
                <a:latin typeface="Georgia" pitchFamily="18" charset="0"/>
              </a:rPr>
              <a:t>Летние явления природы:</a:t>
            </a:r>
            <a:br>
              <a:rPr lang="ru-RU" sz="24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- гроза, гром,     молния;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- радуга;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- роса;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-град</a:t>
            </a:r>
            <a:br>
              <a:rPr lang="ru-RU" sz="2400" smtClean="0">
                <a:latin typeface="Georgia" pitchFamily="18" charset="0"/>
              </a:rPr>
            </a:br>
            <a:endParaRPr lang="ru-RU" sz="2400" smtClean="0">
              <a:latin typeface="Georgia" pitchFamily="18" charset="0"/>
            </a:endParaRPr>
          </a:p>
        </p:txBody>
      </p:sp>
      <p:pic>
        <p:nvPicPr>
          <p:cNvPr id="25602" name="Picture 4" descr="1686693097_kartin-papik-pro-p-kartinki-yavleniya-prirodi-risunok-26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3716338"/>
            <a:ext cx="4038600" cy="2954337"/>
          </a:xfrm>
        </p:spPr>
      </p:pic>
      <p:pic>
        <p:nvPicPr>
          <p:cNvPr id="25603" name="Picture 12" descr="imagesРаду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0" y="188913"/>
            <a:ext cx="35369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d443051002683d2afb1ceda73dc8fd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88913"/>
            <a:ext cx="26050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Гром и молния. Как вести себя во время грозы - Статьи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005263"/>
            <a:ext cx="395922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600</Words>
  <Application>Microsoft Office PowerPoint</Application>
  <PresentationFormat>Экран (4:3)</PresentationFormat>
  <Paragraphs>94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Georgia</vt:lpstr>
      <vt:lpstr>Тема Office</vt:lpstr>
      <vt:lpstr>Для детей старшего  дошкольного возраста  Подготовила  Малахова С.В. МБДОУ №54 г. Керчь</vt:lpstr>
      <vt:lpstr>Слайд 2</vt:lpstr>
      <vt:lpstr>Слайд 3</vt:lpstr>
      <vt:lpstr>Слайд 4</vt:lpstr>
      <vt:lpstr>Слайд 5</vt:lpstr>
      <vt:lpstr>Слайд 6</vt:lpstr>
      <vt:lpstr>Слайд 7</vt:lpstr>
      <vt:lpstr>Опять смеется лето В открытое окно, И солнышка, и света Полным, полным-полно! Опять трусы и майки Лежат на берегу, И нежатся лужайки В ромашковом снегу!</vt:lpstr>
      <vt:lpstr>Летние явления природы:  - гроза, гром,     молния; - радуга; - роса; -град </vt:lpstr>
      <vt:lpstr>Слайд 10</vt:lpstr>
      <vt:lpstr>Чем занимаются дети летом?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Мишка-воришка  На стволе высокой ёлки Улей выстроили пчёлки, Мимо пчёлки мишка шёл И пчелиный дом нашёл. Только чтоб медку поесть, Нужно высоко залезть. Влез на ель он еле-еле И почти добрался к цели, Улыбнулся, облизнулся, Лапой в улей потянулся. Вдруг услышал гул медведь, Оглянулся посмотреть: Видит он — пчелиный рой Возвращается домой. Позабыл он про медок — Еле ноги уволок. (М. Метелёв) </vt:lpstr>
      <vt:lpstr>Слайд 23</vt:lpstr>
      <vt:lpstr>Слайд 24</vt:lpstr>
      <vt:lpstr>Слайд 25</vt:lpstr>
      <vt:lpstr>Слайд 26</vt:lpstr>
      <vt:lpstr>Ходит солнышко высоко, Тяжелей летит пчела, Налилась малина соком, Падать в травы начала. 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Расскажи про лето, опираясь на картинки: какая погода, что происходит в природе, что можно надевать на прогулку, чем заниматься, во что играть.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идет</dc:title>
  <cp:lastModifiedBy>Наташа</cp:lastModifiedBy>
  <cp:revision>57</cp:revision>
  <dcterms:modified xsi:type="dcterms:W3CDTF">2025-02-12T09:45:06Z</dcterms:modified>
</cp:coreProperties>
</file>