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6"/>
  </p:notesMasterIdLst>
  <p:sldIdLst>
    <p:sldId id="256" r:id="rId2"/>
    <p:sldId id="314" r:id="rId3"/>
    <p:sldId id="285" r:id="rId4"/>
    <p:sldId id="276" r:id="rId5"/>
    <p:sldId id="258" r:id="rId6"/>
    <p:sldId id="277" r:id="rId7"/>
    <p:sldId id="260" r:id="rId8"/>
    <p:sldId id="278" r:id="rId9"/>
    <p:sldId id="262" r:id="rId10"/>
    <p:sldId id="279" r:id="rId11"/>
    <p:sldId id="270" r:id="rId12"/>
    <p:sldId id="280" r:id="rId13"/>
    <p:sldId id="266" r:id="rId14"/>
    <p:sldId id="281" r:id="rId15"/>
    <p:sldId id="268" r:id="rId16"/>
    <p:sldId id="282" r:id="rId17"/>
    <p:sldId id="273" r:id="rId18"/>
    <p:sldId id="283" r:id="rId19"/>
    <p:sldId id="274" r:id="rId20"/>
    <p:sldId id="284" r:id="rId21"/>
    <p:sldId id="286" r:id="rId22"/>
    <p:sldId id="307" r:id="rId23"/>
    <p:sldId id="308" r:id="rId24"/>
    <p:sldId id="309" r:id="rId25"/>
    <p:sldId id="311" r:id="rId26"/>
    <p:sldId id="312" r:id="rId27"/>
    <p:sldId id="337" r:id="rId28"/>
    <p:sldId id="338" r:id="rId29"/>
    <p:sldId id="339" r:id="rId30"/>
    <p:sldId id="340" r:id="rId31"/>
    <p:sldId id="316" r:id="rId32"/>
    <p:sldId id="302" r:id="rId33"/>
    <p:sldId id="303" r:id="rId34"/>
    <p:sldId id="304" r:id="rId35"/>
    <p:sldId id="305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4" r:id="rId61"/>
    <p:sldId id="333" r:id="rId62"/>
    <p:sldId id="335" r:id="rId63"/>
    <p:sldId id="336" r:id="rId64"/>
    <p:sldId id="272" r:id="rId6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88" autoAdjust="0"/>
  </p:normalViewPr>
  <p:slideViewPr>
    <p:cSldViewPr>
      <p:cViewPr varScale="1">
        <p:scale>
          <a:sx n="88" d="100"/>
          <a:sy n="88" d="100"/>
        </p:scale>
        <p:origin x="-75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B92EE-C8CC-4140-B87E-7F7315002008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1C238-6802-418F-BED8-6EADF8654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673C7-98EC-4F8C-AC08-76C92CF4CBA7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27502-0BD5-4606-8673-FD07E4F68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7F44-9A5D-4398-9BE5-4351F27A58FE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BF7C-79D4-452E-B949-5117FEE23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D462C-8966-4476-B90C-EFC8372E02D9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1138-ED87-470D-B4AE-EC089FA5E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81817-81DE-4173-ACD6-BEEC513BD3DF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8C15-B39E-4C96-AE46-6AB8680F3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0AFCD-127E-457E-8FB8-2536D7410D47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FDB64-37CB-4A63-856D-3FDE67081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9DD15-A12F-4F2B-894F-48E5363A2BEE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7373-E1D0-4B4A-BDCA-325BFCB5E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BDCB-6BA6-482D-884A-D0B4FB90AD74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9B40-4DD1-453D-8B05-6ACE6B9FD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A82A9-1030-419B-BF98-7DAA0C7B96B8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885D4-5483-4BAA-B128-CC57E532D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F2078-047C-4FE8-AB76-91C17FE3BDD7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08865-1011-49A5-8DE6-1914D51EF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CFEEB-750E-458F-BFE7-5B56F503D619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14D1A-EC01-4A7C-A71E-834EF9C5F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23AC-71CE-43DF-9551-89EC960E5D1A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74CAD-3FDF-4E8F-8BFA-446EB152C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786C817-B196-48F0-9B4D-141851F66ACC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397F8E7-D8FC-4C32-8623-DAD469366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29" r:id="rId5"/>
    <p:sldLayoutId id="2147483728" r:id="rId6"/>
    <p:sldLayoutId id="2147483734" r:id="rId7"/>
    <p:sldLayoutId id="2147483727" r:id="rId8"/>
    <p:sldLayoutId id="2147483735" r:id="rId9"/>
    <p:sldLayoutId id="2147483726" r:id="rId10"/>
    <p:sldLayoutId id="21474837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1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1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1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39750" y="4005263"/>
            <a:ext cx="3527425" cy="1584325"/>
          </a:xfrm>
        </p:spPr>
        <p:txBody>
          <a:bodyPr wrap="square" t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6600" smtClean="0">
                <a:solidFill>
                  <a:srgbClr val="7030A0"/>
                </a:solidFill>
                <a:effectLst/>
              </a:rPr>
              <a:t/>
            </a:r>
            <a:br>
              <a:rPr lang="en-US" sz="6600" smtClean="0">
                <a:solidFill>
                  <a:srgbClr val="7030A0"/>
                </a:solidFill>
                <a:effectLst/>
              </a:rPr>
            </a:br>
            <a:r>
              <a:rPr lang="en-US" sz="6600" smtClean="0">
                <a:solidFill>
                  <a:srgbClr val="7030A0"/>
                </a:solidFill>
                <a:effectLst/>
              </a:rPr>
              <a:t/>
            </a:r>
            <a:br>
              <a:rPr lang="en-US" sz="6600" smtClean="0">
                <a:solidFill>
                  <a:srgbClr val="7030A0"/>
                </a:solidFill>
                <a:effectLst/>
              </a:rPr>
            </a:br>
            <a:r>
              <a:rPr lang="ru-RU" sz="4400" smtClean="0">
                <a:solidFill>
                  <a:srgbClr val="FF0000"/>
                </a:solidFill>
                <a:effectLst/>
                <a:latin typeface="Georgia" pitchFamily="18" charset="0"/>
              </a:rPr>
              <a:t>Четвертый лишний</a:t>
            </a:r>
          </a:p>
        </p:txBody>
      </p:sp>
      <p:sp>
        <p:nvSpPr>
          <p:cNvPr id="14338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0825" y="476250"/>
            <a:ext cx="8208963" cy="3097213"/>
          </a:xfrm>
        </p:spPr>
        <p:txBody>
          <a:bodyPr/>
          <a:lstStyle/>
          <a:p>
            <a:pPr marL="36513" algn="l" eaLnBrk="1" hangingPunct="1">
              <a:spcBef>
                <a:spcPct val="0"/>
              </a:spcBef>
            </a:pP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Для детей старшего дошкольного возраста</a:t>
            </a:r>
          </a:p>
          <a:p>
            <a:pPr marL="36513" algn="l" eaLnBrk="1" hangingPunct="1">
              <a:spcBef>
                <a:spcPct val="0"/>
              </a:spcBef>
            </a:pP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Подготовила </a:t>
            </a:r>
          </a:p>
          <a:p>
            <a:pPr marL="36513" algn="l" eaLnBrk="1" hangingPunct="1">
              <a:spcBef>
                <a:spcPct val="0"/>
              </a:spcBef>
            </a:pP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Малахова С.В.</a:t>
            </a:r>
          </a:p>
          <a:p>
            <a:pPr marL="36513" algn="l" eaLnBrk="1" hangingPunct="1">
              <a:spcBef>
                <a:spcPct val="0"/>
              </a:spcBef>
            </a:pP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МБДОУ № 54 г. Керчь</a:t>
            </a:r>
          </a:p>
          <a:p>
            <a:pPr marL="36513" algn="l" eaLnBrk="1" hangingPunct="1">
              <a:spcBef>
                <a:spcPct val="0"/>
              </a:spcBef>
            </a:pPr>
            <a:endParaRPr lang="ru-RU" sz="280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4339" name="Picture 5" descr="Герои из Незнайки Знай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213100"/>
            <a:ext cx="458946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pgalvFdyC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75" y="15875"/>
            <a:ext cx="6842125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" y="3424238"/>
            <a:ext cx="267335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424238"/>
            <a:ext cx="2251075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65138"/>
            <a:ext cx="29654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6475" y="476250"/>
            <a:ext cx="21637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RWPotFPRbw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75" y="19050"/>
            <a:ext cx="684212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692150"/>
            <a:ext cx="2814638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395663"/>
            <a:ext cx="3825875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hlinkClick r:id="rId4" action="ppaction://hlinksldjump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9813" y="673100"/>
            <a:ext cx="2227262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H:\по папкам 2 ШУТЕРСТОК\1 Шаттерсток последний\Шуттерсток-20190911T091208Z-001\Шуттерсток\Животные\TIFF\shutterstock_565865392-9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3644900"/>
            <a:ext cx="28035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UiVJJXGAd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463" y="17463"/>
            <a:ext cx="6840537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44900"/>
            <a:ext cx="1873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595313"/>
            <a:ext cx="188277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87363"/>
            <a:ext cx="1871663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3716338"/>
            <a:ext cx="9051925" cy="862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WktJEsmCB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988" y="0"/>
            <a:ext cx="6831012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7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5563" y="765175"/>
            <a:ext cx="1646237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868613"/>
            <a:ext cx="1498600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hlinkClick r:id="rId4" action="ppaction://hlinksldjump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3789363"/>
            <a:ext cx="22574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2650" y="655638"/>
            <a:ext cx="20701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xR75K7IoC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463" y="0"/>
            <a:ext cx="6840537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300" y="3500438"/>
            <a:ext cx="306705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2133600"/>
            <a:ext cx="310356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009775"/>
            <a:ext cx="23114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hlinkClick r:id="rId5" action="ppaction://hlinksldjump">
              <a:snd r:embed="rId6" name="applause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8175" y="476250"/>
            <a:ext cx="4814888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body" idx="4294967295"/>
          </p:nvPr>
        </p:nvSpPr>
        <p:spPr>
          <a:xfrm>
            <a:off x="960438" y="530225"/>
            <a:ext cx="8183562" cy="4187825"/>
          </a:xfrm>
        </p:spPr>
        <p:txBody>
          <a:bodyPr/>
          <a:lstStyle/>
          <a:p>
            <a:r>
              <a:rPr lang="ru-RU" smtClean="0">
                <a:latin typeface="Georgia" pitchFamily="18" charset="0"/>
              </a:rPr>
              <a:t>Презентация включает серии  заданий:</a:t>
            </a:r>
          </a:p>
          <a:p>
            <a:pPr>
              <a:buFontTx/>
              <a:buChar char="-"/>
            </a:pPr>
            <a:r>
              <a:rPr lang="ru-RU" smtClean="0">
                <a:latin typeface="Georgia" pitchFamily="18" charset="0"/>
              </a:rPr>
              <a:t>расположенные по 1 на слайде;</a:t>
            </a:r>
          </a:p>
          <a:p>
            <a:pPr>
              <a:buFontTx/>
              <a:buChar char="-"/>
            </a:pPr>
            <a:r>
              <a:rPr lang="ru-RU" smtClean="0">
                <a:latin typeface="Georgia" pitchFamily="18" charset="0"/>
              </a:rPr>
              <a:t>расположенные по три серии на слайде;</a:t>
            </a:r>
          </a:p>
          <a:p>
            <a:pPr>
              <a:buFontTx/>
              <a:buChar char="-"/>
            </a:pPr>
            <a:r>
              <a:rPr lang="ru-RU" smtClean="0">
                <a:latin typeface="Georgia" pitchFamily="18" charset="0"/>
              </a:rPr>
              <a:t>имеющие пять объектов для сравнения;</a:t>
            </a:r>
          </a:p>
          <a:p>
            <a:pPr>
              <a:buFontTx/>
              <a:buChar char="-"/>
            </a:pPr>
            <a:r>
              <a:rPr lang="ru-RU" smtClean="0">
                <a:latin typeface="Georgia" pitchFamily="18" charset="0"/>
              </a:rPr>
              <a:t>словесные задания, не подкрепленные визуальным рядом.</a:t>
            </a:r>
          </a:p>
          <a:p>
            <a:pPr>
              <a:buFontTx/>
              <a:buChar char="-"/>
            </a:pPr>
            <a:endParaRPr lang="ru-RU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YsIEfmpGKu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950" y="0"/>
            <a:ext cx="6877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1650"/>
            <a:ext cx="24812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7273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8964612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4" descr="7273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Picture 4" descr="7273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71463"/>
            <a:ext cx="8964612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4" descr="7273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8201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7273_page-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13838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Picture 4" descr="7273_page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928100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95288"/>
            <a:ext cx="8442325" cy="596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1488"/>
            <a:ext cx="8569325" cy="6059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496300" cy="600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04813"/>
            <a:ext cx="8280400" cy="4187825"/>
          </a:xfrm>
        </p:spPr>
        <p:txBody>
          <a:bodyPr/>
          <a:lstStyle/>
          <a:p>
            <a:pPr eaLnBrk="1" hangingPunct="1"/>
            <a:r>
              <a:rPr lang="ru-RU" smtClean="0">
                <a:latin typeface="Georgia" pitchFamily="18" charset="0"/>
              </a:rPr>
              <a:t>Каждая серия состоит из четырех (пяти) картинок или четырех слов, объединенных одной темой. Три  (четыре) картинки или три слова в каждой серии объединены по общему для них признаку, а одна картинка (слово) отличается от них и должна быть исключена. </a:t>
            </a:r>
          </a:p>
          <a:p>
            <a:pPr eaLnBrk="1" hangingPunct="1"/>
            <a:endParaRPr lang="ru-RU" smtClean="0">
              <a:latin typeface="Georgia" pitchFamily="18" charset="0"/>
            </a:endParaRP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Инструкция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latin typeface="Georgia" pitchFamily="18" charset="0"/>
              </a:rPr>
              <a:t>   Покажите ребенку одну серию картинок, закрывая остальные серии, чтобы они не отвлекали ребенка. Предложите ему внимательно рассмотреть и определить картинку, которая является «лишней», а также  объяснить свой выбор.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8442325" cy="596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7273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640763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Дидактическая игра Четвертый лишний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Дидактическая игра Четвертый лишний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3787" cy="65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Дидактическая игра Четвертый лишний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964612" cy="672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Дидактическая игра Четвертый лишний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48712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7"/>
          <p:cNvSpPr>
            <a:spLocks noGrp="1"/>
          </p:cNvSpPr>
          <p:nvPr>
            <p:ph idx="4294967295"/>
          </p:nvPr>
        </p:nvSpPr>
        <p:spPr>
          <a:xfrm>
            <a:off x="0" y="549275"/>
            <a:ext cx="9144000" cy="7921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mtClean="0">
                <a:latin typeface="Georgia" pitchFamily="18" charset="0"/>
              </a:rPr>
              <a:t>Усложнение игры до пяти объектов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AeIn1gibRG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9663" y="0"/>
            <a:ext cx="6764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6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4000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40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4-lishniy-po-temam-kartochki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964612" cy="633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4-lishniy-po-temam-kartochki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01613"/>
            <a:ext cx="8353425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4-lishniy-po-temam-kartochki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36613"/>
            <a:ext cx="78898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4-lishniy-po-temam-kartochki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569325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4-lishniy-po-temam-kartochki_page-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31775"/>
            <a:ext cx="84963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4-lishniy-po-temam-kartochki_page-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3518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9738" y="476250"/>
            <a:ext cx="2854325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rId3" action="ppaction://hlinksldjump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5413" y="3429000"/>
            <a:ext cx="2809875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3438525"/>
            <a:ext cx="324961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336550"/>
            <a:ext cx="315277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4-lishniy-po-temam-kartochki_page-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734425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4-lishniy-po-temam-kartochki_page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92138"/>
            <a:ext cx="849630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5" descr="4-lishniy-po-temam-kartochki_page-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589963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4-lishniy-po-temam-kartochki_page-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46075"/>
            <a:ext cx="83518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4-lishniy-po-temam-kartochki_page-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15913"/>
            <a:ext cx="84963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4-lishniy-po-temam-kartochki_page-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42486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4-lishniy-po-temam-kartochki_page-0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4235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4-lishniy-po-temam-kartochki_page-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42486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4-lishniy-po-temam-kartochki_page-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569325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4-lishniy-po-temam-kartochki_page-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4963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HdbFGH09Z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925" y="34925"/>
            <a:ext cx="682307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4-lishniy-po-temam-kartochki_page-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569325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-lishniy-po-temam-kartochki_page-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496300" cy="611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4-lishniy-po-temam-kartochki_page-0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1475"/>
            <a:ext cx="8496300" cy="611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 descr="4-lishniy-po-temam-kartochki_page-0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06388"/>
            <a:ext cx="84963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4"/>
          <p:cNvSpPr txBox="1">
            <a:spLocks noChangeArrowheads="1"/>
          </p:cNvSpPr>
          <p:nvPr/>
        </p:nvSpPr>
        <p:spPr bwMode="auto">
          <a:xfrm>
            <a:off x="1763713" y="5157788"/>
            <a:ext cx="61928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>
                <a:solidFill>
                  <a:srgbClr val="FF0000"/>
                </a:solidFill>
                <a:latin typeface="Verdana" pitchFamily="34" charset="0"/>
              </a:rPr>
              <a:t>МОЛОДЕЦ!</a:t>
            </a:r>
          </a:p>
        </p:txBody>
      </p:sp>
      <p:pic>
        <p:nvPicPr>
          <p:cNvPr id="74754" name="Picture 4" descr="8f33446792d2929aeb49655c057972c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981075"/>
            <a:ext cx="381635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3525838"/>
            <a:ext cx="259238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hlinkClick r:id="rId3" action="ppaction://hlinksldjump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596900"/>
            <a:ext cx="35242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000500"/>
            <a:ext cx="389255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549275"/>
            <a:ext cx="295275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MmO-jUHYHz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0"/>
            <a:ext cx="6804025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 descr="07ebc2e57e2b6270a4004dd2fd4c8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8925"/>
            <a:ext cx="26193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0" y="3498850"/>
            <a:ext cx="2557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620713"/>
            <a:ext cx="208915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6099175" y="4494213"/>
            <a:ext cx="109855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72000" anchor="ctr">
            <a:spAutoFit/>
          </a:bodyPr>
          <a:lstStyle/>
          <a:p>
            <a:r>
              <a:rPr lang="ru-RU" b="1">
                <a:latin typeface="Verdana" pitchFamily="34" charset="0"/>
              </a:rPr>
              <a:t>МУКА</a:t>
            </a:r>
          </a:p>
        </p:txBody>
      </p:sp>
      <p:pic>
        <p:nvPicPr>
          <p:cNvPr id="2253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3733800"/>
            <a:ext cx="34163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3733800"/>
            <a:ext cx="13684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hlinkClick r:id="rId6" action="ppaction://hlinksldjump">
              <a:snd r:embed="rId7" name="applause.wav"/>
            </a:hlinkClick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4488" y="484188"/>
            <a:ext cx="13763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596</TotalTime>
  <Words>115</Words>
  <Application>Microsoft Office PowerPoint</Application>
  <PresentationFormat>Экран (4:3)</PresentationFormat>
  <Paragraphs>17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64</vt:i4>
      </vt:variant>
    </vt:vector>
  </HeadingPairs>
  <TitlesOfParts>
    <vt:vector size="74" baseType="lpstr">
      <vt:lpstr>Arial</vt:lpstr>
      <vt:lpstr>Verdana</vt:lpstr>
      <vt:lpstr>Wingdings 2</vt:lpstr>
      <vt:lpstr>Calibri</vt:lpstr>
      <vt:lpstr>Georgia</vt:lpstr>
      <vt:lpstr>Аспект</vt:lpstr>
      <vt:lpstr>Аспект</vt:lpstr>
      <vt:lpstr>Аспект</vt:lpstr>
      <vt:lpstr>Аспект</vt:lpstr>
      <vt:lpstr>Аспект</vt:lpstr>
      <vt:lpstr>  Четвертый лишний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Найди четвёртый лишний</dc:title>
  <dc:creator>Natalia</dc:creator>
  <cp:lastModifiedBy>Наташа</cp:lastModifiedBy>
  <cp:revision>29</cp:revision>
  <dcterms:created xsi:type="dcterms:W3CDTF">2020-05-06T20:42:10Z</dcterms:created>
  <dcterms:modified xsi:type="dcterms:W3CDTF">2025-03-06T17:32:18Z</dcterms:modified>
</cp:coreProperties>
</file>