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72" r:id="rId2"/>
    <p:sldId id="270" r:id="rId3"/>
    <p:sldId id="293" r:id="rId4"/>
    <p:sldId id="294" r:id="rId5"/>
    <p:sldId id="262" r:id="rId6"/>
    <p:sldId id="256" r:id="rId7"/>
    <p:sldId id="300" r:id="rId8"/>
    <p:sldId id="273" r:id="rId9"/>
    <p:sldId id="257" r:id="rId10"/>
    <p:sldId id="275" r:id="rId11"/>
    <p:sldId id="295" r:id="rId12"/>
    <p:sldId id="297" r:id="rId13"/>
    <p:sldId id="292" r:id="rId14"/>
    <p:sldId id="296" r:id="rId15"/>
    <p:sldId id="309" r:id="rId16"/>
    <p:sldId id="301" r:id="rId17"/>
    <p:sldId id="265" r:id="rId18"/>
    <p:sldId id="280" r:id="rId19"/>
    <p:sldId id="281" r:id="rId20"/>
    <p:sldId id="276" r:id="rId21"/>
    <p:sldId id="277" r:id="rId22"/>
    <p:sldId id="278" r:id="rId23"/>
    <p:sldId id="279" r:id="rId24"/>
    <p:sldId id="307" r:id="rId25"/>
    <p:sldId id="312" r:id="rId26"/>
    <p:sldId id="282" r:id="rId27"/>
    <p:sldId id="302" r:id="rId28"/>
    <p:sldId id="303" r:id="rId29"/>
    <p:sldId id="304" r:id="rId30"/>
    <p:sldId id="305" r:id="rId31"/>
    <p:sldId id="306" r:id="rId32"/>
    <p:sldId id="310" r:id="rId33"/>
    <p:sldId id="267" r:id="rId34"/>
    <p:sldId id="311" r:id="rId35"/>
    <p:sldId id="283" r:id="rId36"/>
    <p:sldId id="315" r:id="rId37"/>
    <p:sldId id="287" r:id="rId38"/>
    <p:sldId id="299" r:id="rId39"/>
    <p:sldId id="298" r:id="rId40"/>
    <p:sldId id="313" r:id="rId41"/>
    <p:sldId id="314" r:id="rId42"/>
    <p:sldId id="284" r:id="rId43"/>
    <p:sldId id="285" r:id="rId44"/>
    <p:sldId id="286" r:id="rId45"/>
    <p:sldId id="308" r:id="rId46"/>
    <p:sldId id="290" r:id="rId47"/>
    <p:sldId id="291" r:id="rId48"/>
    <p:sldId id="316" r:id="rId4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758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8E8AD-F7CF-40DA-89DE-0C9925DA734C}" type="datetimeFigureOut">
              <a:rPr lang="ru-RU"/>
              <a:pPr>
                <a:defRPr/>
              </a:pPr>
              <a:t>22.02.2025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C4D30-23D5-4749-811F-0F387FDF85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319D7-FA2A-49F5-A39D-09DA377FC563}" type="datetimeFigureOut">
              <a:rPr lang="ru-RU"/>
              <a:pPr>
                <a:defRPr/>
              </a:pPr>
              <a:t>22.02.2025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31783-8CEC-4DA0-9A22-42FE9EEB0F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9933D0-6913-419B-9077-B5F548FC313A}" type="datetimeFigureOut">
              <a:rPr lang="ru-RU"/>
              <a:pPr>
                <a:defRPr/>
              </a:pPr>
              <a:t>22.02.2025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5323A-C8A7-43CB-B85E-CBDA3ABD4E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708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166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06CE8-8062-4C18-BC33-5711E2E98FD5}" type="datetimeFigureOut">
              <a:rPr lang="ru-RU"/>
              <a:pPr>
                <a:defRPr/>
              </a:pPr>
              <a:t>22.02.2025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ED970-0C5F-4A67-AA18-F20E321BD6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708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166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124223-2B52-4612-BC1B-49BF3888CE40}" type="datetimeFigureOut">
              <a:rPr lang="ru-RU"/>
              <a:pPr>
                <a:defRPr/>
              </a:pPr>
              <a:t>22.02.2025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393E9F-B141-4F6A-BCD3-409E38FE2C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EDA29-FC72-4979-94CA-947516401122}" type="datetimeFigureOut">
              <a:rPr lang="ru-RU"/>
              <a:pPr>
                <a:defRPr/>
              </a:pPr>
              <a:t>22.02.2025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18C69-24ED-45BF-BC91-0713E226EA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14738-B71E-4808-BA6A-29FD3A19A0C5}" type="datetimeFigureOut">
              <a:rPr lang="ru-RU"/>
              <a:pPr>
                <a:defRPr/>
              </a:pPr>
              <a:t>22.02.2025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CFEF68-0ED5-47FF-B6CF-0A202D5405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935A57-9114-42F9-8692-2EF4E5E53FC7}" type="datetimeFigureOut">
              <a:rPr lang="ru-RU"/>
              <a:pPr>
                <a:defRPr/>
              </a:pPr>
              <a:t>22.02.2025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2ABFA-F000-47DC-BD49-5671448A92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292DC-A373-44C3-9587-E04182811CB2}" type="datetimeFigureOut">
              <a:rPr lang="ru-RU"/>
              <a:pPr>
                <a:defRPr/>
              </a:pPr>
              <a:t>22.02.2025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8CBAE4-4AF1-4807-B71C-0568762ACA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CD42A-427B-43BE-89F8-554B44B93987}" type="datetimeFigureOut">
              <a:rPr lang="ru-RU"/>
              <a:pPr>
                <a:defRPr/>
              </a:pPr>
              <a:t>22.02.2025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E5EE8B-1697-419E-AE47-25E3F75D35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12CAB-1AD0-4F7A-926C-DFA8BFE90442}" type="datetimeFigureOut">
              <a:rPr lang="ru-RU"/>
              <a:pPr>
                <a:defRPr/>
              </a:pPr>
              <a:t>22.02.2025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7A4E2-D2AC-4707-A1B2-C7811575C7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20BC9-8DFF-4A84-8A08-71C7459C6644}" type="datetimeFigureOut">
              <a:rPr lang="ru-RU"/>
              <a:pPr>
                <a:defRPr/>
              </a:pPr>
              <a:t>22.02.2025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2DD05-8350-4397-AC1D-3577F0EADF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3C577-0E12-47AC-A278-2BDD1D571194}" type="datetimeFigureOut">
              <a:rPr lang="ru-RU"/>
              <a:pPr>
                <a:defRPr/>
              </a:pPr>
              <a:t>22.02.2025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E562D-99E5-4E44-9CDE-D1718FCC4F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4D6F7C2-FAA1-4AD8-8C3D-4EDE49E947AD}" type="datetimeFigureOut">
              <a:rPr lang="ru-RU"/>
              <a:pPr>
                <a:defRPr/>
              </a:pPr>
              <a:t>22.02.2025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307C584-B74D-4501-81B4-32BB88F84C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3" r:id="rId1"/>
    <p:sldLayoutId id="2147483742" r:id="rId2"/>
    <p:sldLayoutId id="2147483746" r:id="rId3"/>
    <p:sldLayoutId id="2147483741" r:id="rId4"/>
    <p:sldLayoutId id="2147483740" r:id="rId5"/>
    <p:sldLayoutId id="2147483739" r:id="rId6"/>
    <p:sldLayoutId id="2147483738" r:id="rId7"/>
    <p:sldLayoutId id="2147483737" r:id="rId8"/>
    <p:sldLayoutId id="2147483736" r:id="rId9"/>
    <p:sldLayoutId id="2147483735" r:id="rId10"/>
    <p:sldLayoutId id="2147483734" r:id="rId11"/>
    <p:sldLayoutId id="2147483744" r:id="rId12"/>
    <p:sldLayoutId id="2147483745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fontAlgn="base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5"/>
          <p:cNvSpPr>
            <a:spLocks noGrp="1"/>
          </p:cNvSpPr>
          <p:nvPr>
            <p:ph type="ctrTitle" idx="4294967295"/>
          </p:nvPr>
        </p:nvSpPr>
        <p:spPr bwMode="auto">
          <a:xfrm>
            <a:off x="685800" y="333375"/>
            <a:ext cx="7772400" cy="3267075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l"/>
            <a:r>
              <a:rPr lang="ru-RU" sz="2800" b="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</a:rPr>
              <a:t>Для детей старшего дошкольного возраста</a:t>
            </a:r>
            <a:br>
              <a:rPr lang="ru-RU" sz="2800" b="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</a:rPr>
            </a:br>
            <a:r>
              <a:rPr lang="ru-RU" sz="2800" b="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</a:rPr>
              <a:t/>
            </a:r>
            <a:br>
              <a:rPr lang="ru-RU" sz="2800" b="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</a:rPr>
            </a:br>
            <a:r>
              <a:rPr lang="ru-RU" sz="2800" b="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</a:rPr>
              <a:t>Подготовила </a:t>
            </a:r>
            <a:br>
              <a:rPr lang="ru-RU" sz="2800" b="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</a:rPr>
            </a:br>
            <a:r>
              <a:rPr lang="ru-RU" sz="2800" b="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</a:rPr>
              <a:t>Малахова С.В.</a:t>
            </a:r>
            <a:br>
              <a:rPr lang="ru-RU" sz="2800" b="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</a:rPr>
            </a:br>
            <a:r>
              <a:rPr lang="ru-RU" sz="2800" b="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</a:rPr>
              <a:t>МБДОУ №54 г. Керчь</a:t>
            </a:r>
            <a:br>
              <a:rPr lang="ru-RU" sz="2800" b="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</a:rPr>
            </a:br>
            <a:r>
              <a:rPr lang="ru-RU" sz="2800" b="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</a:rPr>
              <a:t/>
            </a:r>
            <a:br>
              <a:rPr lang="ru-RU" sz="2800" b="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</a:rPr>
            </a:br>
            <a:endParaRPr lang="ru-RU" sz="2800" b="0" smtClean="0">
              <a:ln>
                <a:noFill/>
              </a:ln>
              <a:solidFill>
                <a:srgbClr val="FF0000"/>
              </a:solidFill>
              <a:effectLst/>
              <a:latin typeface="Georgia" pitchFamily="18" charset="0"/>
            </a:endParaRPr>
          </a:p>
        </p:txBody>
      </p:sp>
      <p:sp>
        <p:nvSpPr>
          <p:cNvPr id="1331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188" y="3886200"/>
            <a:ext cx="7705725" cy="1752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3600" b="1" smtClean="0">
                <a:solidFill>
                  <a:schemeClr val="bg1"/>
                </a:solidFill>
                <a:latin typeface="Georgia" pitchFamily="18" charset="0"/>
              </a:rPr>
              <a:t>ВОЕННАЯ  ТЕХНИКА</a:t>
            </a:r>
          </a:p>
          <a:p>
            <a:pPr>
              <a:lnSpc>
                <a:spcPct val="80000"/>
              </a:lnSpc>
            </a:pPr>
            <a:r>
              <a:rPr lang="ru-RU" sz="3600" b="1" smtClean="0">
                <a:solidFill>
                  <a:schemeClr val="bg1"/>
                </a:solidFill>
                <a:latin typeface="Georgia" pitchFamily="18" charset="0"/>
              </a:rPr>
              <a:t>И</a:t>
            </a:r>
          </a:p>
          <a:p>
            <a:pPr>
              <a:lnSpc>
                <a:spcPct val="80000"/>
              </a:lnSpc>
            </a:pPr>
            <a:r>
              <a:rPr lang="ru-RU" sz="3600" b="1" smtClean="0">
                <a:solidFill>
                  <a:schemeClr val="bg1"/>
                </a:solidFill>
                <a:latin typeface="Georgia" pitchFamily="18" charset="0"/>
              </a:rPr>
              <a:t>ВОЕННЫЕ ПРОФЕССИИ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3" name="Picture 5" descr="Военная техника Карточки_page-00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8" name="Rectangle 4"/>
          <p:cNvSpPr>
            <a:spLocks noGrp="1"/>
          </p:cNvSpPr>
          <p:nvPr>
            <p:ph type="title"/>
          </p:nvPr>
        </p:nvSpPr>
        <p:spPr bwMode="auto">
          <a:xfrm>
            <a:off x="1187450" y="274638"/>
            <a:ext cx="6408738" cy="1143000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ru-RU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77830" name="Picture 6" descr="3HHoGID0dlU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6350"/>
            <a:ext cx="8459788" cy="634365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6" name="Picture 6" descr="WZ35jUXscX8"/>
          <p:cNvPicPr>
            <a:picLocks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527050"/>
            <a:ext cx="8388350" cy="6289675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3059113" y="4365625"/>
            <a:ext cx="504825" cy="142875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l"/>
            <a:endParaRPr lang="ru-RU" sz="2000" b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72710" name="Picture 6" descr="Презентация Дидактическая игра Расскажи о военных профессиях_page-00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6" name="Rectangle 4"/>
          <p:cNvSpPr>
            <a:spLocks noGrp="1"/>
          </p:cNvSpPr>
          <p:nvPr>
            <p:ph type="title"/>
          </p:nvPr>
        </p:nvSpPr>
        <p:spPr bwMode="auto">
          <a:xfrm>
            <a:off x="2916238" y="274638"/>
            <a:ext cx="3240087" cy="1143000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ru-RU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79878" name="Picture 6" descr="0b593edab841f140a23a0f8f9c663c3e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08175" y="88900"/>
            <a:ext cx="4679950" cy="676910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8" name="Picture 6" descr="Парад, морской бой и встреча Нептуна - День ВМФ в Новороссийске собрал 75  тысяч зрителей - PrimaMedia.ru"/>
          <p:cNvPicPr>
            <a:picLocks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60325"/>
            <a:ext cx="9144000" cy="6078538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4" name="Picture 6" descr="ceK48LLf5cQ"/>
          <p:cNvPicPr>
            <a:picLocks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71438"/>
            <a:ext cx="9036050" cy="6777037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4" name="Picture 6" descr="e6Puha2hj8g"/>
          <p:cNvPicPr>
            <a:picLocks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7463"/>
            <a:ext cx="9144000" cy="685800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3" name="Picture 5" descr="Военная техника Карточки_page-00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5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7" name="Picture 5" descr="Военная техника Карточки_page-00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463"/>
            <a:ext cx="9144000" cy="68564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4340" name="Picture 4" descr="owl_pic_620_c384fd93ecd0c33259c9a65af6270d7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350" y="260350"/>
            <a:ext cx="6553200" cy="655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7" name="Picture 5" descr="Военная техника Карточки_page-00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975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Презентация Дидактическая игра Расскажи о военных профессиях_page-00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4438" y="0"/>
            <a:ext cx="6659562" cy="4995863"/>
          </a:xfrm>
          <a:prstGeom prst="rect">
            <a:avLst/>
          </a:prstGeom>
          <a:noFill/>
        </p:spPr>
      </p:pic>
      <p:pic>
        <p:nvPicPr>
          <p:cNvPr id="45061" name="Содержимое 3" descr="ivan_golubetc_0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3754438"/>
            <a:ext cx="4140200" cy="310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/>
          </p:cNvSpPr>
          <p:nvPr>
            <p:ph type="title"/>
          </p:nvPr>
        </p:nvSpPr>
        <p:spPr bwMode="auto">
          <a:xfrm>
            <a:off x="457200" y="115888"/>
            <a:ext cx="8229600" cy="73025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ru-RU" sz="370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6083" name="Rectangle 3"/>
          <p:cNvSpPr>
            <a:spLocks noGrp="1"/>
          </p:cNvSpPr>
          <p:nvPr>
            <p:ph type="body" idx="1"/>
          </p:nvPr>
        </p:nvSpPr>
        <p:spPr>
          <a:xfrm>
            <a:off x="179388" y="260350"/>
            <a:ext cx="4897437" cy="5616575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z="2400" smtClean="0"/>
              <a:t>Ночью, в полдень, на рассвете,</a:t>
            </a:r>
          </a:p>
          <a:p>
            <a:pPr>
              <a:buFont typeface="Wingdings 2" pitchFamily="18" charset="2"/>
              <a:buNone/>
            </a:pPr>
            <a:r>
              <a:rPr lang="ru-RU" sz="2400" smtClean="0"/>
              <a:t>Под водой железный кит,</a:t>
            </a:r>
          </a:p>
          <a:p>
            <a:pPr>
              <a:buFont typeface="Wingdings 2" pitchFamily="18" charset="2"/>
              <a:buNone/>
            </a:pPr>
            <a:r>
              <a:rPr lang="ru-RU" sz="2400" smtClean="0"/>
              <a:t>Днем и ночью он не спит.</a:t>
            </a:r>
          </a:p>
          <a:p>
            <a:pPr>
              <a:buFont typeface="Wingdings 2" pitchFamily="18" charset="2"/>
              <a:buNone/>
            </a:pPr>
            <a:r>
              <a:rPr lang="ru-RU" sz="2400" smtClean="0"/>
              <a:t>Днем и ночью под водой</a:t>
            </a:r>
          </a:p>
          <a:p>
            <a:pPr>
              <a:buFont typeface="Wingdings 2" pitchFamily="18" charset="2"/>
              <a:buNone/>
            </a:pPr>
            <a:r>
              <a:rPr lang="ru-RU" sz="2400" smtClean="0"/>
              <a:t>Охраняет мой покой.</a:t>
            </a:r>
          </a:p>
        </p:txBody>
      </p:sp>
      <p:pic>
        <p:nvPicPr>
          <p:cNvPr id="46086" name="Picture 6" descr="Главный военно-морской парад в Петербург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87563" y="2492375"/>
            <a:ext cx="7056437" cy="42275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9" name="Picture 5" descr="Военная техника Карточки_page-00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49213"/>
            <a:ext cx="9036050" cy="67770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6" name="Picture 6" descr="iZUbTK4SAmA"/>
          <p:cNvPicPr>
            <a:picLocks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34925"/>
            <a:ext cx="9144000" cy="6856413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6" name="Picture 6" descr="vDzgUPCO4_8"/>
          <p:cNvPicPr>
            <a:picLocks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7463"/>
            <a:ext cx="8893175" cy="6291262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4" name="Rectangle 8"/>
          <p:cNvSpPr>
            <a:spLocks noGrp="1"/>
          </p:cNvSpPr>
          <p:nvPr>
            <p:ph type="title"/>
          </p:nvPr>
        </p:nvSpPr>
        <p:spPr bwMode="auto">
          <a:xfrm>
            <a:off x="323850" y="274638"/>
            <a:ext cx="6264275" cy="1714500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l"/>
            <a:r>
              <a:rPr lang="ru-RU" sz="2400" b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</a:rPr>
              <a:t>Вот дивная картина                     </a:t>
            </a:r>
            <a:br>
              <a:rPr lang="ru-RU" sz="2400" b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</a:rPr>
            </a:br>
            <a:r>
              <a:rPr lang="ru-RU" sz="2400" b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</a:rPr>
              <a:t>Выходит из глубин</a:t>
            </a:r>
            <a:br>
              <a:rPr lang="ru-RU" sz="2400" b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</a:rPr>
            </a:br>
            <a:r>
              <a:rPr lang="ru-RU" sz="2400" b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</a:rPr>
              <a:t>Стальная субмарина,</a:t>
            </a:r>
            <a:br>
              <a:rPr lang="ru-RU" sz="2400" b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</a:rPr>
            </a:br>
            <a:r>
              <a:rPr lang="ru-RU" sz="2400" b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</a:rPr>
              <a:t>Как будто бы дельфин!</a:t>
            </a:r>
            <a:r>
              <a:rPr lang="ru-RU" sz="3700" b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</a:rPr>
              <a:t/>
            </a:r>
            <a:br>
              <a:rPr lang="ru-RU" sz="3700" b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</a:rPr>
            </a:br>
            <a:endParaRPr lang="ru-RU" sz="3700" b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</a:endParaRPr>
          </a:p>
        </p:txBody>
      </p:sp>
      <p:pic>
        <p:nvPicPr>
          <p:cNvPr id="50183" name="Picture 7" descr="Презентация Дидактическая игра Расскажи о военных профессиях_page-0009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1773238"/>
            <a:ext cx="6696075" cy="5022850"/>
          </a:xfrm>
        </p:spPr>
      </p:pic>
      <p:sp>
        <p:nvSpPr>
          <p:cNvPr id="50181" name="Rectangle 5"/>
          <p:cNvSpPr>
            <a:spLocks noGrp="1"/>
          </p:cNvSpPr>
          <p:nvPr>
            <p:ph type="body" sz="half" idx="2"/>
          </p:nvPr>
        </p:nvSpPr>
        <p:spPr>
          <a:xfrm>
            <a:off x="4648200" y="0"/>
            <a:ext cx="4038600" cy="1916113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z="2400" smtClean="0"/>
              <a:t>Подводники в ней служат - </a:t>
            </a:r>
          </a:p>
          <a:p>
            <a:pPr>
              <a:buFont typeface="Wingdings 2" pitchFamily="18" charset="2"/>
              <a:buNone/>
            </a:pPr>
            <a:r>
              <a:rPr lang="ru-RU" sz="2400" smtClean="0"/>
              <a:t>Они и там, и тут</a:t>
            </a:r>
          </a:p>
          <a:p>
            <a:pPr>
              <a:buFont typeface="Wingdings 2" pitchFamily="18" charset="2"/>
              <a:buNone/>
            </a:pPr>
            <a:r>
              <a:rPr lang="ru-RU" sz="2400" smtClean="0"/>
              <a:t>Под водной гладью кружат,</a:t>
            </a:r>
          </a:p>
          <a:p>
            <a:pPr>
              <a:buFont typeface="Wingdings 2" pitchFamily="18" charset="2"/>
              <a:buNone/>
            </a:pPr>
            <a:r>
              <a:rPr lang="ru-RU" sz="2400" smtClean="0"/>
              <a:t>Границу берегут! 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2" name="Picture 6" descr="6bb3bc5eb9f5675012bc7c3d0b55f808"/>
          <p:cNvPicPr>
            <a:picLocks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339975" y="17463"/>
            <a:ext cx="4629150" cy="6840537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8" name="Rectangle 4"/>
          <p:cNvSpPr>
            <a:spLocks noGrp="1"/>
          </p:cNvSpPr>
          <p:nvPr>
            <p:ph type="title"/>
          </p:nvPr>
        </p:nvSpPr>
        <p:spPr bwMode="auto">
          <a:xfrm>
            <a:off x="4643438" y="2997200"/>
            <a:ext cx="3384550" cy="1727200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ru-RU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3189" name="Rectangle 5"/>
          <p:cNvSpPr>
            <a:spLocks noGrp="1"/>
          </p:cNvSpPr>
          <p:nvPr>
            <p:ph type="body" sz="half" idx="1"/>
          </p:nvPr>
        </p:nvSpPr>
        <p:spPr>
          <a:xfrm>
            <a:off x="0" y="333375"/>
            <a:ext cx="4495800" cy="5975350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z="2000" smtClean="0">
                <a:solidFill>
                  <a:schemeClr val="bg1"/>
                </a:solidFill>
                <a:latin typeface="Georgia" pitchFamily="18" charset="0"/>
              </a:rPr>
              <a:t>Хожу в железном панцире.</a:t>
            </a:r>
          </a:p>
          <a:p>
            <a:pPr>
              <a:buFont typeface="Wingdings 2" pitchFamily="18" charset="2"/>
              <a:buNone/>
            </a:pPr>
            <a:r>
              <a:rPr lang="ru-RU" sz="2000" smtClean="0">
                <a:solidFill>
                  <a:schemeClr val="bg1"/>
                </a:solidFill>
                <a:latin typeface="Georgia" pitchFamily="18" charset="0"/>
              </a:rPr>
              <a:t>Бронею весь обшитый,</a:t>
            </a:r>
          </a:p>
          <a:p>
            <a:pPr>
              <a:buFont typeface="Wingdings 2" pitchFamily="18" charset="2"/>
              <a:buNone/>
            </a:pPr>
            <a:r>
              <a:rPr lang="ru-RU" sz="2000" smtClean="0">
                <a:solidFill>
                  <a:schemeClr val="bg1"/>
                </a:solidFill>
                <a:latin typeface="Georgia" pitchFamily="18" charset="0"/>
              </a:rPr>
              <a:t>Стреляю я снарядами</a:t>
            </a:r>
          </a:p>
          <a:p>
            <a:pPr>
              <a:buFont typeface="Wingdings 2" pitchFamily="18" charset="2"/>
              <a:buNone/>
            </a:pPr>
            <a:r>
              <a:rPr lang="ru-RU" sz="2000" smtClean="0">
                <a:solidFill>
                  <a:schemeClr val="bg1"/>
                </a:solidFill>
                <a:latin typeface="Georgia" pitchFamily="18" charset="0"/>
              </a:rPr>
              <a:t>И очень грозный с виду.</a:t>
            </a:r>
          </a:p>
          <a:p>
            <a:endParaRPr lang="ru-RU" sz="2000" smtClean="0">
              <a:solidFill>
                <a:schemeClr val="bg1"/>
              </a:solidFill>
              <a:latin typeface="Georgia" pitchFamily="18" charset="0"/>
            </a:endParaRPr>
          </a:p>
          <a:p>
            <a:endParaRPr lang="ru-RU" sz="2000" smtClean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eorgia" pitchFamily="18" charset="0"/>
            </a:endParaRPr>
          </a:p>
          <a:p>
            <a:pPr>
              <a:buFont typeface="Wingdings 2" pitchFamily="18" charset="2"/>
              <a:buNone/>
            </a:pPr>
            <a:r>
              <a:rPr lang="ru-RU" sz="2000" smtClean="0">
                <a:solidFill>
                  <a:schemeClr val="bg1"/>
                </a:solidFill>
              </a:rPr>
              <a:t>Я  на войне – боевая</a:t>
            </a:r>
          </a:p>
          <a:p>
            <a:pPr>
              <a:buFont typeface="Wingdings 2" pitchFamily="18" charset="2"/>
              <a:buNone/>
            </a:pPr>
            <a:r>
              <a:rPr lang="ru-RU" sz="2000" smtClean="0">
                <a:solidFill>
                  <a:schemeClr val="bg1"/>
                </a:solidFill>
              </a:rPr>
              <a:t> машина,</a:t>
            </a:r>
          </a:p>
          <a:p>
            <a:pPr>
              <a:buFont typeface="Wingdings 2" pitchFamily="18" charset="2"/>
              <a:buNone/>
            </a:pPr>
            <a:r>
              <a:rPr lang="ru-RU" sz="2000" smtClean="0">
                <a:solidFill>
                  <a:schemeClr val="bg1"/>
                </a:solidFill>
              </a:rPr>
              <a:t>Сильная, смелая,</a:t>
            </a:r>
          </a:p>
          <a:p>
            <a:pPr>
              <a:buFont typeface="Wingdings 2" pitchFamily="18" charset="2"/>
              <a:buNone/>
            </a:pPr>
            <a:r>
              <a:rPr lang="ru-RU" sz="2000" smtClean="0">
                <a:solidFill>
                  <a:schemeClr val="bg1"/>
                </a:solidFill>
              </a:rPr>
              <a:t>несокрушимая </a:t>
            </a:r>
          </a:p>
          <a:p>
            <a:pPr>
              <a:buFont typeface="Wingdings 2" pitchFamily="18" charset="2"/>
              <a:buNone/>
            </a:pPr>
            <a:r>
              <a:rPr lang="ru-RU" sz="2000" smtClean="0">
                <a:solidFill>
                  <a:schemeClr val="bg1"/>
                </a:solidFill>
              </a:rPr>
              <a:t>(танк)</a:t>
            </a:r>
          </a:p>
          <a:p>
            <a:endParaRPr lang="ru-RU" sz="2000" b="1" smtClean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eorgia" pitchFamily="18" charset="0"/>
            </a:endParaRPr>
          </a:p>
        </p:txBody>
      </p:sp>
      <p:pic>
        <p:nvPicPr>
          <p:cNvPr id="93191" name="Содержимое 3" descr="4181502.jpg"/>
          <p:cNvPicPr>
            <a:picLocks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2627313" y="2163763"/>
            <a:ext cx="6516687" cy="4638675"/>
          </a:xfrm>
          <a:noFill/>
          <a:ln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8" name="Picture 6" descr="Военная техника Карточки_page-0003"/>
          <p:cNvPicPr>
            <a:picLocks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7463"/>
            <a:ext cx="9144000" cy="685800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2" name="Rectangle 4"/>
          <p:cNvSpPr>
            <a:spLocks noGrp="1"/>
          </p:cNvSpPr>
          <p:nvPr>
            <p:ph type="title"/>
          </p:nvPr>
        </p:nvSpPr>
        <p:spPr bwMode="auto">
          <a:xfrm>
            <a:off x="2124075" y="1341438"/>
            <a:ext cx="5327650" cy="76200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ru-RU" sz="370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73734" name="Picture 6" descr="2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41300"/>
            <a:ext cx="9144000" cy="6096000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6" name="Picture 6" descr="n7OTMIwdRQk"/>
          <p:cNvPicPr>
            <a:picLocks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97288" name="Picture 8" descr="Танк Т-90 выставили на продажу в Москв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3500438"/>
            <a:ext cx="4321175" cy="30178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13" name="Picture 9" descr="Презентация Дидактическая игра Расскажи о военных профессиях_page-0004"/>
          <p:cNvPicPr>
            <a:picLocks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07950" y="80963"/>
            <a:ext cx="9036050" cy="6777037"/>
          </a:xfrm>
          <a:noFill/>
          <a:ln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70" name="Picture 6" descr="uRw7KEt1Lag"/>
          <p:cNvPicPr>
            <a:picLocks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27000"/>
            <a:ext cx="9144000" cy="5607050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115888"/>
            <a:ext cx="8229600" cy="93662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sz="240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</a:rPr>
              <a:t>Брызнет огнем, гремит, как гром</a:t>
            </a:r>
          </a:p>
        </p:txBody>
      </p:sp>
      <p:pic>
        <p:nvPicPr>
          <p:cNvPr id="26626" name="Содержимое 3" descr="2_57-mm_4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19250" y="1214438"/>
            <a:ext cx="7524750" cy="5643562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8" name="Picture 6" descr="vDNq9ugj6Uo"/>
          <p:cNvPicPr>
            <a:picLocks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34925"/>
            <a:ext cx="8459788" cy="6343650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3" name="Picture 5" descr="Военная техника Карточки_page-00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476250"/>
            <a:ext cx="9036050" cy="59769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8" name="Rectangle 4"/>
          <p:cNvSpPr>
            <a:spLocks noGrp="1"/>
          </p:cNvSpPr>
          <p:nvPr>
            <p:ph type="title" idx="4294967295"/>
          </p:nvPr>
        </p:nvSpPr>
        <p:spPr bwMode="auto">
          <a:xfrm>
            <a:off x="0" y="115888"/>
            <a:ext cx="8229600" cy="865187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sz="360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</a:rPr>
              <a:t>РСЗО Град</a:t>
            </a:r>
          </a:p>
        </p:txBody>
      </p:sp>
      <p:pic>
        <p:nvPicPr>
          <p:cNvPr id="123911" name="Picture 7" descr="«Мотовилиха» и «Сплав» модернизируют производство РСЗ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085850"/>
            <a:ext cx="6732588" cy="5772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 descr="Презентация Дидактическая игра Расскажи о военных профессиях_page-0006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46038"/>
            <a:ext cx="8388350" cy="6291262"/>
          </a:xfrm>
          <a:noFill/>
          <a:ln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8" name="Picture 6" descr="8ZIA2r412KY"/>
          <p:cNvPicPr>
            <a:picLocks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46038"/>
            <a:ext cx="9036050" cy="6777037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2" name="Picture 4" descr="Презентация Дидактическая игра Расскажи о военных профессиях_page-0002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15888"/>
            <a:ext cx="8964613" cy="6723062"/>
          </a:xfrm>
          <a:noFill/>
          <a:ln/>
        </p:spPr>
      </p:pic>
      <p:sp>
        <p:nvSpPr>
          <p:cNvPr id="83973" name="Rectangle 5"/>
          <p:cNvSpPr>
            <a:spLocks noChangeArrowheads="1"/>
          </p:cNvSpPr>
          <p:nvPr/>
        </p:nvSpPr>
        <p:spPr bwMode="auto">
          <a:xfrm>
            <a:off x="4716463" y="4076700"/>
            <a:ext cx="1368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 sz="2000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0" name="Rectangle 4"/>
          <p:cNvSpPr>
            <a:spLocks noGrp="1"/>
          </p:cNvSpPr>
          <p:nvPr>
            <p:ph type="title"/>
          </p:nvPr>
        </p:nvSpPr>
        <p:spPr bwMode="auto">
          <a:xfrm>
            <a:off x="1908175" y="620713"/>
            <a:ext cx="4319588" cy="1143000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ru-RU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75784" name="Picture 8" descr="86254190b363e3d52df8cb04746bb268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08175" y="0"/>
            <a:ext cx="4643438" cy="6858000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2" name="Rectangle 4"/>
          <p:cNvSpPr>
            <a:spLocks noGrp="1"/>
          </p:cNvSpPr>
          <p:nvPr>
            <p:ph type="title" idx="4294967295"/>
          </p:nvPr>
        </p:nvSpPr>
        <p:spPr bwMode="auto">
          <a:xfrm>
            <a:off x="0" y="274638"/>
            <a:ext cx="8229600" cy="1143000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sz="320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</a:rPr>
              <a:t>Ракетные войска стратегического назначения</a:t>
            </a:r>
          </a:p>
        </p:txBody>
      </p:sp>
      <p:pic>
        <p:nvPicPr>
          <p:cNvPr id="119815" name="Picture 7" descr="Парад Победы - 20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484313"/>
            <a:ext cx="7775575" cy="52308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63" name="Picture 7" descr="150px-Great_emblem_of_Strategic_Rocket_Forces_of_Russ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428750" cy="1704975"/>
          </a:xfrm>
          <a:prstGeom prst="rect">
            <a:avLst/>
          </a:prstGeom>
          <a:noFill/>
        </p:spPr>
      </p:pic>
      <p:pic>
        <p:nvPicPr>
          <p:cNvPr id="121865" name="Picture 9" descr="300px-Exercise_of_Strategic_Missile_Forces_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1913" y="1493838"/>
            <a:ext cx="7812087" cy="5208587"/>
          </a:xfrm>
          <a:prstGeom prst="rect">
            <a:avLst/>
          </a:prstGeom>
          <a:noFill/>
        </p:spPr>
      </p:pic>
      <p:pic>
        <p:nvPicPr>
          <p:cNvPr id="121867" name="Picture 11" descr="undefin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31075" y="0"/>
            <a:ext cx="1812925" cy="213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7" name="Picture 5" descr="Военная техника Карточки_page-00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49275"/>
            <a:ext cx="9144000" cy="5688013"/>
          </a:xfrm>
          <a:prstGeom prst="rect">
            <a:avLst/>
          </a:prstGeom>
          <a:noFill/>
        </p:spPr>
      </p:pic>
      <p:sp>
        <p:nvSpPr>
          <p:cNvPr id="54281" name="Rectangle 9"/>
          <p:cNvSpPr>
            <a:spLocks noGrp="1"/>
          </p:cNvSpPr>
          <p:nvPr>
            <p:ph type="title"/>
          </p:nvPr>
        </p:nvSpPr>
        <p:spPr bwMode="auto">
          <a:xfrm>
            <a:off x="5219700" y="4149725"/>
            <a:ext cx="3924300" cy="1727200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l"/>
            <a:r>
              <a:rPr lang="ru-RU" sz="2000" b="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</a:rPr>
              <a:t>Чудо-птица, алый хвост,</a:t>
            </a:r>
            <a:br>
              <a:rPr lang="ru-RU" sz="2000" b="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</a:rPr>
            </a:br>
            <a:r>
              <a:rPr lang="ru-RU" sz="2000" b="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</a:rPr>
              <a:t>Прилетела в стаю звезд.</a:t>
            </a:r>
            <a:br>
              <a:rPr lang="ru-RU" sz="2000" b="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</a:rPr>
            </a:br>
            <a:r>
              <a:rPr lang="ru-RU" sz="2000" b="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</a:rPr>
              <a:t>Наш народ построил эту</a:t>
            </a:r>
            <a:br>
              <a:rPr lang="ru-RU" sz="2000" b="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</a:rPr>
            </a:br>
            <a:r>
              <a:rPr lang="ru-RU" sz="2000" b="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</a:rPr>
              <a:t>Межпланетную…(ракету)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1" name="Picture 5" descr="Военная техника Карточки_page-00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88913"/>
            <a:ext cx="8856663" cy="5040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33" name="Picture 13" descr="DzSju2EkKpM"/>
          <p:cNvPicPr>
            <a:picLocks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7463"/>
            <a:ext cx="9036050" cy="6777037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50" name="Picture 6" descr="gr6pFAQqMxI"/>
          <p:cNvPicPr>
            <a:picLocks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7463"/>
            <a:ext cx="9144000" cy="6858000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7" name="Rectangle 9"/>
          <p:cNvSpPr>
            <a:spLocks noGrp="1"/>
          </p:cNvSpPr>
          <p:nvPr>
            <p:ph type="body" sz="half" idx="4294967295"/>
          </p:nvPr>
        </p:nvSpPr>
        <p:spPr>
          <a:xfrm>
            <a:off x="0" y="3644900"/>
            <a:ext cx="3348038" cy="2663825"/>
          </a:xfrm>
        </p:spPr>
        <p:txBody>
          <a:bodyPr/>
          <a:lstStyle/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ru-RU" sz="2000" smtClean="0"/>
              <a:t>На ветвях заснули птицы,</a:t>
            </a: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ru-RU" sz="2000" smtClean="0"/>
              <a:t>Звёзды в небе не горят.</a:t>
            </a: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ru-RU" sz="2000" smtClean="0"/>
              <a:t>Притаился у границы</a:t>
            </a: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ru-RU" sz="2000" smtClean="0"/>
              <a:t>Пограничников отряд.</a:t>
            </a: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ru-RU" sz="2000" smtClean="0"/>
              <a:t>Пограничники не дремлют</a:t>
            </a: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ru-RU" sz="2000" smtClean="0"/>
              <a:t>У родного рубежа:</a:t>
            </a: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ru-RU" sz="2000" smtClean="0"/>
              <a:t>Наше море, нашу землю</a:t>
            </a: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ru-RU" sz="2000" smtClean="0"/>
              <a:t>Наше небо сторожат!</a:t>
            </a:r>
          </a:p>
        </p:txBody>
      </p:sp>
      <p:pic>
        <p:nvPicPr>
          <p:cNvPr id="68618" name="Picture 10" descr="Презентация Дидактическая игра Расскажи о военных профессиях_page-0008"/>
          <p:cNvPicPr>
            <a:picLocks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132138" y="0"/>
            <a:ext cx="6011862" cy="4510088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Rectangle 4"/>
          <p:cNvSpPr>
            <a:spLocks noGrp="1"/>
          </p:cNvSpPr>
          <p:nvPr>
            <p:ph type="title" idx="4294967295"/>
          </p:nvPr>
        </p:nvSpPr>
        <p:spPr bwMode="auto">
          <a:xfrm>
            <a:off x="0" y="274638"/>
            <a:ext cx="8229600" cy="1143000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sz="2000" b="0" smtClean="0">
                <a:ln>
                  <a:noFill/>
                </a:ln>
                <a:solidFill>
                  <a:schemeClr val="tx1"/>
                </a:solidFill>
                <a:effectLst/>
              </a:rPr>
              <a:t>Любой профессии военной</a:t>
            </a:r>
            <a:r>
              <a:rPr lang="ru-RU" sz="3700" b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lang="ru-RU" sz="3700" b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lang="ru-RU" sz="2000" b="0" smtClean="0">
                <a:ln>
                  <a:noFill/>
                </a:ln>
                <a:solidFill>
                  <a:schemeClr val="tx1"/>
                </a:solidFill>
                <a:effectLst/>
              </a:rPr>
              <a:t>Учиться надо непременно,</a:t>
            </a:r>
            <a:br>
              <a:rPr lang="ru-RU" sz="2000" b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lang="ru-RU" sz="2000" b="0" smtClean="0">
                <a:ln>
                  <a:noFill/>
                </a:ln>
                <a:solidFill>
                  <a:schemeClr val="tx1"/>
                </a:solidFill>
                <a:effectLst/>
              </a:rPr>
              <a:t>Чтоб быть опорой для страны,</a:t>
            </a:r>
            <a:br>
              <a:rPr lang="ru-RU" sz="2000" b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lang="ru-RU" sz="2000" b="0" smtClean="0">
                <a:ln>
                  <a:noFill/>
                </a:ln>
                <a:solidFill>
                  <a:schemeClr val="tx1"/>
                </a:solidFill>
                <a:effectLst/>
              </a:rPr>
              <a:t>Чтоб в мире не было ... (войны)</a:t>
            </a:r>
            <a:br>
              <a:rPr lang="ru-RU" sz="2000" b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lang="ru-RU" sz="2000" b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71686" name="Picture 6" descr="Y2-3QWwl-2k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932363" y="1341438"/>
            <a:ext cx="3759200" cy="5516562"/>
          </a:xfrm>
        </p:spPr>
      </p:pic>
      <p:pic>
        <p:nvPicPr>
          <p:cNvPr id="71689" name="Picture 9" descr="810808ad5ef03f4b3e2ab885e6886439"/>
          <p:cNvPicPr>
            <a:picLocks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41325" y="1341438"/>
            <a:ext cx="3771900" cy="5516562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9" name="Picture 7" descr="23 февраля — ДЕНЬ ЗАЩИТНИКА ОТЕЧЕСТВ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5875"/>
            <a:ext cx="8893175" cy="6305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ru-RU" sz="370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69676D"/>
                </a:outerShdw>
              </a:effectLst>
            </a:endParaRPr>
          </a:p>
        </p:txBody>
      </p:sp>
      <p:pic>
        <p:nvPicPr>
          <p:cNvPr id="16386" name="Picture 2" descr="H:\23 февраля\MiG-31_00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115888"/>
            <a:ext cx="8640762" cy="6483350"/>
          </a:xfrm>
        </p:spPr>
      </p:pic>
      <p:sp>
        <p:nvSpPr>
          <p:cNvPr id="16388" name="Rectangle 4"/>
          <p:cNvSpPr>
            <a:spLocks noChangeArrowheads="1"/>
          </p:cNvSpPr>
          <p:nvPr/>
        </p:nvSpPr>
        <p:spPr bwMode="auto">
          <a:xfrm rot="10800000" flipV="1">
            <a:off x="3922713" y="4503738"/>
            <a:ext cx="4827587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400">
                <a:solidFill>
                  <a:srgbClr val="FF0000"/>
                </a:solidFill>
                <a:latin typeface="Georgia" pitchFamily="18" charset="0"/>
              </a:rPr>
              <a:t>Смело в небе проплывает, </a:t>
            </a:r>
          </a:p>
          <a:p>
            <a:r>
              <a:rPr lang="ru-RU" sz="2400">
                <a:solidFill>
                  <a:srgbClr val="FF0000"/>
                </a:solidFill>
                <a:latin typeface="Georgia" pitchFamily="18" charset="0"/>
              </a:rPr>
              <a:t>обгоняя птиц полет.</a:t>
            </a:r>
          </a:p>
          <a:p>
            <a:r>
              <a:rPr lang="ru-RU" sz="2400">
                <a:solidFill>
                  <a:srgbClr val="FF0000"/>
                </a:solidFill>
                <a:latin typeface="Georgia" pitchFamily="18" charset="0"/>
              </a:rPr>
              <a:t>Человек им управляет.</a:t>
            </a:r>
          </a:p>
          <a:p>
            <a:r>
              <a:rPr lang="ru-RU" sz="2400">
                <a:solidFill>
                  <a:srgbClr val="FF0000"/>
                </a:solidFill>
                <a:latin typeface="Georgia" pitchFamily="18" charset="0"/>
              </a:rPr>
              <a:t>Что такое? (самолет)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107950" y="204788"/>
            <a:ext cx="43195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228600"/>
            <a:r>
              <a:rPr lang="ru-RU" sz="2400">
                <a:solidFill>
                  <a:srgbClr val="FF0000"/>
                </a:solidFill>
                <a:latin typeface="Georgia" pitchFamily="18" charset="0"/>
              </a:rPr>
              <a:t>Самолет парит, как птица,</a:t>
            </a:r>
          </a:p>
          <a:p>
            <a:pPr indent="228600"/>
            <a:r>
              <a:rPr lang="ru-RU" sz="2400">
                <a:solidFill>
                  <a:srgbClr val="FF0000"/>
                </a:solidFill>
                <a:latin typeface="Georgia" pitchFamily="18" charset="0"/>
              </a:rPr>
              <a:t>Там - воздушная граница.</a:t>
            </a:r>
          </a:p>
          <a:p>
            <a:pPr indent="228600"/>
            <a:r>
              <a:rPr lang="ru-RU" sz="2400">
                <a:solidFill>
                  <a:srgbClr val="FF0000"/>
                </a:solidFill>
                <a:latin typeface="Georgia" pitchFamily="18" charset="0"/>
              </a:rPr>
              <a:t>На посту и днем, и ночью</a:t>
            </a:r>
          </a:p>
          <a:p>
            <a:pPr indent="228600"/>
            <a:r>
              <a:rPr lang="ru-RU" sz="2400">
                <a:solidFill>
                  <a:srgbClr val="FF0000"/>
                </a:solidFill>
                <a:latin typeface="Georgia" pitchFamily="18" charset="0"/>
              </a:rPr>
              <a:t>Наш солдат - военный ... </a:t>
            </a:r>
          </a:p>
          <a:p>
            <a:pPr indent="228600"/>
            <a:r>
              <a:rPr lang="ru-RU" sz="2400">
                <a:solidFill>
                  <a:srgbClr val="FF0000"/>
                </a:solidFill>
                <a:latin typeface="Georgia" pitchFamily="18" charset="0"/>
              </a:rPr>
              <a:t>(летчик)</a:t>
            </a:r>
          </a:p>
          <a:p>
            <a:pPr indent="228600" algn="ctr" eaLnBrk="0" hangingPunct="0"/>
            <a:endParaRPr lang="ru-RU" sz="2400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15368" name="Picture 8" descr="Презентация Дидактическая игра Расскажи о военных профессиях_page-0007"/>
          <p:cNvPicPr>
            <a:picLocks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339975" y="1752600"/>
            <a:ext cx="6804025" cy="51054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8" name="Picture 8" descr="aD_743MhlAg"/>
          <p:cNvPicPr>
            <a:picLocks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87050" name="Picture 10" descr="Истребитель Су-27 : Министерство обороны Российской Федераци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3613150"/>
            <a:ext cx="3313112" cy="23447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9" name="Picture 5" descr="Военная техника Карточки_page-00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350"/>
            <a:ext cx="9144000" cy="6864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435280" cy="172819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</a:t>
            </a:r>
            <a:br>
              <a:rPr lang="ru-RU" dirty="0" smtClean="0"/>
            </a:br>
            <a:endParaRPr lang="ru-RU" sz="3100" dirty="0"/>
          </a:p>
        </p:txBody>
      </p:sp>
      <p:sp>
        <p:nvSpPr>
          <p:cNvPr id="17410" name="Содержимое 4"/>
          <p:cNvSpPr>
            <a:spLocks noGrp="1"/>
          </p:cNvSpPr>
          <p:nvPr>
            <p:ph idx="1"/>
          </p:nvPr>
        </p:nvSpPr>
        <p:spPr>
          <a:xfrm>
            <a:off x="179388" y="333375"/>
            <a:ext cx="3887787" cy="719138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z="2400" smtClean="0">
                <a:solidFill>
                  <a:srgbClr val="FF0000"/>
                </a:solidFill>
              </a:rPr>
              <a:t>Без разгона ввысь взлетаю,</a:t>
            </a:r>
          </a:p>
          <a:p>
            <a:pPr>
              <a:buFont typeface="Wingdings 2" pitchFamily="18" charset="2"/>
              <a:buNone/>
            </a:pPr>
            <a:r>
              <a:rPr lang="ru-RU" sz="2400" smtClean="0">
                <a:solidFill>
                  <a:srgbClr val="FF0000"/>
                </a:solidFill>
              </a:rPr>
              <a:t>Стрекозу напоминаю.</a:t>
            </a:r>
          </a:p>
          <a:p>
            <a:pPr>
              <a:buFont typeface="Wingdings 2" pitchFamily="18" charset="2"/>
              <a:buNone/>
            </a:pPr>
            <a:r>
              <a:rPr lang="ru-RU" sz="2400" smtClean="0">
                <a:solidFill>
                  <a:srgbClr val="FF0000"/>
                </a:solidFill>
              </a:rPr>
              <a:t>Отправляется в полет</a:t>
            </a:r>
          </a:p>
          <a:p>
            <a:pPr>
              <a:buFont typeface="Wingdings 2" pitchFamily="18" charset="2"/>
              <a:buNone/>
            </a:pPr>
            <a:r>
              <a:rPr lang="ru-RU" sz="2400" smtClean="0">
                <a:solidFill>
                  <a:srgbClr val="FF0000"/>
                </a:solidFill>
              </a:rPr>
              <a:t>Наш российский…</a:t>
            </a:r>
          </a:p>
          <a:p>
            <a:pPr>
              <a:buFont typeface="Wingdings 2" pitchFamily="18" charset="2"/>
              <a:buNone/>
            </a:pPr>
            <a:r>
              <a:rPr lang="ru-RU" sz="2400" smtClean="0">
                <a:solidFill>
                  <a:srgbClr val="FF0000"/>
                </a:solidFill>
              </a:rPr>
              <a:t>(вертолет)</a:t>
            </a:r>
          </a:p>
        </p:txBody>
      </p:sp>
      <p:pic>
        <p:nvPicPr>
          <p:cNvPr id="17412" name="Содержимое 3" descr="vertolet-07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1775" y="2078038"/>
            <a:ext cx="6372225" cy="477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358</TotalTime>
  <Words>201</Words>
  <Application>Microsoft Office PowerPoint</Application>
  <PresentationFormat>Экран (4:3)</PresentationFormat>
  <Paragraphs>52</Paragraphs>
  <Slides>48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Шаблон оформления</vt:lpstr>
      </vt:variant>
      <vt:variant>
        <vt:i4>2</vt:i4>
      </vt:variant>
      <vt:variant>
        <vt:lpstr>Заголовки слайдов</vt:lpstr>
      </vt:variant>
      <vt:variant>
        <vt:i4>48</vt:i4>
      </vt:variant>
    </vt:vector>
  </HeadingPairs>
  <TitlesOfParts>
    <vt:vector size="57" baseType="lpstr">
      <vt:lpstr>Times New Roman</vt:lpstr>
      <vt:lpstr>Arial</vt:lpstr>
      <vt:lpstr>Wingdings 2</vt:lpstr>
      <vt:lpstr>Wingdings</vt:lpstr>
      <vt:lpstr>Wingdings 3</vt:lpstr>
      <vt:lpstr>Calibri</vt:lpstr>
      <vt:lpstr>Georgia</vt:lpstr>
      <vt:lpstr>Апекс</vt:lpstr>
      <vt:lpstr>Апекс</vt:lpstr>
      <vt:lpstr>Для детей старшего дошкольного возраста  Подготовила  Малахова С.В. МБДОУ №54 г. Керчь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Вот дивная картина                      Выходит из глубин Стальная субмарина, Как будто бы дельфин! </vt:lpstr>
      <vt:lpstr>Слайд 27</vt:lpstr>
      <vt:lpstr>Слайд 28</vt:lpstr>
      <vt:lpstr>Слайд 29</vt:lpstr>
      <vt:lpstr>Слайд 30</vt:lpstr>
      <vt:lpstr>Слайд 31</vt:lpstr>
      <vt:lpstr>Слайд 32</vt:lpstr>
      <vt:lpstr>Брызнет огнем, гремит, как гром</vt:lpstr>
      <vt:lpstr>Слайд 34</vt:lpstr>
      <vt:lpstr>Слайд 35</vt:lpstr>
      <vt:lpstr>РСЗО Град</vt:lpstr>
      <vt:lpstr>Слайд 37</vt:lpstr>
      <vt:lpstr>Слайд 38</vt:lpstr>
      <vt:lpstr>Слайд 39</vt:lpstr>
      <vt:lpstr>Ракетные войска стратегического назначения</vt:lpstr>
      <vt:lpstr>Слайд 41</vt:lpstr>
      <vt:lpstr>Чудо-птица, алый хвост, Прилетела в стаю звезд. Наш народ построил эту Межпланетную…(ракету)</vt:lpstr>
      <vt:lpstr>Слайд 43</vt:lpstr>
      <vt:lpstr>Слайд 44</vt:lpstr>
      <vt:lpstr>Слайд 45</vt:lpstr>
      <vt:lpstr>Слайд 46</vt:lpstr>
      <vt:lpstr>Любой профессии военной Учиться надо непременно, Чтоб быть опорой для страны, Чтоб в мире не было ... (войны) </vt:lpstr>
      <vt:lpstr>Слайд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Смело в небе проплывает, Обгоняя птиц полет.      Человек им управляет. Что такое?</dc:title>
  <dc:creator>Acer</dc:creator>
  <cp:lastModifiedBy>Наташа</cp:lastModifiedBy>
  <cp:revision>11</cp:revision>
  <dcterms:created xsi:type="dcterms:W3CDTF">2013-02-14T18:54:15Z</dcterms:created>
  <dcterms:modified xsi:type="dcterms:W3CDTF">2025-02-22T18:31:22Z</dcterms:modified>
</cp:coreProperties>
</file>