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9" r:id="rId3"/>
    <p:sldId id="290" r:id="rId4"/>
    <p:sldId id="321" r:id="rId5"/>
    <p:sldId id="332" r:id="rId6"/>
    <p:sldId id="344" r:id="rId7"/>
    <p:sldId id="345" r:id="rId8"/>
    <p:sldId id="348" r:id="rId9"/>
    <p:sldId id="333" r:id="rId10"/>
    <p:sldId id="339" r:id="rId11"/>
    <p:sldId id="292" r:id="rId12"/>
    <p:sldId id="340" r:id="rId13"/>
    <p:sldId id="335" r:id="rId14"/>
    <p:sldId id="336" r:id="rId15"/>
    <p:sldId id="296" r:id="rId16"/>
    <p:sldId id="293" r:id="rId17"/>
    <p:sldId id="342" r:id="rId18"/>
    <p:sldId id="343" r:id="rId19"/>
    <p:sldId id="341" r:id="rId20"/>
    <p:sldId id="327" r:id="rId21"/>
    <p:sldId id="324" r:id="rId22"/>
    <p:sldId id="328" r:id="rId23"/>
    <p:sldId id="326" r:id="rId24"/>
    <p:sldId id="330" r:id="rId25"/>
    <p:sldId id="322" r:id="rId26"/>
    <p:sldId id="323" r:id="rId27"/>
    <p:sldId id="338" r:id="rId28"/>
    <p:sldId id="334" r:id="rId29"/>
    <p:sldId id="347" r:id="rId30"/>
    <p:sldId id="297" r:id="rId31"/>
    <p:sldId id="337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CC00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25" autoAdjust="0"/>
  </p:normalViewPr>
  <p:slideViewPr>
    <p:cSldViewPr>
      <p:cViewPr varScale="1">
        <p:scale>
          <a:sx n="87" d="100"/>
          <a:sy n="87" d="100"/>
        </p:scale>
        <p:origin x="-80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F55E0-B152-4861-B682-9012EB6088F3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04D7D-4EE6-408B-A165-ACF9E75E0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7C628-6E9A-4451-A055-C99DF6023D08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4F8B9-7BE8-4678-9C86-08B9FCA4C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A2E90-B7EA-47E0-8555-B3229EECA208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9E711-A918-4C7B-B8C1-EFF6C9C17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D20F8-3526-46DE-8019-198319041A94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D2A70-2F89-43E0-A9E4-9AFE0DA9A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E7548-39AA-46B6-9C3D-A7BBF21B5782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701F8-35DA-45C8-990F-3F0526BD7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32965-74DE-4A3B-BB57-62F77457B11A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8DA79-8DC2-492F-AE92-1E5A4DDAA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AE36E-D55E-4821-BFF4-93B1B40ABDAC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B8B-128F-421D-8194-8AD1C0C1D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0F75-AC43-4C5B-8387-E7D7589797B0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7ADA1-37FB-43CF-8E76-4A6B6F4BB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D8AF7-07C7-4C12-8D1A-6068751690C1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85287-5221-4214-9AD6-F999649A5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049EA-42F0-4D85-8A15-09317E29AD75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1468A-2B67-4443-AFD5-8A8C754D5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BA114-EB04-4D66-B7E9-11949B58107A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62537-E1F7-4943-B6A0-6A68999E4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CBE4C-D697-4341-B4E6-8CFADBE986F8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CE668-C8AA-4B8B-95ED-51D60EF10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9E26E-1FED-4CE8-87AC-2676DC9819FB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80568-8318-4716-A83E-BAC158434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6C1AD-F708-495C-B85F-4124C44FAD74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F9CAB-F36B-4EBB-A3F5-814FEAC75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ED27C-010E-4026-984B-E1FD4C75312D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0E484-9DBF-486C-A877-B5A6F9EC6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E67088-7A4B-4D68-9B4E-E16029DDB22B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B49E4E-C987-4F93-AA93-62E7C073A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49" r:id="rId15"/>
  </p:sldLayoutIdLst>
  <p:transition spd="slow" advTm="6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/>
          </p:cNvSpPr>
          <p:nvPr>
            <p:ph type="ctrTitle" idx="4294967295"/>
          </p:nvPr>
        </p:nvSpPr>
        <p:spPr>
          <a:xfrm>
            <a:off x="107950" y="0"/>
            <a:ext cx="8496300" cy="2636838"/>
          </a:xfrm>
        </p:spPr>
        <p:txBody>
          <a:bodyPr/>
          <a:lstStyle/>
          <a:p>
            <a:pPr algn="l" eaLnBrk="1" hangingPunct="1"/>
            <a:r>
              <a:rPr lang="ru-RU" sz="2800" smtClean="0">
                <a:solidFill>
                  <a:srgbClr val="FF0000"/>
                </a:solidFill>
                <a:latin typeface="Georgia" pitchFamily="18" charset="0"/>
              </a:rPr>
              <a:t>Для детей старшего дошкольного возраста</a:t>
            </a:r>
            <a:br>
              <a:rPr lang="ru-RU" sz="280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80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2800" smtClean="0">
                <a:solidFill>
                  <a:srgbClr val="FF0000"/>
                </a:solidFill>
                <a:latin typeface="Arial" charset="0"/>
              </a:rPr>
            </a:br>
            <a:r>
              <a:rPr lang="ru-RU" sz="2800" smtClean="0">
                <a:solidFill>
                  <a:srgbClr val="FF0000"/>
                </a:solidFill>
                <a:latin typeface="Georgia" pitchFamily="18" charset="0"/>
              </a:rPr>
              <a:t>Подготовила </a:t>
            </a:r>
            <a:r>
              <a:rPr lang="ru-RU" sz="280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2800" smtClean="0">
                <a:solidFill>
                  <a:srgbClr val="FF0000"/>
                </a:solidFill>
                <a:latin typeface="Arial" charset="0"/>
              </a:rPr>
            </a:br>
            <a:r>
              <a:rPr lang="ru-RU" sz="2800" smtClean="0">
                <a:solidFill>
                  <a:srgbClr val="FF0000"/>
                </a:solidFill>
                <a:latin typeface="Georgia" pitchFamily="18" charset="0"/>
              </a:rPr>
              <a:t>Малахова С.В.</a:t>
            </a:r>
            <a:br>
              <a:rPr lang="ru-RU" sz="280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800" smtClean="0">
                <a:solidFill>
                  <a:srgbClr val="FF0000"/>
                </a:solidFill>
                <a:latin typeface="Georgia" pitchFamily="18" charset="0"/>
              </a:rPr>
              <a:t>МБДОУ №54 г. Керчь</a:t>
            </a:r>
          </a:p>
        </p:txBody>
      </p:sp>
      <p:sp>
        <p:nvSpPr>
          <p:cNvPr id="17410" name="Rectangle 6"/>
          <p:cNvSpPr>
            <a:spLocks noGrp="1"/>
          </p:cNvSpPr>
          <p:nvPr>
            <p:ph type="subTitle" idx="4294967295"/>
          </p:nvPr>
        </p:nvSpPr>
        <p:spPr>
          <a:xfrm>
            <a:off x="179388" y="3644900"/>
            <a:ext cx="4679950" cy="25209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4400" b="1" smtClean="0">
                <a:solidFill>
                  <a:srgbClr val="FF6600"/>
                </a:solidFill>
                <a:latin typeface="Georgia" pitchFamily="18" charset="0"/>
              </a:rPr>
              <a:t>Времена года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4400" b="1" smtClean="0">
                <a:solidFill>
                  <a:srgbClr val="FF6600"/>
                </a:solidFill>
                <a:latin typeface="Georgia" pitchFamily="18" charset="0"/>
              </a:rPr>
              <a:t>Осень</a:t>
            </a:r>
          </a:p>
        </p:txBody>
      </p:sp>
      <p:pic>
        <p:nvPicPr>
          <p:cNvPr id="17411" name="Picture 4" descr="осень деву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981075"/>
            <a:ext cx="3779838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b01fcd5d69243e007aea2f0f2486ab0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188913"/>
            <a:ext cx="4999037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4"/>
          <p:cNvSpPr>
            <a:spLocks noGrp="1"/>
          </p:cNvSpPr>
          <p:nvPr>
            <p:ph type="body" sz="half" idx="4294967295"/>
          </p:nvPr>
        </p:nvSpPr>
        <p:spPr>
          <a:xfrm>
            <a:off x="323850" y="333375"/>
            <a:ext cx="3671888" cy="57927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В огороде много гряд: 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Тут и репа, и салат, 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Тут и свекла, и горох. 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А картофель разве плох? 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Наш зеленый огород 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Нас прокормит круглый год. 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(А. Прокофьев)</a:t>
            </a:r>
          </a:p>
        </p:txBody>
      </p:sp>
    </p:spTree>
  </p:cSld>
  <p:clrMapOvr>
    <a:masterClrMapping/>
  </p:clrMapOvr>
  <p:transition spd="slow" advTm="6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6"/>
          <p:cNvSpPr>
            <a:spLocks noGrp="1"/>
          </p:cNvSpPr>
          <p:nvPr>
            <p:ph type="title" idx="4294967295"/>
          </p:nvPr>
        </p:nvSpPr>
        <p:spPr>
          <a:xfrm>
            <a:off x="457200" y="2852738"/>
            <a:ext cx="4114800" cy="431800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26626" name="Rectangle 7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400" smtClean="0"/>
          </a:p>
        </p:txBody>
      </p:sp>
      <p:sp>
        <p:nvSpPr>
          <p:cNvPr id="26627" name="Rectangle 8"/>
          <p:cNvSpPr>
            <a:spLocks noGrp="1"/>
          </p:cNvSpPr>
          <p:nvPr>
            <p:ph type="body" sz="half" idx="4294967295"/>
          </p:nvPr>
        </p:nvSpPr>
        <p:spPr>
          <a:xfrm>
            <a:off x="5651500" y="549275"/>
            <a:ext cx="3241675" cy="5576888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Georgia" pitchFamily="18" charset="0"/>
              </a:rPr>
              <a:t>Осень скверы украшает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Georgia" pitchFamily="18" charset="0"/>
              </a:rPr>
              <a:t>Разноцветною листвой.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Georgia" pitchFamily="18" charset="0"/>
              </a:rPr>
              <a:t>Осень кормит урожаем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Georgia" pitchFamily="18" charset="0"/>
              </a:rPr>
              <a:t>Птиц, зверей и нас с тобой.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Georgia" pitchFamily="18" charset="0"/>
              </a:rPr>
              <a:t>И в садах, и в огороде,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Georgia" pitchFamily="18" charset="0"/>
              </a:rPr>
              <a:t>И в лесу, и у воды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Georgia" pitchFamily="18" charset="0"/>
              </a:rPr>
              <a:t>Приготовила природа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Georgia" pitchFamily="18" charset="0"/>
              </a:rPr>
              <a:t>Всевозможные плоды.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Georgia" pitchFamily="18" charset="0"/>
              </a:rPr>
              <a:t>На полях идет уборка –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Georgia" pitchFamily="18" charset="0"/>
              </a:rPr>
              <a:t>Собирают люди хлеб.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Georgia" pitchFamily="18" charset="0"/>
              </a:rPr>
              <a:t>Тащит мышка зерна в норку,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Georgia" pitchFamily="18" charset="0"/>
              </a:rPr>
              <a:t>Чтобы был зимой обед.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Georgia" pitchFamily="18" charset="0"/>
              </a:rPr>
              <a:t>Сушат белочки коренья,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Georgia" pitchFamily="18" charset="0"/>
              </a:rPr>
              <a:t>Запасают пчелы мед.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Georgia" pitchFamily="18" charset="0"/>
              </a:rPr>
              <a:t>Варит бабушка варенье,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Georgia" pitchFamily="18" charset="0"/>
              </a:rPr>
              <a:t>В погреб яблоки кладет.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Georgia" pitchFamily="18" charset="0"/>
              </a:rPr>
              <a:t>Уродился урожай –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Georgia" pitchFamily="18" charset="0"/>
              </a:rPr>
              <a:t>Собирай дары природы!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Georgia" pitchFamily="18" charset="0"/>
              </a:rPr>
              <a:t>В холод, в стужу, в непогоду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Georgia" pitchFamily="18" charset="0"/>
              </a:rPr>
              <a:t>Пригодится урожай!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Georgia" pitchFamily="18" charset="0"/>
              </a:rPr>
              <a:t>(Т. Бокова)</a:t>
            </a:r>
          </a:p>
        </p:txBody>
      </p:sp>
      <p:pic>
        <p:nvPicPr>
          <p:cNvPr id="26628" name="Picture 5" descr="урожай осенний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981075"/>
            <a:ext cx="5472113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3" descr="d671c33b24dda0d8c542ede2a230ee00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188913"/>
            <a:ext cx="3851275" cy="6481762"/>
          </a:xfrm>
        </p:spPr>
      </p:pic>
      <p:sp>
        <p:nvSpPr>
          <p:cNvPr id="27650" name="Rectangle 7"/>
          <p:cNvSpPr>
            <a:spLocks noChangeArrowheads="1"/>
          </p:cNvSpPr>
          <p:nvPr/>
        </p:nvSpPr>
        <p:spPr bwMode="auto">
          <a:xfrm>
            <a:off x="250825" y="2101850"/>
            <a:ext cx="45370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Georgia" pitchFamily="18" charset="0"/>
              </a:rPr>
              <a:t>Ходит осень в нашем парке, </a:t>
            </a:r>
          </a:p>
          <a:p>
            <a:r>
              <a:rPr lang="ru-RU" sz="2400">
                <a:latin typeface="Georgia" pitchFamily="18" charset="0"/>
              </a:rPr>
              <a:t>Дарит осень всем подарки: </a:t>
            </a:r>
          </a:p>
          <a:p>
            <a:r>
              <a:rPr lang="ru-RU" sz="2400">
                <a:latin typeface="Georgia" pitchFamily="18" charset="0"/>
              </a:rPr>
              <a:t>Бусы красные - рябине, </a:t>
            </a:r>
          </a:p>
          <a:p>
            <a:r>
              <a:rPr lang="ru-RU" sz="2400">
                <a:latin typeface="Georgia" pitchFamily="18" charset="0"/>
              </a:rPr>
              <a:t>Фартук розовый - осине, </a:t>
            </a:r>
          </a:p>
          <a:p>
            <a:r>
              <a:rPr lang="ru-RU" sz="2400">
                <a:latin typeface="Georgia" pitchFamily="18" charset="0"/>
              </a:rPr>
              <a:t>Зонтик желтый - тополям, </a:t>
            </a:r>
          </a:p>
          <a:p>
            <a:r>
              <a:rPr lang="ru-RU" sz="2400">
                <a:latin typeface="Georgia" pitchFamily="18" charset="0"/>
              </a:rPr>
              <a:t>Фрукты осень дарит нам. </a:t>
            </a:r>
          </a:p>
          <a:p>
            <a:r>
              <a:rPr lang="ru-RU" sz="2400">
                <a:latin typeface="Georgia" pitchFamily="18" charset="0"/>
              </a:rPr>
              <a:t>(И. Винокуров)</a:t>
            </a:r>
            <a:br>
              <a:rPr lang="ru-RU" sz="2400">
                <a:latin typeface="Georgia" pitchFamily="18" charset="0"/>
              </a:rPr>
            </a:br>
            <a:r>
              <a:rPr lang="ru-RU" sz="2400">
                <a:latin typeface="Georgia" pitchFamily="18" charset="0"/>
              </a:rPr>
              <a:t/>
            </a:r>
            <a:br>
              <a:rPr lang="ru-RU" sz="2400">
                <a:latin typeface="Georgia" pitchFamily="18" charset="0"/>
              </a:rPr>
            </a:br>
            <a:endParaRPr lang="ru-RU" sz="2400">
              <a:latin typeface="Georgia" pitchFamily="18" charset="0"/>
            </a:endParaRPr>
          </a:p>
        </p:txBody>
      </p:sp>
    </p:spTree>
  </p:cSld>
  <p:clrMapOvr>
    <a:masterClrMapping/>
  </p:clrMapOvr>
  <p:transition spd="slow" advTm="6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4103688" cy="108108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5148263" y="1600200"/>
            <a:ext cx="3744912" cy="45259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Золотые, тихие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Рощи и сады,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Нивы урожайные,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Спелые плоды.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И не видно радуги,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И не слышно гром.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Спать ложится солнышко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Раньше с каждым днем.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(Е. Трутнева)</a:t>
            </a:r>
            <a:br>
              <a:rPr lang="ru-RU" sz="2400" smtClean="0">
                <a:latin typeface="Georgia" pitchFamily="18" charset="0"/>
              </a:rPr>
            </a:br>
            <a:r>
              <a:rPr lang="ru-RU" sz="2400" smtClean="0">
                <a:latin typeface="Georgia" pitchFamily="18" charset="0"/>
              </a:rPr>
              <a:t/>
            </a:r>
            <a:br>
              <a:rPr lang="ru-RU" sz="2400" smtClean="0">
                <a:latin typeface="Georgia" pitchFamily="18" charset="0"/>
              </a:rPr>
            </a:br>
            <a:endParaRPr lang="ru-RU" sz="2400" smtClean="0">
              <a:latin typeface="Georgia" pitchFamily="18" charset="0"/>
            </a:endParaRPr>
          </a:p>
        </p:txBody>
      </p:sp>
      <p:pic>
        <p:nvPicPr>
          <p:cNvPr id="28675" name="Picture 4" descr="урожай осенний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4514850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FF0000"/>
                </a:solidFill>
                <a:latin typeface="Georgia" pitchFamily="18" charset="0"/>
              </a:rPr>
              <a:t>Назови овощи</a:t>
            </a:r>
          </a:p>
        </p:txBody>
      </p:sp>
      <p:sp>
        <p:nvSpPr>
          <p:cNvPr id="29698" name="Rectangle 6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 sz="2800" smtClean="0"/>
          </a:p>
        </p:txBody>
      </p:sp>
      <p:pic>
        <p:nvPicPr>
          <p:cNvPr id="29699" name="Picture 6" descr="урожай осенний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02238" y="1700213"/>
            <a:ext cx="3719512" cy="4959350"/>
          </a:xfrm>
        </p:spPr>
      </p:pic>
      <p:pic>
        <p:nvPicPr>
          <p:cNvPr id="29700" name="Picture 4" descr="урожа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698625"/>
            <a:ext cx="4897437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/>
          </p:cNvSpPr>
          <p:nvPr>
            <p:ph type="title"/>
          </p:nvPr>
        </p:nvSpPr>
        <p:spPr>
          <a:xfrm>
            <a:off x="5292725" y="333375"/>
            <a:ext cx="3095625" cy="108426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0722" name="Rectangle 5"/>
          <p:cNvSpPr>
            <a:spLocks noGrp="1"/>
          </p:cNvSpPr>
          <p:nvPr>
            <p:ph type="body" sz="half" idx="1"/>
          </p:nvPr>
        </p:nvSpPr>
        <p:spPr>
          <a:xfrm>
            <a:off x="250825" y="981075"/>
            <a:ext cx="4465638" cy="49688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В каждом зернышке пшеницы 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Летом и зимой 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Сила солнышка хранится 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И земли родной. 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И растет под небом светлым, 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Строен и высок, 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Словно Родина бессмертный, 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Хлебный колосок. 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(В. Орлов)</a:t>
            </a:r>
          </a:p>
        </p:txBody>
      </p:sp>
      <p:pic>
        <p:nvPicPr>
          <p:cNvPr id="30723" name="Picture 7" descr="9002792fb5c934743abe62bafb2c2453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188913"/>
            <a:ext cx="3851275" cy="6470650"/>
          </a:xfrm>
        </p:spPr>
      </p:pic>
    </p:spTree>
  </p:cSld>
  <p:clrMapOvr>
    <a:masterClrMapping/>
  </p:clrMapOvr>
  <p:transition spd="slow" advTm="6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31746" name="Rectangle 5"/>
          <p:cNvSpPr>
            <a:spLocks noGrp="1"/>
          </p:cNvSpPr>
          <p:nvPr>
            <p:ph type="body" sz="half" idx="1"/>
          </p:nvPr>
        </p:nvSpPr>
        <p:spPr>
          <a:xfrm>
            <a:off x="5364163" y="620713"/>
            <a:ext cx="3529012" cy="550545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Ходит осень по дорожке,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Промочила в лужах ножки.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Льют дожди,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И нет просвета.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Затерялось где-то лето.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Ходит осень, бродит осень.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Ветер с клёна листья сбросил.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Под ногами коврик новый,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Жёлто-розовый – кленовый.</a:t>
            </a:r>
          </a:p>
        </p:txBody>
      </p:sp>
      <p:pic>
        <p:nvPicPr>
          <p:cNvPr id="31747" name="Picture 7" descr="bb3d6931d96d9e3e9c8e64a506714bfd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0"/>
            <a:ext cx="4487863" cy="6731000"/>
          </a:xfrm>
        </p:spPr>
      </p:pic>
    </p:spTree>
  </p:cSld>
  <p:clrMapOvr>
    <a:masterClrMapping/>
  </p:clrMapOvr>
  <p:transition spd="slow" advTm="6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06738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2770" name="Rectangle 6"/>
          <p:cNvSpPr>
            <a:spLocks noGrp="1"/>
          </p:cNvSpPr>
          <p:nvPr>
            <p:ph sz="half" idx="1"/>
          </p:nvPr>
        </p:nvSpPr>
        <p:spPr>
          <a:xfrm>
            <a:off x="468313" y="549275"/>
            <a:ext cx="4038600" cy="3024188"/>
          </a:xfrm>
        </p:spPr>
        <p:txBody>
          <a:bodyPr/>
          <a:lstStyle/>
          <a:p>
            <a:endParaRPr lang="ru-RU" sz="2800" smtClean="0"/>
          </a:p>
        </p:txBody>
      </p:sp>
      <p:pic>
        <p:nvPicPr>
          <p:cNvPr id="32771" name="Picture 6" descr="df85a90b7e1dbc6feef5bc176613d777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15888"/>
            <a:ext cx="5184775" cy="4022725"/>
          </a:xfrm>
        </p:spPr>
      </p:pic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5580063" y="1187450"/>
            <a:ext cx="33845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Georgia" pitchFamily="18" charset="0"/>
              </a:rPr>
              <a:t>Над лесом, над лугом, над полем</a:t>
            </a:r>
            <a:br>
              <a:rPr lang="ru-RU">
                <a:latin typeface="Georgia" pitchFamily="18" charset="0"/>
              </a:rPr>
            </a:br>
            <a:r>
              <a:rPr lang="ru-RU">
                <a:latin typeface="Georgia" pitchFamily="18" charset="0"/>
              </a:rPr>
              <a:t>Тревожно кричат журавли.</a:t>
            </a:r>
            <a:br>
              <a:rPr lang="ru-RU">
                <a:latin typeface="Georgia" pitchFamily="18" charset="0"/>
              </a:rPr>
            </a:br>
            <a:r>
              <a:rPr lang="ru-RU">
                <a:latin typeface="Georgia" pitchFamily="18" charset="0"/>
              </a:rPr>
              <a:t>Воздушный торопится поезд,</a:t>
            </a:r>
            <a:br>
              <a:rPr lang="ru-RU">
                <a:latin typeface="Georgia" pitchFamily="18" charset="0"/>
              </a:rPr>
            </a:br>
            <a:r>
              <a:rPr lang="ru-RU">
                <a:latin typeface="Georgia" pitchFamily="18" charset="0"/>
              </a:rPr>
              <a:t>В седой исчезая дали.</a:t>
            </a:r>
            <a:br>
              <a:rPr lang="ru-RU">
                <a:latin typeface="Georgia" pitchFamily="18" charset="0"/>
              </a:rPr>
            </a:br>
            <a:r>
              <a:rPr lang="ru-RU">
                <a:latin typeface="Georgia" pitchFamily="18" charset="0"/>
              </a:rPr>
              <a:t/>
            </a:r>
            <a:br>
              <a:rPr lang="ru-RU">
                <a:latin typeface="Georgia" pitchFamily="18" charset="0"/>
              </a:rPr>
            </a:br>
            <a:r>
              <a:rPr lang="ru-RU">
                <a:latin typeface="Georgia" pitchFamily="18" charset="0"/>
              </a:rPr>
              <a:t>Летят журавлиные стаи.</a:t>
            </a:r>
            <a:br>
              <a:rPr lang="ru-RU">
                <a:latin typeface="Georgia" pitchFamily="18" charset="0"/>
              </a:rPr>
            </a:br>
            <a:r>
              <a:rPr lang="ru-RU">
                <a:latin typeface="Georgia" pitchFamily="18" charset="0"/>
              </a:rPr>
              <a:t>За синий спешат горизонт.</a:t>
            </a:r>
            <a:br>
              <a:rPr lang="ru-RU">
                <a:latin typeface="Georgia" pitchFamily="18" charset="0"/>
              </a:rPr>
            </a:br>
            <a:r>
              <a:rPr lang="ru-RU">
                <a:latin typeface="Georgia" pitchFamily="18" charset="0"/>
              </a:rPr>
              <a:t>Как лето, их песня растает</a:t>
            </a:r>
            <a:br>
              <a:rPr lang="ru-RU">
                <a:latin typeface="Georgia" pitchFamily="18" charset="0"/>
              </a:rPr>
            </a:br>
            <a:r>
              <a:rPr lang="ru-RU">
                <a:latin typeface="Georgia" pitchFamily="18" charset="0"/>
              </a:rPr>
              <a:t>И солнцем осенним взойдёт.</a:t>
            </a:r>
            <a:br>
              <a:rPr lang="ru-RU">
                <a:latin typeface="Georgia" pitchFamily="18" charset="0"/>
              </a:rPr>
            </a:br>
            <a:r>
              <a:rPr lang="ru-RU">
                <a:latin typeface="Georgia" pitchFamily="18" charset="0"/>
              </a:rPr>
              <a:t/>
            </a:r>
            <a:br>
              <a:rPr lang="ru-RU">
                <a:latin typeface="Georgia" pitchFamily="18" charset="0"/>
              </a:rPr>
            </a:br>
            <a:r>
              <a:rPr lang="ru-RU">
                <a:latin typeface="Georgia" pitchFamily="18" charset="0"/>
              </a:rPr>
              <a:t>Не скоро в родные просторы</a:t>
            </a:r>
            <a:br>
              <a:rPr lang="ru-RU">
                <a:latin typeface="Georgia" pitchFamily="18" charset="0"/>
              </a:rPr>
            </a:br>
            <a:r>
              <a:rPr lang="ru-RU">
                <a:latin typeface="Georgia" pitchFamily="18" charset="0"/>
              </a:rPr>
              <a:t>Вернутся опять журавли.</a:t>
            </a:r>
            <a:br>
              <a:rPr lang="ru-RU">
                <a:latin typeface="Georgia" pitchFamily="18" charset="0"/>
              </a:rPr>
            </a:br>
            <a:r>
              <a:rPr lang="ru-RU">
                <a:latin typeface="Georgia" pitchFamily="18" charset="0"/>
              </a:rPr>
              <a:t>Но мы их дождёмся, и снова</a:t>
            </a:r>
            <a:br>
              <a:rPr lang="ru-RU">
                <a:latin typeface="Georgia" pitchFamily="18" charset="0"/>
              </a:rPr>
            </a:br>
            <a:r>
              <a:rPr lang="ru-RU">
                <a:latin typeface="Georgia" pitchFamily="18" charset="0"/>
              </a:rPr>
              <a:t>Повеет весной от земли.</a:t>
            </a:r>
          </a:p>
          <a:p>
            <a:r>
              <a:rPr lang="ru-RU">
                <a:latin typeface="Georgia" pitchFamily="18" charset="0"/>
              </a:rPr>
              <a:t>(В. Степанов)</a:t>
            </a:r>
          </a:p>
        </p:txBody>
      </p:sp>
    </p:spTree>
  </p:cSld>
  <p:clrMapOvr>
    <a:masterClrMapping/>
  </p:clrMapOvr>
  <p:transition spd="slow" advTm="6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1660688435_23-flomaster-club-p-pereletnie-ptitsi-kartinki-dlya-detei-kras-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8642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1686728391_kartin-papik-pro-p-kartinki-sezonnie-yavleniya-prirodi-dlya-d-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050925"/>
            <a:ext cx="7561262" cy="567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5"/>
          <p:cNvSpPr>
            <a:spLocks noGrp="1"/>
          </p:cNvSpPr>
          <p:nvPr>
            <p:ph type="title" idx="4294967295"/>
          </p:nvPr>
        </p:nvSpPr>
        <p:spPr>
          <a:xfrm>
            <a:off x="827088" y="274638"/>
            <a:ext cx="7561262" cy="706437"/>
          </a:xfrm>
        </p:spPr>
        <p:txBody>
          <a:bodyPr/>
          <a:lstStyle/>
          <a:p>
            <a:r>
              <a:rPr lang="ru-RU" sz="3600" smtClean="0">
                <a:latin typeface="Georgia" pitchFamily="18" charset="0"/>
              </a:rPr>
              <a:t>Поздняя осень</a:t>
            </a:r>
          </a:p>
        </p:txBody>
      </p:sp>
    </p:spTree>
  </p:cSld>
  <p:clrMapOvr>
    <a:masterClrMapping/>
  </p:clrMapOvr>
  <p:transition spd="slow" advTm="6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/>
          </p:cNvSpPr>
          <p:nvPr>
            <p:ph type="body" sz="half" idx="4294967295"/>
          </p:nvPr>
        </p:nvSpPr>
        <p:spPr>
          <a:xfrm>
            <a:off x="6156325" y="1600200"/>
            <a:ext cx="2808288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>
                <a:latin typeface="Arial" charset="0"/>
              </a:rPr>
              <a:t>На какой картинке изображена осень? </a:t>
            </a:r>
          </a:p>
          <a:p>
            <a:pPr>
              <a:buFont typeface="Arial" charset="0"/>
              <a:buNone/>
            </a:pPr>
            <a:r>
              <a:rPr lang="ru-RU" sz="2800" smtClean="0">
                <a:latin typeface="Arial" charset="0"/>
              </a:rPr>
              <a:t>Как вы это поняли?</a:t>
            </a:r>
          </a:p>
        </p:txBody>
      </p:sp>
      <p:pic>
        <p:nvPicPr>
          <p:cNvPr id="48135" name="Picture 4" descr="02e4c99c2a4434dab8ac9732ffe1ac98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76250"/>
            <a:ext cx="6011863" cy="5969000"/>
          </a:xfrm>
          <a:noFill/>
          <a:ln/>
        </p:spPr>
      </p:pic>
    </p:spTree>
  </p:cSld>
  <p:clrMapOvr>
    <a:masterClrMapping/>
  </p:clrMapOvr>
  <p:transition spd="slow" advTm="6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3" name="Picture 4" descr="осень стихи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3100" y="0"/>
            <a:ext cx="46609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осень стихи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6725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осень стихи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15888"/>
            <a:ext cx="5256212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5" descr="осень стихи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97200"/>
            <a:ext cx="5148263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осень стихи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15888"/>
            <a:ext cx="489585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4" descr="осень стихи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074988"/>
            <a:ext cx="4751388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осень стих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0"/>
            <a:ext cx="5256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5" descr="осень стихи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52388"/>
            <a:ext cx="7200900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осень загадки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0"/>
            <a:ext cx="5543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осень загад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0"/>
            <a:ext cx="5153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 descr="осен загадки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0"/>
            <a:ext cx="5616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признаки осе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0"/>
            <a:ext cx="4695825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6"/>
          <p:cNvSpPr>
            <a:spLocks noGrp="1"/>
          </p:cNvSpPr>
          <p:nvPr>
            <p:ph type="body" sz="half" idx="4294967295"/>
          </p:nvPr>
        </p:nvSpPr>
        <p:spPr>
          <a:xfrm>
            <a:off x="5003800" y="260350"/>
            <a:ext cx="3889375" cy="58658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>
                <a:solidFill>
                  <a:srgbClr val="FF0000"/>
                </a:solidFill>
                <a:latin typeface="Georgia" pitchFamily="18" charset="0"/>
              </a:rPr>
              <a:t>Рассмотри картинки. Расскажи:</a:t>
            </a:r>
          </a:p>
          <a:p>
            <a:pPr>
              <a:buFontTx/>
              <a:buChar char="-"/>
            </a:pPr>
            <a:r>
              <a:rPr lang="ru-RU" sz="2800" smtClean="0">
                <a:latin typeface="Georgia" pitchFamily="18" charset="0"/>
              </a:rPr>
              <a:t>что происходит в природе ранней и поздней осенью;</a:t>
            </a:r>
          </a:p>
          <a:p>
            <a:pPr>
              <a:buFontTx/>
              <a:buChar char="-"/>
            </a:pPr>
            <a:r>
              <a:rPr lang="ru-RU" sz="2800" smtClean="0">
                <a:latin typeface="Georgia" pitchFamily="18" charset="0"/>
              </a:rPr>
              <a:t>что нужно надеть, когда идешь на улицу и почему;</a:t>
            </a:r>
          </a:p>
          <a:p>
            <a:pPr>
              <a:buFont typeface="Arial" charset="0"/>
              <a:buNone/>
            </a:pPr>
            <a:r>
              <a:rPr lang="ru-RU" sz="2800" smtClean="0">
                <a:latin typeface="Georgia" pitchFamily="18" charset="0"/>
              </a:rPr>
              <a:t> - что делают дети осенью.</a:t>
            </a:r>
          </a:p>
        </p:txBody>
      </p:sp>
    </p:spTree>
  </p:cSld>
  <p:clrMapOvr>
    <a:masterClrMapping/>
  </p:clrMapOvr>
  <p:transition spd="slow" advTm="6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5058" name="Picture 4" descr="1688937895_kartin-papik-pro-p-kartinki-osennie-primeti-dlya-detei-18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8913"/>
            <a:ext cx="9144000" cy="6464300"/>
          </a:xfrm>
        </p:spPr>
      </p:pic>
    </p:spTree>
  </p:cSld>
  <p:clrMapOvr>
    <a:masterClrMapping/>
  </p:clrMapOvr>
  <p:transition spd="slow" advTm="6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/>
          </p:cNvSpPr>
          <p:nvPr>
            <p:ph type="title"/>
          </p:nvPr>
        </p:nvSpPr>
        <p:spPr>
          <a:xfrm flipV="1">
            <a:off x="457200" y="188913"/>
            <a:ext cx="8229600" cy="71437"/>
          </a:xfrm>
        </p:spPr>
        <p:txBody>
          <a:bodyPr/>
          <a:lstStyle/>
          <a:p>
            <a:endParaRPr lang="ru-RU" sz="4000" smtClean="0"/>
          </a:p>
        </p:txBody>
      </p:sp>
      <p:pic>
        <p:nvPicPr>
          <p:cNvPr id="18434" name="Picture 7" descr="ItSogOPNxKk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88913"/>
            <a:ext cx="4456113" cy="6470650"/>
          </a:xfrm>
        </p:spPr>
      </p:pic>
      <p:pic>
        <p:nvPicPr>
          <p:cNvPr id="18435" name="Picture 4" descr="осень три месяца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6988" y="188913"/>
            <a:ext cx="4533900" cy="6408737"/>
          </a:xfrm>
        </p:spPr>
      </p:pic>
    </p:spTree>
  </p:cSld>
  <p:clrMapOvr>
    <a:masterClrMapping/>
  </p:clrMapOvr>
  <p:transition spd="slow" advTm="6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>
          <a:xfrm>
            <a:off x="4356100" y="981075"/>
            <a:ext cx="4330700" cy="436563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>
          <a:xfrm>
            <a:off x="457200" y="333375"/>
            <a:ext cx="2819400" cy="57927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>
                <a:solidFill>
                  <a:srgbClr val="FF0000"/>
                </a:solidFill>
                <a:latin typeface="Georgia" pitchFamily="18" charset="0"/>
              </a:rPr>
              <a:t>Расскажи про осень</a:t>
            </a:r>
          </a:p>
        </p:txBody>
      </p:sp>
      <p:pic>
        <p:nvPicPr>
          <p:cNvPr id="46083" name="Picture 4" descr="расскажи про осе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4575" y="115888"/>
            <a:ext cx="5383213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>
          <a:xfrm>
            <a:off x="4859338" y="620713"/>
            <a:ext cx="3827462" cy="7969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>
          <a:xfrm>
            <a:off x="457200" y="333375"/>
            <a:ext cx="3538538" cy="5792788"/>
          </a:xfrm>
        </p:spPr>
        <p:txBody>
          <a:bodyPr/>
          <a:lstStyle/>
          <a:p>
            <a:r>
              <a:rPr lang="ru-RU" smtClean="0">
                <a:latin typeface="Georgia" pitchFamily="18" charset="0"/>
              </a:rPr>
              <a:t>Какое время года было перед осенью?</a:t>
            </a:r>
          </a:p>
          <a:p>
            <a:r>
              <a:rPr lang="ru-RU" smtClean="0">
                <a:latin typeface="Georgia" pitchFamily="18" charset="0"/>
              </a:rPr>
              <a:t>Какое время года придет вслед за осенью? </a:t>
            </a:r>
          </a:p>
          <a:p>
            <a:r>
              <a:rPr lang="ru-RU" smtClean="0">
                <a:latin typeface="Georgia" pitchFamily="18" charset="0"/>
              </a:rPr>
              <a:t>Назови осенние месяцы.</a:t>
            </a:r>
          </a:p>
        </p:txBody>
      </p:sp>
      <p:pic>
        <p:nvPicPr>
          <p:cNvPr id="47107" name="Picture 5" descr="осень девушка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260350"/>
            <a:ext cx="4673600" cy="636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 descr="1688894562_kartin-papik-pro-p-kartinki-osennie-mesyatsi-dlya-detskogo-sa-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4075" y="188913"/>
            <a:ext cx="447992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 descr="времена годаосен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88913"/>
            <a:ext cx="4568825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признаки осени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34938"/>
            <a:ext cx="8785225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1688894565_kartin-papik-pro-p-kartinki-osennie-mesyatsi-dlya-detskogo-sa-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1663" y="260350"/>
            <a:ext cx="45720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7" descr="1688894560_kartin-papik-pro-p-kartinki-osennie-mesyatsi-dlya-detskogo-sa-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4335462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Picture 4" descr="1688894561_kartin-papik-pro-p-kartinki-osennie-mesyatsi-dlya-detskogo-sa-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15888"/>
            <a:ext cx="4598987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осень стихи 3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15888"/>
            <a:ext cx="4633913" cy="6553200"/>
          </a:xfrm>
        </p:spPr>
      </p:pic>
    </p:spTree>
  </p:cSld>
  <p:clrMapOvr>
    <a:masterClrMapping/>
  </p:clrMapOvr>
  <p:transition spd="slow" advTm="6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538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4787900" y="260350"/>
            <a:ext cx="4176713" cy="223202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     </a:t>
            </a:r>
            <a:r>
              <a:rPr lang="ru-RU" sz="2400" smtClean="0">
                <a:latin typeface="Georgia" pitchFamily="18" charset="0"/>
              </a:rPr>
              <a:t>Ранец, прописи, тетрадки –</a:t>
            </a:r>
            <a:br>
              <a:rPr lang="ru-RU" sz="2400" smtClean="0">
                <a:latin typeface="Georgia" pitchFamily="18" charset="0"/>
              </a:rPr>
            </a:br>
            <a:r>
              <a:rPr lang="ru-RU" sz="2400" smtClean="0">
                <a:latin typeface="Georgia" pitchFamily="18" charset="0"/>
              </a:rPr>
              <a:t>Все давным-давно в порядке!</a:t>
            </a:r>
            <a:br>
              <a:rPr lang="ru-RU" sz="2400" smtClean="0">
                <a:latin typeface="Georgia" pitchFamily="18" charset="0"/>
              </a:rPr>
            </a:br>
            <a:r>
              <a:rPr lang="ru-RU" sz="2400" smtClean="0">
                <a:latin typeface="Georgia" pitchFamily="18" charset="0"/>
              </a:rPr>
              <a:t>Я сегодня первый раз</a:t>
            </a:r>
            <a:br>
              <a:rPr lang="ru-RU" sz="2400" smtClean="0">
                <a:latin typeface="Georgia" pitchFamily="18" charset="0"/>
              </a:rPr>
            </a:br>
            <a:r>
              <a:rPr lang="ru-RU" sz="2400" smtClean="0">
                <a:latin typeface="Georgia" pitchFamily="18" charset="0"/>
              </a:rPr>
              <a:t>Отправляюсь в первый класс!</a:t>
            </a:r>
          </a:p>
        </p:txBody>
      </p:sp>
      <p:pic>
        <p:nvPicPr>
          <p:cNvPr id="23555" name="Picture 7" descr="Пин содержит это изображение: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4506912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1" descr="Пин содержит это изображение: Шко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492375"/>
            <a:ext cx="4119563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ec983be0a2fa1c0924bf4c7b8a6802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813" y="115888"/>
            <a:ext cx="4354512" cy="653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39750" y="890588"/>
            <a:ext cx="37449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Georgia" pitchFamily="18" charset="0"/>
              </a:rPr>
              <a:t>Золотые, тихие </a:t>
            </a:r>
          </a:p>
          <a:p>
            <a:r>
              <a:rPr lang="ru-RU" sz="2400">
                <a:latin typeface="Georgia" pitchFamily="18" charset="0"/>
              </a:rPr>
              <a:t>Рощи и сады, </a:t>
            </a:r>
          </a:p>
          <a:p>
            <a:r>
              <a:rPr lang="ru-RU" sz="2400">
                <a:latin typeface="Georgia" pitchFamily="18" charset="0"/>
              </a:rPr>
              <a:t>Нивы урожайные, </a:t>
            </a:r>
          </a:p>
          <a:p>
            <a:r>
              <a:rPr lang="ru-RU" sz="2400">
                <a:latin typeface="Georgia" pitchFamily="18" charset="0"/>
              </a:rPr>
              <a:t>Спелые плоды. </a:t>
            </a:r>
          </a:p>
          <a:p>
            <a:r>
              <a:rPr lang="ru-RU" sz="2400">
                <a:latin typeface="Georgia" pitchFamily="18" charset="0"/>
              </a:rPr>
              <a:t>И не видно радуги, </a:t>
            </a:r>
          </a:p>
          <a:p>
            <a:r>
              <a:rPr lang="ru-RU" sz="2400">
                <a:latin typeface="Georgia" pitchFamily="18" charset="0"/>
              </a:rPr>
              <a:t>И не слышно гром. </a:t>
            </a:r>
          </a:p>
          <a:p>
            <a:r>
              <a:rPr lang="ru-RU" sz="2400">
                <a:latin typeface="Georgia" pitchFamily="18" charset="0"/>
              </a:rPr>
              <a:t>Спать ложится солнышко </a:t>
            </a:r>
          </a:p>
          <a:p>
            <a:r>
              <a:rPr lang="ru-RU" sz="2400">
                <a:latin typeface="Georgia" pitchFamily="18" charset="0"/>
              </a:rPr>
              <a:t>Раньше с каждым днем. </a:t>
            </a:r>
          </a:p>
          <a:p>
            <a:r>
              <a:rPr lang="ru-RU" sz="2400">
                <a:latin typeface="Georgia" pitchFamily="18" charset="0"/>
              </a:rPr>
              <a:t>(Е. Трутнева)</a:t>
            </a:r>
            <a:br>
              <a:rPr lang="ru-RU" sz="2400">
                <a:latin typeface="Georgia" pitchFamily="18" charset="0"/>
              </a:rPr>
            </a:br>
            <a:r>
              <a:rPr lang="ru-RU" sz="2400">
                <a:latin typeface="Georgia" pitchFamily="18" charset="0"/>
              </a:rPr>
              <a:t/>
            </a:r>
            <a:br>
              <a:rPr lang="ru-RU" sz="2400">
                <a:latin typeface="Georgia" pitchFamily="18" charset="0"/>
              </a:rPr>
            </a:br>
            <a:endParaRPr lang="ru-RU" sz="2400">
              <a:latin typeface="Georgia" pitchFamily="18" charset="0"/>
            </a:endParaRPr>
          </a:p>
        </p:txBody>
      </p:sp>
    </p:spTree>
  </p:cSld>
  <p:clrMapOvr>
    <a:masterClrMapping/>
  </p:clrMapOvr>
  <p:transition spd="slow" advTm="600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374</Words>
  <Application>Microsoft Office PowerPoint</Application>
  <PresentationFormat>Экран (4:3)</PresentationFormat>
  <Paragraphs>89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Georgia</vt:lpstr>
      <vt:lpstr>Тема Office</vt:lpstr>
      <vt:lpstr>Для детей старшего дошкольного возраста  Подготовила  Малахова С.В. МБДОУ №54 г. Керчь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Назови овощи</vt:lpstr>
      <vt:lpstr>Слайд 15</vt:lpstr>
      <vt:lpstr>Слайд 16</vt:lpstr>
      <vt:lpstr>Слайд 17</vt:lpstr>
      <vt:lpstr>Слайд 18</vt:lpstr>
      <vt:lpstr>Поздняя осень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 идет</dc:title>
  <cp:lastModifiedBy>Наташа</cp:lastModifiedBy>
  <cp:revision>56</cp:revision>
  <dcterms:modified xsi:type="dcterms:W3CDTF">2025-02-12T09:48:39Z</dcterms:modified>
</cp:coreProperties>
</file>